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6"/>
  </p:notesMasterIdLst>
  <p:sldIdLst>
    <p:sldId id="275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90" r:id="rId10"/>
    <p:sldId id="283" r:id="rId11"/>
    <p:sldId id="292" r:id="rId12"/>
    <p:sldId id="291" r:id="rId13"/>
    <p:sldId id="293" r:id="rId14"/>
    <p:sldId id="294" r:id="rId15"/>
    <p:sldId id="295" r:id="rId16"/>
    <p:sldId id="284" r:id="rId17"/>
    <p:sldId id="285" r:id="rId18"/>
    <p:sldId id="286" r:id="rId19"/>
    <p:sldId id="287" r:id="rId20"/>
    <p:sldId id="288" r:id="rId21"/>
    <p:sldId id="296" r:id="rId22"/>
    <p:sldId id="289" r:id="rId23"/>
    <p:sldId id="277" r:id="rId24"/>
    <p:sldId id="269" r:id="rId25"/>
  </p:sldIdLst>
  <p:sldSz cx="18288000" cy="10287000"/>
  <p:notesSz cx="6858000" cy="9144000"/>
  <p:embeddedFontLst>
    <p:embeddedFont>
      <p:font typeface="Barlow" panose="00000500000000000000" pitchFamily="2" charset="-18"/>
      <p:regular r:id="rId27"/>
      <p:bold r:id="rId28"/>
      <p:italic r:id="rId29"/>
      <p:boldItalic r:id="rId30"/>
    </p:embeddedFont>
    <p:embeddedFont>
      <p:font typeface="Six Caps" panose="020B0604020202020204" charset="-18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46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AAED7264-2C79-E83D-0FF8-E56068EA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39464FF-55F9-B1AC-7002-FC4AF1AD88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D458DEF9-3D2E-63B2-88C2-804C273AD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56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53428953-245E-1624-71F2-3C1ECEAB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39555D9-893B-35A5-6EC4-D53AE3620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FEFB7D88-EBCF-8E98-2656-55AF43376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16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6CFF60F6-8F31-0785-CBFB-07651AE9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9AF57946-D70D-B9F4-72E5-F7465C037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6E9D3A0-8E62-318E-7925-4CDF22BEA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8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899DC6ED-06F5-E79C-4EAA-4C9C99AD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34537405-91D8-85E6-FD7D-45B106C9E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05FD1BCF-0A74-556D-E460-B3A19BB43D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7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56E15A0-CF1E-3935-2FAB-C52BC4FC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875B843-B2C3-93B9-ADEB-D9E315585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99EBE98B-FA67-7661-5AD6-95FD3C48B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39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17C1DD5D-374B-5220-FDF7-8F66474F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EC41833F-E88F-3154-57DA-6B744EBB4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E21743E-7FC3-96E9-C879-56638065A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5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0CECFA6C-FFDA-CF27-2D3C-2F76D566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62108C3-2360-795F-B82F-227F5A45C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BA6C60F-2F0C-D079-7B40-52E0F554A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70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7058D4C0-824E-FDAF-A89E-1F0ADABB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8CD84F42-5B4E-F42D-748D-55959E5A3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730D2BAB-1FBC-A2C5-3460-C89E9AA26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82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B89BEEE-3395-D355-A67A-4AB2A57C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E358FBF7-F024-6E91-B048-C862B88B4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AAC9E5FF-ED10-5410-3A36-D6B76EB81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6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039682E-D86F-86C4-5D08-D6428BF8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DA0ED95D-59FE-CD1D-3163-28507F599E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F1422993-0825-8AE8-538F-3D1A381DB9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1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AF931E25-CA27-1280-C584-74CB60C9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C95A0FE-9F12-B2EF-3552-9EFBE9697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91AD1D18-C3B9-03B7-E1D7-60B8AB5D3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49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3071D491-F44C-D823-FD28-29F8D8D1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23F7C27-4088-5D2B-7C17-DD40B93E80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863C072-846A-AC9F-2D4D-D9E50C0D00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141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67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54515A5B-E237-F41A-777A-875004C6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24CD40CB-817A-3897-CD0A-EF0BCA2F6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D013A341-9748-648A-4C63-474A437E9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17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87BC1F8C-45AB-BFBC-C071-C7D99AFE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D7AE95CD-CAAB-4D27-5986-72A83CFA9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B649BF9A-E99D-5AD3-ABB6-532AF82EC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09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CF5C3B81-67A6-65ED-D7C0-1FDDF419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FAF1FE57-A6DF-35D8-6A87-3019AA502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E3B95681-04D8-6A52-36DF-731E85934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5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EDC33CF6-FFE0-2ECC-4CBD-F8EA3F58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0776B352-8DE6-1A01-3D92-C9AC366A9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FD28027-9DFB-11D7-DFE2-E45FAA5B0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4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90774CD-5C61-EE45-3DD0-E9E3A758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70523BD1-281C-64F1-A657-A5C544A50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203117A-8CB0-991B-0827-1D7F6F7F30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8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F5ABF742-6C13-9833-6878-40371D2C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38D6E03E-DA3C-733F-0719-83745C36A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C357745D-6D37-220D-E70E-5AE211F1D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3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426575" y="1496300"/>
            <a:ext cx="5289300" cy="8291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3"/>
          </p:nvPr>
        </p:nvSpPr>
        <p:spPr>
          <a:xfrm>
            <a:off x="6165600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201925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>
            <a:spLocks noGrp="1"/>
          </p:cNvSpPr>
          <p:nvPr>
            <p:ph type="pic" idx="5"/>
          </p:nvPr>
        </p:nvSpPr>
        <p:spPr>
          <a:xfrm>
            <a:off x="6165600" y="1496300"/>
            <a:ext cx="11638200" cy="2776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4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4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6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7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8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>
            <a:spLocks noGrp="1"/>
          </p:cNvSpPr>
          <p:nvPr>
            <p:ph type="pic" idx="2"/>
          </p:nvPr>
        </p:nvSpPr>
        <p:spPr>
          <a:xfrm>
            <a:off x="9401050" y="200490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7"/>
          <p:cNvSpPr>
            <a:spLocks noGrp="1"/>
          </p:cNvSpPr>
          <p:nvPr>
            <p:ph type="pic" idx="3"/>
          </p:nvPr>
        </p:nvSpPr>
        <p:spPr>
          <a:xfrm>
            <a:off x="9399150" y="5983213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7"/>
          <p:cNvSpPr>
            <a:spLocks noGrp="1"/>
          </p:cNvSpPr>
          <p:nvPr>
            <p:ph type="pic" idx="4"/>
          </p:nvPr>
        </p:nvSpPr>
        <p:spPr>
          <a:xfrm>
            <a:off x="13457175" y="2004914"/>
            <a:ext cx="3802200" cy="7649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5" name="Google Shape;175;p7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7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7" name="Google Shape;187;p7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8" name="Google Shape;188;p7"/>
          <p:cNvGrpSpPr/>
          <p:nvPr/>
        </p:nvGrpSpPr>
        <p:grpSpPr>
          <a:xfrm>
            <a:off x="623032" y="8023607"/>
            <a:ext cx="4035261" cy="1648171"/>
            <a:chOff x="0" y="-57150"/>
            <a:chExt cx="344100" cy="140545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344062" cy="83395"/>
            </a:xfrm>
            <a:custGeom>
              <a:avLst/>
              <a:gdLst/>
              <a:ahLst/>
              <a:cxnLst/>
              <a:rect l="l" t="t" r="r" b="b"/>
              <a:pathLst>
                <a:path w="344062" h="83395" extrusionOk="0">
                  <a:moveTo>
                    <a:pt x="41697" y="0"/>
                  </a:moveTo>
                  <a:lnTo>
                    <a:pt x="302365" y="0"/>
                  </a:lnTo>
                  <a:cubicBezTo>
                    <a:pt x="313423" y="0"/>
                    <a:pt x="324029" y="4393"/>
                    <a:pt x="331849" y="12213"/>
                  </a:cubicBezTo>
                  <a:cubicBezTo>
                    <a:pt x="339669" y="20033"/>
                    <a:pt x="344062" y="30638"/>
                    <a:pt x="344062" y="41697"/>
                  </a:cubicBezTo>
                  <a:lnTo>
                    <a:pt x="344062" y="41697"/>
                  </a:lnTo>
                  <a:cubicBezTo>
                    <a:pt x="344062" y="64726"/>
                    <a:pt x="325393" y="83395"/>
                    <a:pt x="30236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-57150"/>
              <a:ext cx="3441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46559" y="8863743"/>
            <a:ext cx="329717" cy="638097"/>
            <a:chOff x="14757" y="14757"/>
            <a:chExt cx="439622" cy="850796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19079" y="14757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7"/>
            <p:cNvCxnSpPr/>
            <p:nvPr/>
          </p:nvCxnSpPr>
          <p:spPr>
            <a:xfrm rot="10800000" flipH="1">
              <a:off x="14757" y="430253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7"/>
          <p:cNvSpPr/>
          <p:nvPr/>
        </p:nvSpPr>
        <p:spPr>
          <a:xfrm>
            <a:off x="7248498" y="3575641"/>
            <a:ext cx="736600" cy="1181136"/>
          </a:xfrm>
          <a:custGeom>
            <a:avLst/>
            <a:gdLst/>
            <a:ahLst/>
            <a:cxnLst/>
            <a:rect l="l" t="t" r="r" b="b"/>
            <a:pathLst>
              <a:path w="736600" h="1181136" extrusionOk="0">
                <a:moveTo>
                  <a:pt x="0" y="0"/>
                </a:moveTo>
                <a:lnTo>
                  <a:pt x="736600" y="0"/>
                </a:lnTo>
                <a:lnTo>
                  <a:pt x="736600" y="1181136"/>
                </a:lnTo>
                <a:lnTo>
                  <a:pt x="0" y="1181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5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ubTitle" idx="6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7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689075" y="3350250"/>
            <a:ext cx="6267300" cy="1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8"/>
          </p:nvPr>
        </p:nvSpPr>
        <p:spPr>
          <a:xfrm>
            <a:off x="623450" y="5154975"/>
            <a:ext cx="65136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9"/>
          </p:nvPr>
        </p:nvSpPr>
        <p:spPr>
          <a:xfrm>
            <a:off x="935175" y="8862900"/>
            <a:ext cx="2838300" cy="63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0" y="1028700"/>
            <a:ext cx="18288008" cy="9258303"/>
            <a:chOff x="0" y="0"/>
            <a:chExt cx="18320986" cy="9274998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18320986" cy="9274998"/>
            </a:xfrm>
            <a:custGeom>
              <a:avLst/>
              <a:gdLst/>
              <a:ahLst/>
              <a:cxnLst/>
              <a:rect l="l" t="t" r="r" b="b"/>
              <a:pathLst>
                <a:path w="18320986" h="9274998" extrusionOk="0">
                  <a:moveTo>
                    <a:pt x="9160493" y="0"/>
                  </a:moveTo>
                  <a:cubicBezTo>
                    <a:pt x="4101292" y="0"/>
                    <a:pt x="0" y="2076279"/>
                    <a:pt x="0" y="4637499"/>
                  </a:cubicBezTo>
                  <a:cubicBezTo>
                    <a:pt x="0" y="7198720"/>
                    <a:pt x="4101292" y="9274998"/>
                    <a:pt x="9160493" y="9274998"/>
                  </a:cubicBezTo>
                  <a:cubicBezTo>
                    <a:pt x="14219692" y="9274998"/>
                    <a:pt x="18320986" y="7198720"/>
                    <a:pt x="18320986" y="4637499"/>
                  </a:cubicBezTo>
                  <a:cubicBezTo>
                    <a:pt x="18320986" y="2076279"/>
                    <a:pt x="14219692" y="0"/>
                    <a:pt x="9160493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717592" y="812381"/>
              <a:ext cx="14885700" cy="75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8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199300" y="2382250"/>
            <a:ext cx="12370800" cy="49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4610275" y="8157400"/>
            <a:ext cx="9516000" cy="8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ubTitle" idx="2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subTitle" idx="3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ubTitle" idx="4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5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:a16="http://schemas.microsoft.com/office/drawing/2014/main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:a16="http://schemas.microsoft.com/office/drawing/2014/main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2384911"/>
            <a:ext cx="5566429" cy="34458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:a16="http://schemas.microsoft.com/office/drawing/2014/main" id="{B636C51F-959A-3F69-E238-F191D927216D}"/>
              </a:ext>
            </a:extLst>
          </p:cNvPr>
          <p:cNvGrpSpPr/>
          <p:nvPr/>
        </p:nvGrpSpPr>
        <p:grpSpPr>
          <a:xfrm>
            <a:off x="7586188" y="2348961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:a16="http://schemas.microsoft.com/office/drawing/2014/main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:a16="http://schemas.microsoft.com/office/drawing/2014/main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:a16="http://schemas.microsoft.com/office/drawing/2014/main" id="{253FC5D5-C4D0-5A79-F692-4C3F273AF157}"/>
              </a:ext>
            </a:extLst>
          </p:cNvPr>
          <p:cNvSpPr txBox="1"/>
          <p:nvPr/>
        </p:nvSpPr>
        <p:spPr>
          <a:xfrm>
            <a:off x="7760337" y="3449978"/>
            <a:ext cx="103092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Six Caps"/>
                <a:sym typeface="Six Caps"/>
              </a:rPr>
              <a:t>Development and Retention of Autistic Staff in Hospitality</a:t>
            </a:r>
            <a:endParaRPr lang="en-GB" sz="6000" dirty="0">
              <a:solidFill>
                <a:schemeClr val="bg1"/>
              </a:solidFill>
              <a:latin typeface="Six Cap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470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Numer projektu: </a:t>
            </a:r>
            <a:r>
              <a:rPr lang="en-GB" sz="2000" b="1" dirty="0"/>
              <a:t>2023-1-IT01-KA220-VET-000152721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en-US" dirty="0"/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107507" y="7814616"/>
            <a:ext cx="119042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l-PL" b="1" dirty="0"/>
              <a:t>Ta praca jest udostępniana na podstawie Creative </a:t>
            </a:r>
            <a:r>
              <a:rPr lang="pl-PL" b="1" dirty="0" err="1"/>
              <a:t>Commons</a:t>
            </a:r>
            <a:r>
              <a:rPr lang="pl-PL" b="1" dirty="0"/>
              <a:t> </a:t>
            </a:r>
            <a:r>
              <a:rPr lang="pl-PL" b="1" dirty="0" err="1"/>
              <a:t>Attribution-NonCommercial</a:t>
            </a:r>
            <a:r>
              <a:rPr lang="pl-PL" b="1" dirty="0"/>
              <a:t> 4.0 International License. Należy również wyraźnie wskazać autorów dokumentu oraz wszystkie obowiązujące fragmenty informacji o prawach autorskich. Wszelkie prawa zastrzeżone. </a:t>
            </a:r>
            <a:endParaRPr kumimoji="0" lang="pt-PT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BB32D302-25E1-E35D-C447-F0DABDBE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8B094BC4-BCB9-9984-B112-08F0C818856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73575FB5-CF3D-3E30-D726-37FEDF63C32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EDBEC764-FF58-8C3C-69EB-1A12BC3AFA05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235BC35-7A39-D10A-7014-4A846AD8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BCA67-D1C4-B550-9070-8257DD072ECE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CF9F791-4FE2-15CB-E698-180DFF5E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7293FC-A210-A023-80A5-AF38CB5ACF0C}"/>
              </a:ext>
            </a:extLst>
          </p:cNvPr>
          <p:cNvSpPr txBox="1"/>
          <p:nvPr/>
        </p:nvSpPr>
        <p:spPr>
          <a:xfrm>
            <a:off x="551272" y="2652067"/>
            <a:ext cx="15199353" cy="567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Empatia stanowi fundament przywództwa sprzyjającego integracji.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Według Daniela </a:t>
            </a:r>
            <a:r>
              <a:rPr lang="pl-PL" sz="3200" b="1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Golemana</a:t>
            </a: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empatia obejmuje trzy kluczowe elementy:</a:t>
            </a:r>
            <a:endParaRPr lang="en-CY" sz="3200" b="1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Zrozumienie innych – uważne wsłuchiwanie się w emocje, potrzeby i perspektywy drugiej osoby.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Wspieranie rozwoju innych – oferowanie pomocy, mentoringu i możliwości rozwoju.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Wykorzystywanie różnorodności – promowanie integracyjnego środowiska poprzez docenianie odmiennych doświadczeń i punktów widzenia.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133450D3-C747-B6FC-5451-CB66948673D8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</a:t>
            </a:r>
            <a:r>
              <a:rPr lang="pl-PL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ia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946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766CF86-6C39-7765-9479-F84F90EF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3DB8D431-0AAF-41A3-93AC-1E3CC1F45AB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D00C1C8-295A-F4B8-9DDF-8A9D8938128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0C3893D2-1ABA-30ED-317D-67AE573DBC9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DB6CCE8C-6425-71F4-AFCC-A568F6FA5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E04466-C5DD-0DAA-98A2-B4EA4805563B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EA72BAA-BD8C-A3F0-892B-90A4582B5D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0C079-3E01-F0AB-4F24-6A5BB85F4A94}"/>
              </a:ext>
            </a:extLst>
          </p:cNvPr>
          <p:cNvSpPr txBox="1"/>
          <p:nvPr/>
        </p:nvSpPr>
        <p:spPr>
          <a:xfrm>
            <a:off x="540387" y="2635069"/>
            <a:ext cx="14287637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Kluczowy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element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empatii</a:t>
            </a:r>
            <a:b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3200" b="0" i="1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„Wyczuwanie uczuć i perspektyw innych osób; interesowanie się ich problemami” — Daniel </a:t>
            </a:r>
            <a:r>
              <a:rPr lang="pl-PL" sz="3200" b="0" i="1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Goleman</a:t>
            </a:r>
            <a:endParaRPr lang="en-GB" sz="3200" b="0" i="1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Przejawy tej postawy w praktyce: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w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rażliwość na sygnały emocjonalne i komunikację niewerbalną,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u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ważne, empatyczne słuchanie — także tego, co niewypowiedziane,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s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zacunek wobec różnych doświadczeń i punktów widzenia,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udzielanie wsparcia dostosowanego do emocjonalnych potrzeb rozmówcy.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2" name="Google Shape;441;p22">
            <a:extLst>
              <a:ext uri="{FF2B5EF4-FFF2-40B4-BE49-F238E27FC236}">
                <a16:creationId xmlns:a16="http://schemas.microsoft.com/office/drawing/2014/main" id="{2E309546-3676-9FDD-CD57-A31A7AEB3782}"/>
              </a:ext>
            </a:extLst>
          </p:cNvPr>
          <p:cNvSpPr txBox="1"/>
          <p:nvPr/>
        </p:nvSpPr>
        <p:spPr>
          <a:xfrm>
            <a:off x="540387" y="1507705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4a.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Empatia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zrozumienie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innych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645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FE465669-2689-E2A3-ED81-99B19D1E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B1F0D35C-7E25-A32C-F04F-BF068EFA426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36C867A5-0DD1-2BAC-431C-205AC0FA1C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B0BDF15A-B84B-8EEB-EEF8-EE0968360443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099342E8-4EFE-044F-83A3-773B40B0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5F4A09-B825-F1A4-A842-EF77C4697F91}"/>
              </a:ext>
            </a:extLst>
          </p:cNvPr>
          <p:cNvSpPr/>
          <p:nvPr/>
        </p:nvSpPr>
        <p:spPr>
          <a:xfrm>
            <a:off x="6541889" y="9700505"/>
            <a:ext cx="5254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92EEF7D-F145-B9BF-A954-189E3720C0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A64C1-61A4-DA84-5EA4-3FA9ED6D6650}"/>
              </a:ext>
            </a:extLst>
          </p:cNvPr>
          <p:cNvSpPr txBox="1"/>
          <p:nvPr/>
        </p:nvSpPr>
        <p:spPr>
          <a:xfrm>
            <a:off x="540387" y="2030441"/>
            <a:ext cx="16989104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Wspieraj rozwój innych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Jak 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to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robić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Doceniaj i celebruj mocne strony.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Udzielaj konstruktywnej i pomocnej informacji zwrotnej.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Zapewnij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coaching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lub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mentoring.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Przydzielaj znaczące zadania, aby budować pewność siebie.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b="0" i="1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pl-PL" sz="3200" b="0" i="1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To szczególnie ważne w zarządzaniu różnorodnymi zespołami, w tym osobami z zaburzeniami neurologicznymi.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7415595B-AFD9-D62A-281F-15B92AC9086A}"/>
              </a:ext>
            </a:extLst>
          </p:cNvPr>
          <p:cNvSpPr txBox="1"/>
          <p:nvPr/>
        </p:nvSpPr>
        <p:spPr>
          <a:xfrm>
            <a:off x="540387" y="1157600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4b.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</a:t>
            </a:r>
            <a:r>
              <a:rPr lang="pl-PL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ia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wspieranie rozwoju innych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998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6F7D8AE-AE4F-70A6-3158-F50C06A3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77C25992-3FB3-B635-9140-53CA92FA3E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569965B7-10FF-C0CA-F7F5-1F1F86CD98C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629B07C2-516E-4133-374C-C5D63B4F2CCC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E965E1B2-7126-3786-7769-9A7BED82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CBB90-8B33-A8B6-8EB5-9B870E3F977A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CA63063-81A8-E7E7-A7FA-0B9C02E89C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49765-B8B4-2231-06D0-2DD3C8E7B52D}"/>
              </a:ext>
            </a:extLst>
          </p:cNvPr>
          <p:cNvSpPr txBox="1"/>
          <p:nvPr/>
        </p:nvSpPr>
        <p:spPr>
          <a:xfrm>
            <a:off x="420645" y="2880059"/>
            <a:ext cx="6969201" cy="45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Co to oznacza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Akceptuj i doceniaj różnorodne punkty widzenia.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Dostosowuj sposób komunikacji do indywidualnych potrzeb.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Traktuj różnorodność jako wartość,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 nie wyzwanie.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829722EC-2C25-EA83-5DE3-BC30D98F5651}"/>
              </a:ext>
            </a:extLst>
          </p:cNvPr>
          <p:cNvSpPr txBox="1"/>
          <p:nvPr/>
        </p:nvSpPr>
        <p:spPr>
          <a:xfrm>
            <a:off x="420645" y="1662237"/>
            <a:ext cx="136049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4c.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</a:t>
            </a:r>
            <a:r>
              <a:rPr lang="pl-PL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ia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wykorzystywanie różnorodności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27346-8220-82ED-4649-808BB12D4EA5}"/>
              </a:ext>
            </a:extLst>
          </p:cNvPr>
          <p:cNvSpPr txBox="1"/>
          <p:nvPr/>
        </p:nvSpPr>
        <p:spPr>
          <a:xfrm>
            <a:off x="8137804" y="2880059"/>
            <a:ext cx="9049529" cy="517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CY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 </a:t>
            </a: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 praktyce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Szanuj różne pochodzenia, tożsamości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doświadczenia.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Wspieraj zatrudnianie osób z różnych środowisk, w tym np. osób </a:t>
            </a:r>
            <a:r>
              <a:rPr lang="pl-PL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neuroróżnorodnych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(np. autystycznych).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Przeciwdziałaj uprzedzeniom i stereotypom </a:t>
            </a:r>
          </a:p>
          <a:p>
            <a:pPr algn="l">
              <a:lnSpc>
                <a:spcPct val="150000"/>
              </a:lnSpc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 miejscu pracy i poza nim.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Promuj kulturę szacunku, otwartości i współpracy.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92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A63A645-F5D9-153D-BABC-C5B9C9BA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E8A5DFF0-B059-8345-A700-73D9B564CF29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77C6F22E-8853-1732-B019-812685E0FE62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B85206E9-1574-332E-D51A-12AE920003B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CFEE1F99-77C9-79D9-B91F-9DBFBD3D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76ABF7-37DE-FEC6-CD09-AB939295E731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5183AC2-08E4-AA1F-DEF0-46FA64EAEA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4256E-D4B4-A1E8-F11C-BAD9EA1ED3F9}"/>
              </a:ext>
            </a:extLst>
          </p:cNvPr>
          <p:cNvSpPr txBox="1"/>
          <p:nvPr/>
        </p:nvSpPr>
        <p:spPr>
          <a:xfrm>
            <a:off x="463979" y="2962717"/>
            <a:ext cx="6254061" cy="45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Co to oznacza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Identyfikacja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wyzwań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Analiza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przyczyn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Poszukiwanie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skutecznych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rozwiązań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Podejmowanie przez zespół świadomych i strategicznych decyzji.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AE7FD152-12B1-40E1-B469-142B1E9BFD2D}"/>
              </a:ext>
            </a:extLst>
          </p:cNvPr>
          <p:cNvSpPr txBox="1"/>
          <p:nvPr/>
        </p:nvSpPr>
        <p:spPr>
          <a:xfrm>
            <a:off x="463979" y="1320076"/>
            <a:ext cx="1624659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5a.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Umiejętność rozwiązywania problemów – stosowanie analizy SWOT w praktyce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617F3-E84C-F931-241A-BA0FA6486D3D}"/>
              </a:ext>
            </a:extLst>
          </p:cNvPr>
          <p:cNvSpPr txBox="1"/>
          <p:nvPr/>
        </p:nvSpPr>
        <p:spPr>
          <a:xfrm>
            <a:off x="9493440" y="3094057"/>
            <a:ext cx="7686770" cy="517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Wykorzystanie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analizy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SWOT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Misja i cele –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wyznacz jasne cele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Analiza otoczenia –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oceń mocne i słabe strony, szanse i zagrożenia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Formułowanie strategii –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wybierz najlepsze podejście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Wdrożenie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podejmij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działania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Ocena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– dokonaj przeglądu i dostosuj działania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202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8A798668-829D-C5A2-2982-F7EFA4CCA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0DAC8192-299E-8E07-D9C5-EC4F3CA1E9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5655E40-9B4D-B736-5814-F05CEDB83C4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C742DB9D-B6B2-E3F3-74AD-483DB7377D5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E97E9BC2-ECC3-70FA-A38C-4DE8D036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B3A63E-C861-E0F3-79CE-434880AF1213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A2B9DE6-7F59-E68E-EF6D-60388A40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E43B3-1610-83E4-86A1-11EBCC359EC5}"/>
              </a:ext>
            </a:extLst>
          </p:cNvPr>
          <p:cNvSpPr txBox="1"/>
          <p:nvPr/>
        </p:nvSpPr>
        <p:spPr>
          <a:xfrm>
            <a:off x="662782" y="2799624"/>
            <a:ext cx="7968260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Kluczowe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kroki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(Ritchie &amp; Thompson)</a:t>
            </a: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Zdefiniuj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problem.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Zbierz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informacje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Wypracuj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rozwiązania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Rozważ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zalety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wady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Wybierz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najlepszą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opcję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Wprowadź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ją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życie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Przejrzyj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dostosuj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E18127AE-257A-5423-1FF5-647086ED6F4B}"/>
              </a:ext>
            </a:extLst>
          </p:cNvPr>
          <p:cNvSpPr txBox="1"/>
          <p:nvPr/>
        </p:nvSpPr>
        <p:spPr>
          <a:xfrm>
            <a:off x="662782" y="1346864"/>
            <a:ext cx="1685619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5b.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Umiejętności rozwiązywania problemów – podejmowanie decyzji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6E4D1-249A-E41C-D0E0-704BCA67C775}"/>
              </a:ext>
            </a:extLst>
          </p:cNvPr>
          <p:cNvSpPr txBox="1"/>
          <p:nvPr/>
        </p:nvSpPr>
        <p:spPr>
          <a:xfrm>
            <a:off x="10133045" y="2824192"/>
            <a:ext cx="6494106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Dlaczego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to ma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znaczenie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?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Klarowne, logiczne myślenie jako podstawa skutecznych decyzji.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Lepsze wyniki w złożonych sytuacjach dzięki uporządkowanemu podejściu.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108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E6432717-7CCD-2ED2-6230-C0B1565E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AEF7A33E-81AE-75E3-7831-29960A1C6A1C}"/>
              </a:ext>
            </a:extLst>
          </p:cNvPr>
          <p:cNvGrpSpPr/>
          <p:nvPr/>
        </p:nvGrpSpPr>
        <p:grpSpPr>
          <a:xfrm>
            <a:off x="0" y="-217237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A5FFDC1B-AEFA-580D-5A00-CC607D86CD2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D877E370-1538-E382-6273-700FD341652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43E95AD-D73D-2906-B572-230B4B9D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4137B8-87C4-F976-705B-1C6DB92C6552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61829A1-9CE6-C885-B572-ED901E8362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0E110274-D82B-A7F9-C56A-4136F7D57FFD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6.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Praca zespołowa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CC7BA-D80A-1CC0-CDDB-EB7FEA318A92}"/>
              </a:ext>
            </a:extLst>
          </p:cNvPr>
          <p:cNvSpPr txBox="1"/>
          <p:nvPr/>
        </p:nvSpPr>
        <p:spPr>
          <a:xfrm>
            <a:off x="551272" y="2671115"/>
            <a:ext cx="7182673" cy="397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Co wpływa na dobrą prace zespołu: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Barlow" pitchFamily="2" charset="77"/>
              </a:rPr>
              <a:t> O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dpowiednia liczba członków do zadania.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Jasno określone role i obowiązki.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Dostęp do narzędzi i wsparcia.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Koordynacja dostosowana do rodzaju zadania (np. golf vs chirurgia).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69024-3947-0A3D-2978-36FE8779DE83}"/>
              </a:ext>
            </a:extLst>
          </p:cNvPr>
          <p:cNvSpPr txBox="1"/>
          <p:nvPr/>
        </p:nvSpPr>
        <p:spPr>
          <a:xfrm>
            <a:off x="8640956" y="2671115"/>
            <a:ext cx="8675650" cy="655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Efektywna praca zespołowa – kluczowe cechy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Spójność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jedność zespołu zwiększa jego wydajność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Komunikacja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jasne przekazy ograniczają konflikty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Wspólne cele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ukierunkowanie na wspólny rezultat wzmacnia koncentrację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Zaangażowanie i odpowiedzialność –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aktywni, niezawodni członkowie biorą odpowiedzialność za wyniki</a:t>
            </a:r>
          </a:p>
          <a:p>
            <a:pPr algn="l">
              <a:lnSpc>
                <a:spcPct val="150000"/>
              </a:lnSpc>
            </a:pPr>
            <a:r>
              <a:rPr lang="pl-PL" sz="2800" b="0" i="1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Te cechy wzajemnie się uzupełniają, wspierając sukces zespołu.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397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339C1EC-AEC2-A5A9-B7A8-CD87E7FF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1A2FD9BE-B928-049C-2570-040CBA4681EB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B91C7D3B-6100-9003-C463-0E8A05557F95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B3C38AC-53BF-03C5-B15B-1AD6E29B90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F2C6CDA3-A259-369A-70F4-9E288CD2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C147CE-8BBF-6C2A-EA00-EC938A24FABF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A5F9832-84F0-FEAF-8304-E412D0197C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16E26-FF99-AEC8-2932-CA7227DDAA1A}"/>
              </a:ext>
            </a:extLst>
          </p:cNvPr>
          <p:cNvSpPr txBox="1"/>
          <p:nvPr/>
        </p:nvSpPr>
        <p:spPr>
          <a:xfrm>
            <a:off x="551272" y="3020851"/>
            <a:ext cx="8001447" cy="45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Umiejętności adaptacyjne – czym są?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Dostosowywanie działań lub sposobu myślenia w odpowiedzi na zmiany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Funkcjonowanie w dynamicznych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nieprzewidywalnych środowiskach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Wykazywanie elastyczności, odporności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szybkiego reagowania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52D6B313-5491-5A78-F8EB-B6039F1BF073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7.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Umiejętności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adaptacyjne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66124-8387-B645-2A14-1D7684EE6BDB}"/>
              </a:ext>
            </a:extLst>
          </p:cNvPr>
          <p:cNvSpPr txBox="1"/>
          <p:nvPr/>
        </p:nvSpPr>
        <p:spPr>
          <a:xfrm>
            <a:off x="8856134" y="3020851"/>
            <a:ext cx="8485388" cy="581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Wskazówki, jak poprawić zdolność adaptacji: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Buduj </a:t>
            </a: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świadomość zmian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zachodzących wokół ciebie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Ucz się –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rozwijaj ciekawość i zdobywaj nowe umiejętności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Reaguj szybko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nie zwlekaj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 podejmowaniem decyzji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Akceptuj zmiany </a:t>
            </a:r>
            <a:r>
              <a:rPr lang="pl-PL" sz="280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– traktuj je jako szansę na rozwój, nie jako zagrożenie</a:t>
            </a:r>
            <a:endParaRPr lang="en-GB" sz="280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832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265354A6-AEA5-3A43-4D9C-11E500D6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02A2E20C-7B8F-DAD5-D29D-CDC285F1C2F7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FDCA427F-2808-604A-8952-CDA37B5FBF70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0BE4BB45-E70F-9394-94D2-93DFBEC2E24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B54C2B7-951D-8A88-4426-D38B15FE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6A0AC5-BCF3-C055-49B9-A7B81E4AE9B6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5F21F23-D661-15AB-0F21-5197942F24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CE21A-6AF7-8F3C-DA83-A23B5A4312FF}"/>
              </a:ext>
            </a:extLst>
          </p:cNvPr>
          <p:cNvSpPr txBox="1"/>
          <p:nvPr/>
        </p:nvSpPr>
        <p:spPr>
          <a:xfrm>
            <a:off x="463980" y="2160103"/>
            <a:ext cx="851829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Dlaczego umiejętność zarządzania czasem ma znaczenie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Zwiększa produktywność i poprawia samopoczucie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Zmniejsza stres i wspiera koncentrację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Umożliwia skuteczne planowanie </a:t>
            </a:r>
            <a:b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dotrzymywanie terminów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Kluczowe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korzyści</a:t>
            </a:r>
            <a:endParaRPr lang="en-GB" sz="3200" b="1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Redukcja stresu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Lepsze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wykorzystanie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czasu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wolnego</a:t>
            </a:r>
            <a:endParaRPr lang="pl-PL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Nowe możliwości rozwoju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Osiąganie wyznaczonych celów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None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C566F196-020F-F656-0D91-C9E5AE82EC35}"/>
              </a:ext>
            </a:extLst>
          </p:cNvPr>
          <p:cNvSpPr txBox="1"/>
          <p:nvPr/>
        </p:nvSpPr>
        <p:spPr>
          <a:xfrm>
            <a:off x="463980" y="1240415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8.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Zarządzanie czasem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44B01-E8EA-9C87-E9C8-C8E1255446DB}"/>
              </a:ext>
            </a:extLst>
          </p:cNvPr>
          <p:cNvSpPr txBox="1"/>
          <p:nvPr/>
        </p:nvSpPr>
        <p:spPr>
          <a:xfrm>
            <a:off x="9935598" y="3016268"/>
            <a:ext cx="775350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trategie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zarządzania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czasem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Wyznaczaj klarowne cele oraz ustalaj priorytety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Wykorzystuj limity czasowe i regularnie rób przerwy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Korzystaj z narzędzi wspierających organizację pracy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Ograniczaj czynniki rozpraszające </a:t>
            </a:r>
            <a:b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planuj z wyprzedzeniem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558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3B2C6EED-AE7F-3320-84F0-3D9BDB29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FCA4825C-751E-1818-1B1E-1CF1757BE697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6CA81678-123C-A83F-C157-EDECC31461E3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1C183535-7D14-8A24-5956-468E3D1326E1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00DAE5B8-25BF-DF18-C2E2-54204F29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EED054-4214-6947-3665-1B49E704173A}"/>
              </a:ext>
            </a:extLst>
          </p:cNvPr>
          <p:cNvSpPr/>
          <p:nvPr/>
        </p:nvSpPr>
        <p:spPr>
          <a:xfrm>
            <a:off x="6541889" y="9700505"/>
            <a:ext cx="5186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64928F0-F1DC-324E-2AC9-BF646E31F4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CC59D-469D-D49C-93D1-9EE3E3BDE793}"/>
              </a:ext>
            </a:extLst>
          </p:cNvPr>
          <p:cNvSpPr txBox="1"/>
          <p:nvPr/>
        </p:nvSpPr>
        <p:spPr>
          <a:xfrm>
            <a:off x="588958" y="2824192"/>
            <a:ext cx="89967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Zarządzanie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zadaniami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–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definicja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Proces obejmujący kompleksowe kierowanie realizacją zadań od momentu ich zaplanowania do zakończenia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Uwzględnia planowanie, monitorowanie oraz skuteczne wykonywanie powierzonych działań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None/>
            </a:pPr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lementy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zarządzania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zadaniami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Ustalanie priorytetów oraz terminów realizacji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Monitorowanie postępów i bieżącego statusu zadań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Przypisywanie ról oraz efektywne zarządzanie zasobami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Wykorzystywanie specjalistycznych narzędzi do koordynacji pracy (np. </a:t>
            </a:r>
            <a:r>
              <a:rPr lang="pl-PL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Trello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Asana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)</a:t>
            </a:r>
          </a:p>
          <a:p>
            <a:pPr algn="l">
              <a:buNone/>
            </a:pPr>
            <a:endParaRPr lang="en-GB" sz="3200" b="1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F4A0EB49-6C93-A606-3B4F-4E926F25D088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9.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Zarządzanie zadaniami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44F75-82A9-254B-720C-BD0359772AA4}"/>
              </a:ext>
            </a:extLst>
          </p:cNvPr>
          <p:cNvSpPr txBox="1"/>
          <p:nvPr/>
        </p:nvSpPr>
        <p:spPr>
          <a:xfrm>
            <a:off x="10045839" y="3998673"/>
            <a:ext cx="70737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Typowe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statusy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realizacji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zadań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Gotowe do realizacji → Przypisane do wykonawcy → W trakcie realizacji → Zakończone → Zweryfikowane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Dodatkowe możliwe statusy: wstrzymane, </a:t>
            </a:r>
            <a:r>
              <a:rPr lang="pl-PL" sz="2800" dirty="0">
                <a:latin typeface="Barlow" pitchFamily="2" charset="77"/>
              </a:rPr>
              <a:t>n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iepowodzenie, przekazane do innego działu, wygasłe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8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636591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4" y="4669268"/>
            <a:ext cx="7636592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3" y="5856485"/>
            <a:ext cx="7728368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7759302" y="3962154"/>
            <a:ext cx="8428203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5"/>
              </a:lnSpc>
            </a:pP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projektu1: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Platforma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PERFORM HR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9925745" y="2249409"/>
            <a:ext cx="87846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6600" b="1" u="none" strike="noStrike" spc="-300" dirty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REZULTATY  </a:t>
            </a:r>
            <a:r>
              <a:rPr lang="en-US" sz="6600" b="1" spc="-300" dirty="0">
                <a:latin typeface="Six Caps"/>
                <a:ea typeface="Six Caps"/>
                <a:cs typeface="Six Caps"/>
                <a:sym typeface="Six Caps"/>
              </a:rPr>
              <a:t>PROJE</a:t>
            </a:r>
            <a:r>
              <a:rPr lang="pl-PL" sz="6600" b="1" spc="-300" dirty="0">
                <a:latin typeface="Six Caps"/>
                <a:ea typeface="Six Caps"/>
                <a:cs typeface="Six Caps"/>
                <a:sym typeface="Six Caps"/>
              </a:rPr>
              <a:t>KTU</a:t>
            </a:r>
            <a:endParaRPr sz="6600" b="1" spc="-300" dirty="0"/>
          </a:p>
        </p:txBody>
      </p:sp>
      <p:sp>
        <p:nvSpPr>
          <p:cNvPr id="446" name="Google Shape;446;p22"/>
          <p:cNvSpPr txBox="1"/>
          <p:nvPr/>
        </p:nvSpPr>
        <p:spPr>
          <a:xfrm>
            <a:off x="10613922" y="5360804"/>
            <a:ext cx="8428203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2: Zestaw narzędzi cyfrowych 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PERFORM</a:t>
            </a:r>
          </a:p>
          <a:p>
            <a:pPr marL="0" marR="0" lvl="0" indent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511027" y="6875607"/>
            <a:ext cx="9567139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3: Kurs kształcenia i szkolenia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zawodowego dla menedżerów hotelarstwa i ekspertów 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ds. zasobów ludzkich</a:t>
            </a:r>
          </a:p>
          <a:p>
            <a:pPr marL="0" marR="0" lvl="0" indent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8869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8915242" y="542901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8915242" y="6971102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B6356569-B78B-D524-84C5-44E4A54FA64A}"/>
              </a:ext>
            </a:extLst>
          </p:cNvPr>
          <p:cNvSpPr txBox="1"/>
          <p:nvPr/>
        </p:nvSpPr>
        <p:spPr>
          <a:xfrm>
            <a:off x="359922" y="2144279"/>
            <a:ext cx="675207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200" b="1" u="none" strike="noStrike" spc="-300" dirty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O PROJEKCIE:</a:t>
            </a:r>
            <a:endParaRPr sz="7200" b="1" spc="-300" dirty="0"/>
          </a:p>
        </p:txBody>
      </p:sp>
      <p:sp>
        <p:nvSpPr>
          <p:cNvPr id="5" name="Google Shape;440;p22">
            <a:extLst>
              <a:ext uri="{FF2B5EF4-FFF2-40B4-BE49-F238E27FC236}">
                <a16:creationId xmlns:a16="http://schemas.microsoft.com/office/drawing/2014/main" id="{5FDCF533-851B-3FF9-5DB0-10EA24703C1F}"/>
              </a:ext>
            </a:extLst>
          </p:cNvPr>
          <p:cNvSpPr txBox="1"/>
          <p:nvPr/>
        </p:nvSpPr>
        <p:spPr>
          <a:xfrm>
            <a:off x="359921" y="3394286"/>
            <a:ext cx="7728367" cy="53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 „PERFORM” ma na celu kształcenie menedżerów branży hotelarskiej oraz specjalistów ds. zasobów ludzkich </a:t>
            </a:r>
            <a:b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</a:b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w zakresie rozwijania i wspierania pracowników autystycznych w sektorze hotelarskim Unii Europejskiej. Projekt obejmuje również innowacyjną platformę HR służącą do oceny wyników oraz monitorowania postępów pracowników.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4F5762F0-5DEB-1176-179A-3E44AA533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BBFFBC5F-4EFA-1331-1A6A-0E9C65FC02BF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34855BDC-5954-394C-9DFC-B685DAAF9672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A429083C-AA1C-91F6-B8AE-765F347DD5D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8D87B21-1D87-2326-6268-B1E4E8D7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C57EFB-90BD-C7DC-F232-DC091B62663E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37C7B95-E39E-6CF9-4E4D-91D12091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29F10D9-721D-B0E4-9EE1-5AE9B790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7" y="2745091"/>
            <a:ext cx="14581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Y" altLang="en-CY" sz="3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🎯 </a:t>
            </a:r>
            <a:r>
              <a:rPr kumimoji="0" lang="pl-PL" altLang="en-CY" sz="32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Wyznaczaj jasne, ukierunkowane cele za pomocą metody SMART:</a:t>
            </a:r>
            <a:endParaRPr kumimoji="0" lang="en-CY" altLang="en-CY" sz="32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A9273B9E-B82D-A44C-1B04-318E0ABB934E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Ramy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celów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SMART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B82A420-6791-DAAD-25BE-4E30781ED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1917"/>
              </p:ext>
            </p:extLst>
          </p:nvPr>
        </p:nvGraphicFramePr>
        <p:xfrm>
          <a:off x="1441963" y="3555579"/>
          <a:ext cx="13386061" cy="524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382">
                  <a:extLst>
                    <a:ext uri="{9D8B030D-6E8A-4147-A177-3AD203B41FA5}">
                      <a16:colId xmlns:a16="http://schemas.microsoft.com/office/drawing/2014/main" val="4230715454"/>
                    </a:ext>
                  </a:extLst>
                </a:gridCol>
                <a:gridCol w="3198005">
                  <a:extLst>
                    <a:ext uri="{9D8B030D-6E8A-4147-A177-3AD203B41FA5}">
                      <a16:colId xmlns:a16="http://schemas.microsoft.com/office/drawing/2014/main" val="2260937030"/>
                    </a:ext>
                  </a:extLst>
                </a:gridCol>
                <a:gridCol w="8215674">
                  <a:extLst>
                    <a:ext uri="{9D8B030D-6E8A-4147-A177-3AD203B41FA5}">
                      <a16:colId xmlns:a16="http://schemas.microsoft.com/office/drawing/2014/main" val="42555204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b="1" u="sng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Litera</a:t>
                      </a:r>
                      <a:endParaRPr lang="en-CY" sz="2800" b="1" u="sng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b="1" u="sng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Znaczenie</a:t>
                      </a:r>
                      <a:endParaRPr lang="en-CY" sz="2800" b="1" u="sng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b="1" u="sng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Podsumowanie</a:t>
                      </a:r>
                      <a:endParaRPr lang="en-CY" sz="2800" b="1" u="sng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20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CY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Sprecyzowany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GB" sz="28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Specific)</a:t>
                      </a:r>
                      <a:endParaRPr lang="en-CY" sz="2800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Jasno określony - kto, co, gdzie i dlaczego?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46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Mierzalny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8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(Measurable)</a:t>
                      </a:r>
                      <a:endParaRPr lang="en-CY" sz="2800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Możliwy do oceny poprzez dane ilościowe lub mierzalne rezultaty.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435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en-CY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Osiągalny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8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(Achievable)</a:t>
                      </a:r>
                      <a:endParaRPr lang="en-CY" sz="2800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Realistyczny, uwzględniający dostępne zasoby </a:t>
                      </a:r>
                      <a:b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 czas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86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en-CY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Istotny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8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(Relevant)</a:t>
                      </a:r>
                      <a:endParaRPr lang="en-CY" sz="2800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Zgodny z szerszymi celami lub strategią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83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en-CY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Określony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 </a:t>
                      </a:r>
                      <a:r>
                        <a:rPr lang="en-GB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czasie</a:t>
                      </a: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pl-PL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GB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GB" sz="2800" i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Time-bound)</a:t>
                      </a:r>
                      <a:endParaRPr lang="en-CY" sz="2800" i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Posiadający ustalony termin lub wyraźne ramy czasowe</a:t>
                      </a:r>
                      <a:endParaRPr lang="en-CY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90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5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43A8D152-8EEF-7266-0325-43D61523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A5FD35D4-35C3-B8E6-6E23-E5E122A7777D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71CB0DB-67B9-D22B-1B3C-B93D28CA831C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7006726-2409-AC32-6CE2-070BC37857B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FE7750F2-E54E-EB19-29A8-3783A831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044FDD-5E96-8008-1EB4-92BFA092B67B}"/>
              </a:ext>
            </a:extLst>
          </p:cNvPr>
          <p:cNvSpPr/>
          <p:nvPr/>
        </p:nvSpPr>
        <p:spPr>
          <a:xfrm>
            <a:off x="6541889" y="9700505"/>
            <a:ext cx="5267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4606ED9-7C2C-E03E-7C27-5457CC1366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8980B-EE17-1028-0AA2-083692B126C5}"/>
              </a:ext>
            </a:extLst>
          </p:cNvPr>
          <p:cNvSpPr txBox="1"/>
          <p:nvPr/>
        </p:nvSpPr>
        <p:spPr>
          <a:xfrm>
            <a:off x="463980" y="2846805"/>
            <a:ext cx="7634991" cy="517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2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Czym 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jest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kreatywność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Proces angażujący liczne obszary mózgu, nieograniczający się wyłącznie do tzw. „prawej półkuli”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Wspierany przez emocje, pamięć oraz elastyczne myślenie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Umożliwia </a:t>
            </a: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myślenie </a:t>
            </a:r>
            <a:r>
              <a:rPr lang="pl-PL" sz="2800" b="1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dywergencyjne</a:t>
            </a: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czyli postrzeganie problemów z nowych perspektyw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F60CFF48-FE10-1407-613F-C0AB0643A23D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10.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Kreatywność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1BF35C-C9C4-5AC1-D06E-0A2D3389E29C}"/>
              </a:ext>
            </a:extLst>
          </p:cNvPr>
          <p:cNvSpPr txBox="1"/>
          <p:nvPr/>
        </p:nvSpPr>
        <p:spPr>
          <a:xfrm>
            <a:off x="9120948" y="2701482"/>
            <a:ext cx="8518299" cy="581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Znaczenie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kreatywności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I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nnowacyjność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zdolność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adaptacji</a:t>
            </a:r>
            <a:endParaRPr lang="pl-PL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Zastosowanie w edukacji, technologii, sztuce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biznesie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Skuteczne rozwiązywanie problemów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 zmiennym otoczeniu</a:t>
            </a:r>
          </a:p>
          <a:p>
            <a:pPr algn="l">
              <a:lnSpc>
                <a:spcPct val="150000"/>
              </a:lnSpc>
            </a:pP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Rola w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organizacjach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Wpływ zależny od misji i branży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Większa efektywność przy zgodności z celami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245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338163E9-9B16-6687-C6F0-75998BA4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DF108324-D9A7-507F-FF2D-C96E6850AC2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58A68AE-8323-F6A8-8F9C-F0B43FA1F4B9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A6C62E65-7618-345E-64FF-17C1627676DC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EF91E8-DE1A-6415-04F6-29ABD669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5E5EF-2D68-3211-30D3-79606DE56886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160B670-EB82-B0AF-B958-EF9DADDB59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7BD5E-23A5-8DF0-A175-65BB7F182189}"/>
              </a:ext>
            </a:extLst>
          </p:cNvPr>
          <p:cNvSpPr txBox="1"/>
          <p:nvPr/>
        </p:nvSpPr>
        <p:spPr>
          <a:xfrm>
            <a:off x="540387" y="2782142"/>
            <a:ext cx="8006578" cy="581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Przywództwo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–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definicja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Inspirowanie i kierowanie zespołem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 stronę wspólnych celów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Wpływ oparty na </a:t>
            </a:r>
            <a:r>
              <a:rPr lang="pl-PL" sz="2800" b="1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autorytecie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a nie na władzy czy popularności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Skoncentrowanie na celu, ludziach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ciągłym postępie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Umiejętność </a:t>
            </a:r>
            <a:r>
              <a:rPr lang="pl-PL" sz="2800" i="0" u="none" strike="noStrike" dirty="0">
                <a:solidFill>
                  <a:schemeClr val="tx1"/>
                </a:solidFill>
                <a:effectLst/>
                <a:latin typeface="Barlow" pitchFamily="2" charset="77"/>
              </a:rPr>
              <a:t>rozwijana poprzez doświadczenie, informację zwrotną i doskonalenie kompetencji</a:t>
            </a:r>
            <a:endParaRPr lang="en-GB" sz="2800" i="0" u="none" strike="noStrike" dirty="0">
              <a:solidFill>
                <a:schemeClr val="tx1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50DEA361-FB9B-9DFE-2616-783FE4866228}"/>
              </a:ext>
            </a:extLst>
          </p:cNvPr>
          <p:cNvSpPr txBox="1"/>
          <p:nvPr/>
        </p:nvSpPr>
        <p:spPr>
          <a:xfrm>
            <a:off x="540387" y="1722342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11.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Przywództwo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24740-E53E-DACA-E3DF-CE672E7829A1}"/>
              </a:ext>
            </a:extLst>
          </p:cNvPr>
          <p:cNvSpPr txBox="1"/>
          <p:nvPr/>
        </p:nvSpPr>
        <p:spPr>
          <a:xfrm>
            <a:off x="9902285" y="3103279"/>
            <a:ext cx="6388966" cy="581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Kluczowe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cechy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skutecznych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liderów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Pewność siebie oraz klarowna komunikacja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Empatia i rozwinięta inteligencja emocjonalna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Innowacyjność, elastyczność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odporność na zmiany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Opanowanie i skuteczność działania pod presją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54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6732B-5B86-A31E-1CE7-B2908650A5F9}"/>
              </a:ext>
            </a:extLst>
          </p:cNvPr>
          <p:cNvSpPr txBox="1"/>
          <p:nvPr/>
        </p:nvSpPr>
        <p:spPr>
          <a:xfrm>
            <a:off x="540387" y="2756962"/>
            <a:ext cx="8269076" cy="582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Umiejętności miękkie dla pracowników </a:t>
            </a:r>
            <a:b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</a:b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 autyzmem – obszar koncentracji:</a:t>
            </a:r>
            <a:b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Umiejętności miękkie potrzebne specjalistom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 branży hotelarsko-gastronomicznej – zwłaszcza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 zakresie HR, rekrutacji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i zarządzania – do wspierania pracowników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 autyzmem w całym cyklu zatrudnienia: </a:t>
            </a:r>
            <a:r>
              <a:rPr lang="pl-PL" sz="2800" b="1" i="0" u="none" strike="noStrike" dirty="0">
                <a:solidFill>
                  <a:schemeClr val="accent6"/>
                </a:solidFill>
                <a:effectLst/>
                <a:latin typeface="Barlow" pitchFamily="2" charset="77"/>
              </a:rPr>
              <a:t>Rozmowa kwalifikacyjna → </a:t>
            </a:r>
            <a:r>
              <a:rPr lang="pl-PL" sz="2800" b="1" i="0" u="none" strike="noStrike" dirty="0" err="1">
                <a:solidFill>
                  <a:schemeClr val="accent6"/>
                </a:solidFill>
                <a:effectLst/>
                <a:latin typeface="Barlow" pitchFamily="2" charset="77"/>
              </a:rPr>
              <a:t>Onboarding</a:t>
            </a:r>
            <a:r>
              <a:rPr lang="pl-PL" sz="2800" b="1" i="0" u="none" strike="noStrike" dirty="0">
                <a:solidFill>
                  <a:schemeClr val="accent6"/>
                </a:solidFill>
                <a:effectLst/>
                <a:latin typeface="Barlow" pitchFamily="2" charset="77"/>
              </a:rPr>
              <a:t> → Codzienna praca → Rozwój → Zatrzymanie pracownika</a:t>
            </a:r>
            <a:endParaRPr lang="en-GB" sz="2800" b="1" i="0" u="none" strike="noStrike" dirty="0">
              <a:solidFill>
                <a:schemeClr val="accent6"/>
              </a:solidFill>
              <a:effectLst/>
              <a:latin typeface="Barlow" pitchFamily="2" charset="77"/>
            </a:endParaRPr>
          </a:p>
        </p:txBody>
      </p:sp>
      <p:sp>
        <p:nvSpPr>
          <p:cNvPr id="11" name="Google Shape;441;p22">
            <a:extLst>
              <a:ext uri="{FF2B5EF4-FFF2-40B4-BE49-F238E27FC236}">
                <a16:creationId xmlns:a16="http://schemas.microsoft.com/office/drawing/2014/main" id="{DC440E8B-3546-FE3C-162E-F23AA25B3BEB}"/>
              </a:ext>
            </a:extLst>
          </p:cNvPr>
          <p:cNvSpPr txBox="1"/>
          <p:nvPr/>
        </p:nvSpPr>
        <p:spPr>
          <a:xfrm>
            <a:off x="540387" y="1681985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Podsumowanie modułu 2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A97B9-666E-83B1-0E07-CF5895A838DE}"/>
              </a:ext>
            </a:extLst>
          </p:cNvPr>
          <p:cNvSpPr txBox="1"/>
          <p:nvPr/>
        </p:nvSpPr>
        <p:spPr>
          <a:xfrm>
            <a:off x="9772868" y="2420649"/>
            <a:ext cx="6670844" cy="4619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endParaRPr lang="en-CY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Dlaczego umiejętności miękkie mają znaczenie: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Komunikacja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współpraca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b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efektywność</a:t>
            </a:r>
            <a:endParaRPr lang="pl-PL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Wartość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w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sektorze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usługowym</a:t>
            </a:r>
            <a:endParaRPr lang="pl-PL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Budowanie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zespołów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7639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2" y="-2477148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612569" y="3501245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DZIĘKUJEMY</a:t>
            </a:r>
            <a:endParaRPr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218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18608AD0-D51F-BE53-C7B4-1C514E1419F8}"/>
              </a:ext>
            </a:extLst>
          </p:cNvPr>
          <p:cNvSpPr txBox="1"/>
          <p:nvPr/>
        </p:nvSpPr>
        <p:spPr>
          <a:xfrm>
            <a:off x="540387" y="3658366"/>
            <a:ext cx="9118048" cy="50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Barlow" pitchFamily="2" charset="77"/>
              </a:rPr>
              <a:t>Celem Modułu 2 jest przekazanie niezbędnej wiedzy oraz rozwijanie umiejętności miękkich i technik wspierających skuteczne zarządzanie i przywództwo w kontekście pracy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latin typeface="Barlow" pitchFamily="2" charset="77"/>
              </a:rPr>
              <a:t>z pracownikami o zróżnicowanych zdolnościach.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Moduł wspiera menedżerów w praktycznym zastosowaniu umiejętności miękkich na każdym etapie cyklu zatrudnienia: od rozmowy kwalifikacyjnej, przez proces wdrożenia i rozwój zawodowy, aż po długoterminowe utrzymanie pracowników w organizacji.</a:t>
            </a:r>
            <a:endParaRPr sz="2800" dirty="0">
              <a:latin typeface="Barlow" pitchFamily="2" charset="77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A50B4089-18CB-B9B8-1FAB-C2419BEB4265}"/>
              </a:ext>
            </a:extLst>
          </p:cNvPr>
          <p:cNvSpPr txBox="1"/>
          <p:nvPr/>
        </p:nvSpPr>
        <p:spPr>
          <a:xfrm>
            <a:off x="-211689" y="1476715"/>
            <a:ext cx="1761143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Moduł 2: Umiejętności miękkie w zarządzaniu hotelarstwem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id="{54021FBE-4FCF-F8AF-AC62-DEF6767C5E6B}"/>
              </a:ext>
            </a:extLst>
          </p:cNvPr>
          <p:cNvSpPr txBox="1"/>
          <p:nvPr/>
        </p:nvSpPr>
        <p:spPr>
          <a:xfrm>
            <a:off x="11476803" y="3709388"/>
            <a:ext cx="6179808" cy="467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Barlow" pitchFamily="2" charset="77"/>
              </a:rPr>
              <a:t>Zrozumienie kluczowych umiejętności niezbędnych do skutecznego zarządzania pracownikami autystycznymi.</a:t>
            </a:r>
            <a:endParaRPr lang="en-US" sz="2400" dirty="0">
              <a:latin typeface="Barlow" pitchFamily="2" charset="77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400" dirty="0">
                <a:latin typeface="Barlow" pitchFamily="2" charset="77"/>
              </a:rPr>
              <a:t>Rozwijanie podstawowych umiejętności miękkich, takich jak komunikacja, aktywne słuchanie oraz empatia.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400" dirty="0">
                <a:latin typeface="Barlow" pitchFamily="2" charset="77"/>
              </a:rPr>
              <a:t>Stosowanie praktycznych technik, w tym zarządzania czasem, organizowania zadań oraz wspierania rozwoju zawodowego.</a:t>
            </a:r>
            <a:endParaRPr sz="2400" dirty="0"/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id="{EBEFEEAB-42EB-0FFD-23E1-73C0F7A1B746}"/>
              </a:ext>
            </a:extLst>
          </p:cNvPr>
          <p:cNvSpPr txBox="1"/>
          <p:nvPr/>
        </p:nvSpPr>
        <p:spPr>
          <a:xfrm>
            <a:off x="10319460" y="2910665"/>
            <a:ext cx="539899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Efekty kształcenia</a:t>
            </a:r>
            <a:endParaRPr lang="en-GB" sz="4800" b="1" dirty="0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CDD46E9B-4ABD-8A39-3323-FCE4A914A5D6}"/>
              </a:ext>
            </a:extLst>
          </p:cNvPr>
          <p:cNvSpPr txBox="1"/>
          <p:nvPr/>
        </p:nvSpPr>
        <p:spPr>
          <a:xfrm>
            <a:off x="540387" y="2800155"/>
            <a:ext cx="860313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Cel modułu</a:t>
            </a:r>
            <a:endParaRPr lang="en-GB" sz="4800" b="1" dirty="0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id="{86A7E05B-F6BC-1610-E7C4-9A0AE3B318F7}"/>
              </a:ext>
            </a:extLst>
          </p:cNvPr>
          <p:cNvGrpSpPr/>
          <p:nvPr/>
        </p:nvGrpSpPr>
        <p:grpSpPr>
          <a:xfrm>
            <a:off x="10319460" y="3803606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id="{18C0353F-552F-D2BF-36BD-DB6D21F5F128}"/>
              </a:ext>
            </a:extLst>
          </p:cNvPr>
          <p:cNvGrpSpPr/>
          <p:nvPr/>
        </p:nvGrpSpPr>
        <p:grpSpPr>
          <a:xfrm>
            <a:off x="10285995" y="5509986"/>
            <a:ext cx="894267" cy="908085"/>
            <a:chOff x="-30416" y="296096"/>
            <a:chExt cx="812800" cy="825359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id="{F6C853D5-5E3C-EE2F-25C0-A96B2D4B9527}"/>
                </a:ext>
              </a:extLst>
            </p:cNvPr>
            <p:cNvSpPr/>
            <p:nvPr/>
          </p:nvSpPr>
          <p:spPr>
            <a:xfrm>
              <a:off x="-30416" y="30865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id="{82A65A39-07BC-CC25-22B5-70FEF66A50E9}"/>
                </a:ext>
              </a:extLst>
            </p:cNvPr>
            <p:cNvSpPr txBox="1"/>
            <p:nvPr/>
          </p:nvSpPr>
          <p:spPr>
            <a:xfrm>
              <a:off x="76200" y="296096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id="{4A021AFD-35B2-E86C-0B7D-26BB21589069}"/>
              </a:ext>
            </a:extLst>
          </p:cNvPr>
          <p:cNvGrpSpPr/>
          <p:nvPr/>
        </p:nvGrpSpPr>
        <p:grpSpPr>
          <a:xfrm>
            <a:off x="10319460" y="7301940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id="{FB77D5E9-86F0-2C09-1801-CF452F4AD77E}"/>
              </a:ext>
            </a:extLst>
          </p:cNvPr>
          <p:cNvSpPr txBox="1"/>
          <p:nvPr/>
        </p:nvSpPr>
        <p:spPr>
          <a:xfrm>
            <a:off x="10549072" y="3883406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id="{E8EC822B-8244-1B3C-91C7-2B2234B3093B}"/>
              </a:ext>
            </a:extLst>
          </p:cNvPr>
          <p:cNvSpPr txBox="1"/>
          <p:nvPr/>
        </p:nvSpPr>
        <p:spPr>
          <a:xfrm>
            <a:off x="10530018" y="5610656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id="{87A55BF1-7D4C-26CE-22B8-F63191309C8C}"/>
              </a:ext>
            </a:extLst>
          </p:cNvPr>
          <p:cNvSpPr txBox="1"/>
          <p:nvPr/>
        </p:nvSpPr>
        <p:spPr>
          <a:xfrm>
            <a:off x="10582536" y="7417902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41889" y="9700505"/>
            <a:ext cx="5267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540387" y="2717841"/>
            <a:ext cx="8518299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Wspieranie pracowników autystycznych </a:t>
            </a:r>
            <a:b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</a:b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 miejscu pracy</a:t>
            </a:r>
            <a:endParaRPr lang="en-GB" sz="3200" b="1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Mocne strony osób z autyzmem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Skupienie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dokładność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wytrwałość</a:t>
            </a:r>
            <a:endParaRPr lang="pl-PL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Dbałość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o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szczegóły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niezawodność</a:t>
            </a:r>
            <a:endParaRPr lang="pl-PL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Umiejętności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techniczne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dobra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pamięć</a:t>
            </a:r>
            <a:endParaRPr lang="pl-PL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457200" lvl="1" algn="l"/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Proste modyfikacje wspierające integrację </a:t>
            </a:r>
            <a:br>
              <a:rPr lang="pl-PL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</a:br>
            <a:r>
              <a:rPr lang="pl-PL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 funkcjonowanie w miejscu pracy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Jasne instrukcje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Elastyczna komunikacja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Przewidywalne procedury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984F614D-19D5-2352-C2FB-5F93FAD087C1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Wstęp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Google Shape;506;p24">
            <a:extLst>
              <a:ext uri="{FF2B5EF4-FFF2-40B4-BE49-F238E27FC236}">
                <a16:creationId xmlns:a16="http://schemas.microsoft.com/office/drawing/2014/main" id="{75BCC5F5-FA34-A5D4-81DF-36B40D954DB6}"/>
              </a:ext>
            </a:extLst>
          </p:cNvPr>
          <p:cNvSpPr txBox="1"/>
          <p:nvPr/>
        </p:nvSpPr>
        <p:spPr>
          <a:xfrm>
            <a:off x="9497020" y="3456504"/>
            <a:ext cx="768239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Dla menedżerów i zespołów HR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Zrozumienie i wspieranie </a:t>
            </a:r>
            <a:r>
              <a:rPr lang="pl-PL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neuroróżnorodności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 miejscu pracy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Łączenie umiejętności miękkich (np. empatii, komunikacji, współpracy) </a:t>
            </a:r>
            <a:b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 wiedzą branżową i stanowiskową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Tworzenie środowiska pracy opartego na integracji, wsparciu i wzajemnym szacunku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8EDC3F2-97E9-CDCD-23F4-F02DC92E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EE5C1559-24E2-2D5B-CC46-C122A3FA2E46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E7B1BE23-DD9E-552B-79AD-AB06985478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4DD71C75-22C6-B7FD-AE7D-2376017A0D4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97CE78-4208-F1B1-44D0-0DDB4DA6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EDE7CA-03CB-85AD-6FDA-40890A0BDBB4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B0677B9-C7F1-30AD-05ED-18EEB004A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669F-DB14-62D1-CE11-09143ED774F0}"/>
              </a:ext>
            </a:extLst>
          </p:cNvPr>
          <p:cNvSpPr txBox="1"/>
          <p:nvPr/>
        </p:nvSpPr>
        <p:spPr>
          <a:xfrm>
            <a:off x="463980" y="2889889"/>
            <a:ext cx="9482907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Styl komunikacji osób autystycznych może wyglądać inaczej. Często obejmuje: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Dosłowne rozumienie wypowiedzi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T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rudność z odczytywaniem  z odczytywaniem tonu głosu, gestów i kontaktu wzrokowego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P</a:t>
            </a: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rzeciążenie w sytuacjach grupowych lub towarzyskich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2AE88ED9-B78C-105D-D1C6-D019144395BB}"/>
              </a:ext>
            </a:extLst>
          </p:cNvPr>
          <p:cNvSpPr txBox="1"/>
          <p:nvPr/>
        </p:nvSpPr>
        <p:spPr>
          <a:xfrm>
            <a:off x="540387" y="1597227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2. </a:t>
            </a: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Umiejętności komunikacyjne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3886D-2B28-79F7-983A-52953E0BFBA0}"/>
              </a:ext>
            </a:extLst>
          </p:cNvPr>
          <p:cNvSpPr txBox="1"/>
          <p:nvPr/>
        </p:nvSpPr>
        <p:spPr>
          <a:xfrm>
            <a:off x="9946887" y="1966559"/>
            <a:ext cx="7834445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Wskazówki</a:t>
            </a:r>
            <a:r>
              <a:rPr lang="en-GB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dla</a:t>
            </a:r>
            <a:r>
              <a:rPr lang="en-GB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kierowników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 Używaj jasnego i bezpośredniego języka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Unikaj idiomów, metafor i sarkazmu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Wykazuj empatię oraz stosuj techniki aktywnego słuchania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Dobieraj odpowiednie formy komunikacji (np. e-mail, czat, rozmowa bezpośrednia) zależnie od sytuacji i potrzeb odbiorcy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030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762FBF4D-2A51-C350-05FD-75780F96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C3870078-6B96-DCAB-1039-3FC0518B620E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E754B7D8-9D7E-C760-0412-9916AC1C195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E6CD920E-93C8-4188-8944-37A22965D8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17153E66-5E36-6398-13F0-B3476DF4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FFD47-8BA6-4FB1-1F83-96AA337984A4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2A08B0C-D08F-16EE-1D80-6DB7CC4804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76D1A-71F8-105E-C0D0-984A63B37624}"/>
              </a:ext>
            </a:extLst>
          </p:cNvPr>
          <p:cNvSpPr txBox="1"/>
          <p:nvPr/>
        </p:nvSpPr>
        <p:spPr>
          <a:xfrm>
            <a:off x="551272" y="2640529"/>
            <a:ext cx="8518299" cy="406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Cztery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kluczowe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rodzaje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komunikacji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CY" sz="3200" b="1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Werbalna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język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mówiony</a:t>
            </a:r>
            <a:endParaRPr lang="pl-PL" sz="3200" dirty="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pl-PL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Niewerbalna – mowa ciała, ton głosu, mimika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Pisemna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e-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maile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symbole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raporty</a:t>
            </a:r>
            <a:endParaRPr lang="pl-PL" sz="3200" dirty="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Wizualna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wykresy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diagramy</a:t>
            </a:r>
            <a:r>
              <a:rPr lang="en-US" sz="3200" dirty="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ikony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F336FA1A-B7EF-AD24-84F1-EAD06661753E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sym typeface="Six Caps"/>
              </a:rPr>
              <a:t>Rodzaje komunikacji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07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158866C-09B6-692D-DFD4-8C487657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804BD460-70F5-3B5C-95FD-83A474E9458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27FECDCD-63C6-C5F4-B8DD-61855612DF41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D2DC8A2D-44F1-881B-9A27-31CF700A0FB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80206E0-7DBE-B409-346C-0D393E95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AC0986-5DDA-7BF7-591D-8932D3F2ACA7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795E241-155E-748D-1255-F2236B6AB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17C1C-8697-720E-0BE5-6200F920ED70}"/>
              </a:ext>
            </a:extLst>
          </p:cNvPr>
          <p:cNvSpPr txBox="1"/>
          <p:nvPr/>
        </p:nvSpPr>
        <p:spPr>
          <a:xfrm>
            <a:off x="395249" y="2705837"/>
            <a:ext cx="8162692" cy="546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Kontakt wzrokowy</a:t>
            </a:r>
            <a:endParaRPr lang="en-US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Mimika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twarzy</a:t>
            </a:r>
            <a:endParaRPr lang="en-US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Gesty</a:t>
            </a:r>
            <a:endParaRPr lang="en-US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Ruchy ciała</a:t>
            </a:r>
            <a:endParaRPr lang="en-US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Postur</a:t>
            </a: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endParaRPr lang="en-US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Przestrzeń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osobista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proksemika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Parajęzyk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(ton, </a:t>
            </a: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wysokość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głośność</a:t>
            </a:r>
            <a:r>
              <a:rPr lang="en-US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Dotyk</a:t>
            </a:r>
            <a:endParaRPr lang="en-CY" sz="3200" dirty="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9098F92D-EE7C-43CE-AC27-7B18AFB75996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Komunikacja niewerbalna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306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E00BED04-8237-6ABC-2200-7656F805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362FC222-CF74-1599-DE61-DAE61721543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D271F27-E29C-672C-07BF-49EB23C2D977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21583C2C-C251-DDEA-36A8-604EEE923B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0144C1-842D-2CAA-7A61-913C48387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E643AC-F873-CB1A-9F47-39974318D89C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B086177-2C3E-E744-494F-415C03E17C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62A98-61CB-AB49-74A4-F1C66D20CFDE}"/>
              </a:ext>
            </a:extLst>
          </p:cNvPr>
          <p:cNvSpPr txBox="1"/>
          <p:nvPr/>
        </p:nvSpPr>
        <p:spPr>
          <a:xfrm>
            <a:off x="551272" y="2896163"/>
            <a:ext cx="7539135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Więcej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niż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słuchanie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Skupienie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uwagi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na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rozmówcy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Zrozumienie intencji i znaczenia wypowiedzi</a:t>
            </a:r>
            <a:endParaRPr lang="pl-PL" sz="3200" dirty="0">
              <a:latin typeface="Barlow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Znaczenie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Budowanie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zaufania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szacunku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Lepsze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zrozumienie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różnych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perspektyw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None/>
            </a:pP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FAC4F342-5FDF-5F41-A854-5B4EC8DD8D43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3.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Umiejętności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aktywnego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słuchania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A0ABD-A353-1762-CAAC-0687465390AC}"/>
              </a:ext>
            </a:extLst>
          </p:cNvPr>
          <p:cNvSpPr txBox="1"/>
          <p:nvPr/>
        </p:nvSpPr>
        <p:spPr>
          <a:xfrm>
            <a:off x="10265936" y="3202221"/>
            <a:ext cx="6177776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Wskazówki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dla</a:t>
            </a:r>
            <a:r>
              <a:rPr lang="en-GB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pl-PL" sz="32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kierowników</a:t>
            </a:r>
            <a:endParaRPr lang="en-GB" sz="32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Aktywnie słuchaj – zachowaj pełną uwagę i nie przerywaj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Odzwierciedlaj usłyszane treści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Odpowiadaj przemyślanie – formułuj swoje wypowiedzi </a:t>
            </a:r>
            <a:b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pl-PL" sz="32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 rozwagę</a:t>
            </a:r>
            <a:endParaRPr lang="en-GB" sz="32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3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7838E4C9-3D4F-9806-6D87-BF458E9B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F7CD8A94-9589-43C8-0C3D-24CD606864E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C91E5D7-A306-094B-BAED-33A366A1F2B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B59EE93-B441-259A-23D3-0727C6629CA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D604B26B-8F29-455D-F3AF-A491ABC6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32566"/>
            <a:ext cx="1651000" cy="1022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4FD300-F65D-0E19-2673-1D64E7E72E26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B672EFF-CD5E-421C-012E-155571B6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C26EB2-2598-939D-ABC1-1D6BE77C1ECE}"/>
              </a:ext>
            </a:extLst>
          </p:cNvPr>
          <p:cNvSpPr txBox="1"/>
          <p:nvPr/>
        </p:nvSpPr>
        <p:spPr>
          <a:xfrm>
            <a:off x="743586" y="2341123"/>
            <a:ext cx="7623789" cy="646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CY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✅ 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Zalecane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działania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Słuchaj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więcej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niż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Barlow" pitchFamily="2" charset="77"/>
              </a:rPr>
              <a:t>mówisz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.</a:t>
            </a:r>
            <a:endParaRPr lang="pl-PL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Barlow" pitchFamily="2" charset="77"/>
              </a:rPr>
              <a:t>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Pozwól rozmówcy dokończyć wypowiedź bez przerywania.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Barlow" pitchFamily="2" charset="77"/>
              </a:rPr>
              <a:t>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Zadawaj pytania otwarte, które zachęcają do dalszej wypowiedzi.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latin typeface="Barlow" pitchFamily="2" charset="77"/>
              </a:rPr>
              <a:t> </a:t>
            </a: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Zachowuj skupienie i uważność przez całą rozmowę.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Okaż zaangażowanie (kontakt wzrokowy, skinienie głową)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20D1C145-CF31-8097-180B-D292FDCC0C69}"/>
              </a:ext>
            </a:extLst>
          </p:cNvPr>
          <p:cNvSpPr txBox="1"/>
          <p:nvPr/>
        </p:nvSpPr>
        <p:spPr>
          <a:xfrm>
            <a:off x="540386" y="1129224"/>
            <a:ext cx="134864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Wskazówki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dotyczące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aktywnego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słuchania</a:t>
            </a:r>
            <a:endParaRPr sz="4800" b="1" dirty="0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256D9-4834-458D-A14B-A7282186E741}"/>
              </a:ext>
            </a:extLst>
          </p:cNvPr>
          <p:cNvSpPr txBox="1"/>
          <p:nvPr/>
        </p:nvSpPr>
        <p:spPr>
          <a:xfrm>
            <a:off x="9581959" y="2341123"/>
            <a:ext cx="7380404" cy="5173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CY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❌ 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Czego</a:t>
            </a:r>
            <a:r>
              <a:rPr lang="en-GB" sz="2800" b="1" i="0" u="none" strike="noStrike" dirty="0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2800" b="1" i="0" u="none" strike="noStrike" dirty="0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unikać</a:t>
            </a:r>
            <a:endParaRPr lang="en-GB" sz="2800" b="0" i="0" u="none" strike="noStrike" dirty="0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Nie przerywaj i nie kończ zdań za rozmówcę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Nie wyciągaj pochopnych wniosków i nie przyjmuj postawy obronnej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Nie wykonuj wielu zadań jednocześnie i nie rozpraszaj uwagi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0" i="0" u="none" strike="noStrike" dirty="0">
                <a:solidFill>
                  <a:srgbClr val="000000"/>
                </a:solidFill>
                <a:effectLst/>
                <a:latin typeface="Barlow" pitchFamily="2" charset="77"/>
              </a:rPr>
              <a:t>Nie pozwól, aby uprzedzenia utrudniały zrozumienie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125522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1952</Words>
  <Application>Microsoft Office PowerPoint</Application>
  <PresentationFormat>Niestandardowy</PresentationFormat>
  <Paragraphs>283</Paragraphs>
  <Slides>24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Barlow</vt:lpstr>
      <vt:lpstr>Aptos</vt:lpstr>
      <vt:lpstr>Calibri</vt:lpstr>
      <vt:lpstr>Arial</vt:lpstr>
      <vt:lpstr>Six Caps</vt:lpstr>
      <vt:lpstr>Modern Introduction To Graphic Design Slides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lastModifiedBy>Małgorzata Nazimek</cp:lastModifiedBy>
  <cp:revision>30</cp:revision>
  <dcterms:modified xsi:type="dcterms:W3CDTF">2025-07-22T12:51:31Z</dcterms:modified>
</cp:coreProperties>
</file>