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 id="2147483668" r:id="rId5"/>
  </p:sldMasterIdLst>
  <p:notesMasterIdLst>
    <p:notesMasterId r:id="rId35"/>
  </p:notesMasterIdLst>
  <p:sldIdLst>
    <p:sldId id="275" r:id="rId6"/>
    <p:sldId id="288" r:id="rId7"/>
    <p:sldId id="289" r:id="rId8"/>
    <p:sldId id="278" r:id="rId9"/>
    <p:sldId id="279" r:id="rId10"/>
    <p:sldId id="260" r:id="rId11"/>
    <p:sldId id="261" r:id="rId12"/>
    <p:sldId id="262" r:id="rId13"/>
    <p:sldId id="263" r:id="rId14"/>
    <p:sldId id="264" r:id="rId15"/>
    <p:sldId id="265" r:id="rId16"/>
    <p:sldId id="290" r:id="rId17"/>
    <p:sldId id="266" r:id="rId18"/>
    <p:sldId id="267" r:id="rId19"/>
    <p:sldId id="280" r:id="rId20"/>
    <p:sldId id="268" r:id="rId21"/>
    <p:sldId id="270" r:id="rId22"/>
    <p:sldId id="271" r:id="rId23"/>
    <p:sldId id="272" r:id="rId24"/>
    <p:sldId id="273" r:id="rId25"/>
    <p:sldId id="274" r:id="rId26"/>
    <p:sldId id="281" r:id="rId27"/>
    <p:sldId id="282" r:id="rId28"/>
    <p:sldId id="283" r:id="rId29"/>
    <p:sldId id="284" r:id="rId30"/>
    <p:sldId id="285" r:id="rId31"/>
    <p:sldId id="286" r:id="rId32"/>
    <p:sldId id="287" r:id="rId33"/>
    <p:sldId id="269" r:id="rId34"/>
  </p:sldIdLst>
  <p:sldSz cx="18288000" cy="10287000"/>
  <p:notesSz cx="6858000" cy="9144000"/>
  <p:embeddedFontLst>
    <p:embeddedFont>
      <p:font typeface="Barlow" panose="00000500000000000000" pitchFamily="2" charset="-18"/>
      <p:regular r:id="rId36"/>
      <p:bold r:id="rId37"/>
      <p:italic r:id="rId38"/>
      <p:boldItalic r:id="rId39"/>
    </p:embeddedFont>
    <p:embeddedFont>
      <p:font typeface="Six Caps" panose="020B0604020202020204" charset="-18"/>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łgorzata Nazimek" initials="MN" lastIdx="1" clrIdx="0">
    <p:extLst>
      <p:ext uri="{19B8F6BF-5375-455C-9EA6-DF929625EA0E}">
        <p15:presenceInfo xmlns:p15="http://schemas.microsoft.com/office/powerpoint/2012/main" userId="c93171e7780dea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462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2553" autoAdjust="0"/>
  </p:normalViewPr>
  <p:slideViewPr>
    <p:cSldViewPr snapToGrid="0">
      <p:cViewPr varScale="1">
        <p:scale>
          <a:sx n="56" d="100"/>
          <a:sy n="56" d="100"/>
        </p:scale>
        <p:origin x="438"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17T12:47:22.260"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18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58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73073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A8033-60CC-DF81-FF7A-59DAFE088AB7}"/>
              </a:ext>
            </a:extLst>
          </p:cNvPr>
          <p:cNvSpPr>
            <a:spLocks noGrp="1"/>
          </p:cNvSpPr>
          <p:nvPr>
            <p:ph type="ctrTitle"/>
          </p:nvPr>
        </p:nvSpPr>
        <p:spPr>
          <a:xfrm>
            <a:off x="2286000" y="1683545"/>
            <a:ext cx="13716000" cy="3581400"/>
          </a:xfrm>
        </p:spPr>
        <p:txBody>
          <a:bodyPr anchor="b"/>
          <a:lstStyle>
            <a:lvl1pPr algn="ctr">
              <a:defRPr sz="9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A18389-9FAE-9396-A89C-E57D9F93551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C4E4B3E-6DA3-3B2C-57AC-BBBB5F78AE6E}"/>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5" name="Segnaposto piè di pagina 4">
            <a:extLst>
              <a:ext uri="{FF2B5EF4-FFF2-40B4-BE49-F238E27FC236}">
                <a16:creationId xmlns:a16="http://schemas.microsoft.com/office/drawing/2014/main" id="{72A34206-1D24-2A18-1BEF-3A4C6CB3F1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D48287-6EDB-5530-D05D-E5202CF49AD1}"/>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48884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B8E87-1535-7AF6-0A01-1C3C40D622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700755-A4B0-5295-3120-95CA0F6C9D7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3590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1FE-3802-D892-F865-5127D785E7FE}"/>
              </a:ext>
            </a:extLst>
          </p:cNvPr>
          <p:cNvSpPr>
            <a:spLocks noGrp="1"/>
          </p:cNvSpPr>
          <p:nvPr>
            <p:ph type="title"/>
          </p:nvPr>
        </p:nvSpPr>
        <p:spPr>
          <a:xfrm>
            <a:off x="1247775" y="2564608"/>
            <a:ext cx="15773400" cy="4279106"/>
          </a:xfrm>
        </p:spPr>
        <p:txBody>
          <a:bodyPr anchor="b"/>
          <a:lstStyle>
            <a:lvl1pPr>
              <a:defRPr sz="9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33B1F0-327F-70DE-E10A-AB6CD4E6E58A}"/>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AA7B53F-C679-73D8-B241-B21DFCC30F62}"/>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5" name="Segnaposto piè di pagina 4">
            <a:extLst>
              <a:ext uri="{FF2B5EF4-FFF2-40B4-BE49-F238E27FC236}">
                <a16:creationId xmlns:a16="http://schemas.microsoft.com/office/drawing/2014/main" id="{939DC49C-667F-B122-6481-DA2F26635B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2FF80D-E438-C7BA-5538-CC5AC86968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4043174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120734-3EA6-B5A9-4F57-32A6D662BC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2427DF-68C2-64DF-D496-8E4381DD0114}"/>
              </a:ext>
            </a:extLst>
          </p:cNvPr>
          <p:cNvSpPr>
            <a:spLocks noGrp="1"/>
          </p:cNvSpPr>
          <p:nvPr>
            <p:ph sz="half" idx="1"/>
          </p:nvPr>
        </p:nvSpPr>
        <p:spPr>
          <a:xfrm>
            <a:off x="1257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5D228C7-2E97-CEBB-7367-25315D53C2E4}"/>
              </a:ext>
            </a:extLst>
          </p:cNvPr>
          <p:cNvSpPr>
            <a:spLocks noGrp="1"/>
          </p:cNvSpPr>
          <p:nvPr>
            <p:ph sz="half" idx="2"/>
          </p:nvPr>
        </p:nvSpPr>
        <p:spPr>
          <a:xfrm>
            <a:off x="9258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6C03ED3-4FEE-AF93-1A93-BAD4C3AB3B72}"/>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6" name="Segnaposto piè di pagina 5">
            <a:extLst>
              <a:ext uri="{FF2B5EF4-FFF2-40B4-BE49-F238E27FC236}">
                <a16:creationId xmlns:a16="http://schemas.microsoft.com/office/drawing/2014/main" id="{41DAA664-B80D-5876-DB3A-0A6DF7BEB4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7E3084-E922-C7D8-7769-9F59C710EA30}"/>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10036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76F4A-7501-D535-228D-DF1C7B191436}"/>
              </a:ext>
            </a:extLst>
          </p:cNvPr>
          <p:cNvSpPr>
            <a:spLocks noGrp="1"/>
          </p:cNvSpPr>
          <p:nvPr>
            <p:ph type="title"/>
          </p:nvPr>
        </p:nvSpPr>
        <p:spPr>
          <a:xfrm>
            <a:off x="1259682" y="547688"/>
            <a:ext cx="15773400" cy="198834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80B6E19-349D-325C-3E93-FA8F280FA5B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AFFD481-2155-605B-300E-0EE360AB035A}"/>
              </a:ext>
            </a:extLst>
          </p:cNvPr>
          <p:cNvSpPr>
            <a:spLocks noGrp="1"/>
          </p:cNvSpPr>
          <p:nvPr>
            <p:ph sz="half" idx="2"/>
          </p:nvPr>
        </p:nvSpPr>
        <p:spPr>
          <a:xfrm>
            <a:off x="1259683" y="3757613"/>
            <a:ext cx="7736681"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29A74E0-3761-EDF6-D8F7-9E1913792D1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14A4265-2587-5BBB-F358-B0B1E93724C8}"/>
              </a:ext>
            </a:extLst>
          </p:cNvPr>
          <p:cNvSpPr>
            <a:spLocks noGrp="1"/>
          </p:cNvSpPr>
          <p:nvPr>
            <p:ph sz="quarter" idx="4"/>
          </p:nvPr>
        </p:nvSpPr>
        <p:spPr>
          <a:xfrm>
            <a:off x="9258300" y="3757613"/>
            <a:ext cx="7774782"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CBD97F-ED78-A74F-D958-AE12AE71CFA0}"/>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8" name="Segnaposto piè di pagina 7">
            <a:extLst>
              <a:ext uri="{FF2B5EF4-FFF2-40B4-BE49-F238E27FC236}">
                <a16:creationId xmlns:a16="http://schemas.microsoft.com/office/drawing/2014/main" id="{BF90F990-CAFC-B028-2117-78FD3CEF0F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7946E84-D85D-7BC6-77B7-98A440E999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822841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47F202-D34E-6A67-C022-3D9638370F0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C44CCC8-2033-F470-EF00-53B71E9D79C5}"/>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4" name="Segnaposto piè di pagina 3">
            <a:extLst>
              <a:ext uri="{FF2B5EF4-FFF2-40B4-BE49-F238E27FC236}">
                <a16:creationId xmlns:a16="http://schemas.microsoft.com/office/drawing/2014/main" id="{E1634BFC-B183-5E34-6921-31833904D3C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53FCA1A-8CFC-A89B-F668-D5F1A61DA1A5}"/>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76310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434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6DCFD-22EC-5D39-66A8-AB7505898CDB}"/>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98DD93-00E8-E852-E8B9-1AE48CB37FF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E3148F4-4A51-7B91-ED43-7F0278B0946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3248F55-09C9-DB0C-94DE-001AFC013BD6}"/>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6" name="Segnaposto piè di pagina 5">
            <a:extLst>
              <a:ext uri="{FF2B5EF4-FFF2-40B4-BE49-F238E27FC236}">
                <a16:creationId xmlns:a16="http://schemas.microsoft.com/office/drawing/2014/main" id="{00D0FCCD-5497-53D8-479E-528E572BA8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CC6CA43-366A-8537-1521-8A02D567935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993372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41817-85E2-392D-2C25-2455F7FE9B55}"/>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1955F-8438-68CF-71A9-C3E83649110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it-IT"/>
          </a:p>
        </p:txBody>
      </p:sp>
      <p:sp>
        <p:nvSpPr>
          <p:cNvPr id="4" name="Segnaposto testo 3">
            <a:extLst>
              <a:ext uri="{FF2B5EF4-FFF2-40B4-BE49-F238E27FC236}">
                <a16:creationId xmlns:a16="http://schemas.microsoft.com/office/drawing/2014/main" id="{0AD27231-7169-0CC1-3078-33910F1B511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C02E98-033B-ECBB-3832-EB0A30C672E2}"/>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6" name="Segnaposto piè di pagina 5">
            <a:extLst>
              <a:ext uri="{FF2B5EF4-FFF2-40B4-BE49-F238E27FC236}">
                <a16:creationId xmlns:a16="http://schemas.microsoft.com/office/drawing/2014/main" id="{37D33AD3-4A51-D5B7-0658-FAAF34CF58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AF575D-E082-D305-B5DF-894C73995432}"/>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05905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FFDC8-7641-15B2-FC3A-BEB481A3C11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CC36A8C-CF49-13B4-44FB-CFC87295BB5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293576-C7D6-0722-4E95-6F72DFE368AA}"/>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5" name="Segnaposto piè di pagina 4">
            <a:extLst>
              <a:ext uri="{FF2B5EF4-FFF2-40B4-BE49-F238E27FC236}">
                <a16:creationId xmlns:a16="http://schemas.microsoft.com/office/drawing/2014/main" id="{CEB0CF89-7EAA-C0F6-B4DD-2895687224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1BAAA-8D3A-85DC-5412-07BC194719EF}"/>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2993519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D30E4F-7CB3-5F70-11FC-0C5E56AB7204}"/>
              </a:ext>
            </a:extLst>
          </p:cNvPr>
          <p:cNvSpPr>
            <a:spLocks noGrp="1"/>
          </p:cNvSpPr>
          <p:nvPr>
            <p:ph type="title" orient="vert"/>
          </p:nvPr>
        </p:nvSpPr>
        <p:spPr>
          <a:xfrm>
            <a:off x="13087350" y="547688"/>
            <a:ext cx="3943350" cy="871775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D8531E8-2ADC-3940-219A-113133AC9DCB}"/>
              </a:ext>
            </a:extLst>
          </p:cNvPr>
          <p:cNvSpPr>
            <a:spLocks noGrp="1"/>
          </p:cNvSpPr>
          <p:nvPr>
            <p:ph type="body" orient="vert" idx="1"/>
          </p:nvPr>
        </p:nvSpPr>
        <p:spPr>
          <a:xfrm>
            <a:off x="1257300" y="547688"/>
            <a:ext cx="11601450" cy="871775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B03D49-1017-8841-6526-037A9A4C1903}"/>
              </a:ext>
            </a:extLst>
          </p:cNvPr>
          <p:cNvSpPr>
            <a:spLocks noGrp="1"/>
          </p:cNvSpPr>
          <p:nvPr>
            <p:ph type="dt" sz="half" idx="10"/>
          </p:nvPr>
        </p:nvSpPr>
        <p:spPr/>
        <p:txBody>
          <a:bodyPr/>
          <a:lstStyle/>
          <a:p>
            <a:fld id="{9901C8B0-8C88-480C-BCBE-5AD8BF021964}" type="datetimeFigureOut">
              <a:rPr lang="it-IT" smtClean="0"/>
              <a:t>21/07/2025</a:t>
            </a:fld>
            <a:endParaRPr lang="it-IT"/>
          </a:p>
        </p:txBody>
      </p:sp>
      <p:sp>
        <p:nvSpPr>
          <p:cNvPr id="5" name="Segnaposto piè di pagina 4">
            <a:extLst>
              <a:ext uri="{FF2B5EF4-FFF2-40B4-BE49-F238E27FC236}">
                <a16:creationId xmlns:a16="http://schemas.microsoft.com/office/drawing/2014/main" id="{43C4B31E-7A95-7DDF-32A9-73387F05AE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02F97A-98D4-6EBA-619B-C0B9D76A777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320184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9C0C598D-6C1C-A7C4-D602-74BF16825F88}"/>
              </a:ext>
            </a:extLst>
          </p:cNvPr>
          <p:cNvSpPr>
            <a:spLocks noGrp="1"/>
          </p:cNvSpPr>
          <p:nvPr>
            <p:ph type="sldNum" sz="quarter" idx="12"/>
          </p:nvPr>
        </p:nvSpPr>
        <p:spPr>
          <a:xfrm>
            <a:off x="1257300" y="9534526"/>
            <a:ext cx="1588641" cy="547688"/>
          </a:xfrm>
        </p:spPr>
        <p:txBody>
          <a:bodyPr/>
          <a:lstStyle>
            <a:lvl1pPr algn="l">
              <a:defRPr/>
            </a:lvl1pPr>
          </a:lstStyle>
          <a:p>
            <a:fld id="{022E96F3-3B82-46EB-A7B7-6F3245180A36}" type="slidenum">
              <a:rPr lang="it-IT" smtClean="0"/>
              <a:pPr/>
              <a:t>‹#›</a:t>
            </a:fld>
            <a:endParaRPr lang="it-IT"/>
          </a:p>
        </p:txBody>
      </p:sp>
      <p:pic>
        <p:nvPicPr>
          <p:cNvPr id="8" name="Immagine 7">
            <a:extLst>
              <a:ext uri="{FF2B5EF4-FFF2-40B4-BE49-F238E27FC236}">
                <a16:creationId xmlns:a16="http://schemas.microsoft.com/office/drawing/2014/main" id="{FB180AEC-745D-41FB-CBB7-18EF11FA7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1621" y="9349967"/>
            <a:ext cx="8806880" cy="925191"/>
          </a:xfrm>
          <a:prstGeom prst="rect">
            <a:avLst/>
          </a:prstGeom>
        </p:spPr>
      </p:pic>
      <p:sp>
        <p:nvSpPr>
          <p:cNvPr id="9" name="Segnaposto piè di pagina 3">
            <a:extLst>
              <a:ext uri="{FF2B5EF4-FFF2-40B4-BE49-F238E27FC236}">
                <a16:creationId xmlns:a16="http://schemas.microsoft.com/office/drawing/2014/main" id="{ED66B66A-50A0-AEBA-1957-2AE5E7EA45AE}"/>
              </a:ext>
            </a:extLst>
          </p:cNvPr>
          <p:cNvSpPr>
            <a:spLocks noGrp="1"/>
          </p:cNvSpPr>
          <p:nvPr>
            <p:ph type="ftr" sz="quarter" idx="11"/>
          </p:nvPr>
        </p:nvSpPr>
        <p:spPr>
          <a:xfrm>
            <a:off x="10858500" y="9534526"/>
            <a:ext cx="6172200" cy="547688"/>
          </a:xfrm>
          <a:prstGeom prst="rect">
            <a:avLst/>
          </a:prstGeom>
        </p:spPr>
        <p:txBody>
          <a:bodyPr/>
          <a:lstStyle/>
          <a:p>
            <a:r>
              <a:rPr lang="en-US" dirty="0">
                <a:latin typeface="Times New Roman" panose="02020603050405020304" pitchFamily="18" charset="0"/>
                <a:cs typeface="Times New Roman" panose="02020603050405020304" pitchFamily="18" charset="0"/>
              </a:rPr>
              <a:t>ICQIS 2025 International Conference 21-23 May 2025</a:t>
            </a:r>
            <a:endParaRPr lang="it-IT" dirty="0">
              <a:latin typeface="Times New Roman" panose="02020603050405020304" pitchFamily="18" charset="0"/>
              <a:cs typeface="Times New Roman" panose="02020603050405020304" pitchFamily="18" charset="0"/>
            </a:endParaRPr>
          </a:p>
        </p:txBody>
      </p:sp>
      <p:sp>
        <p:nvSpPr>
          <p:cNvPr id="16" name="Titolo 1">
            <a:extLst>
              <a:ext uri="{FF2B5EF4-FFF2-40B4-BE49-F238E27FC236}">
                <a16:creationId xmlns:a16="http://schemas.microsoft.com/office/drawing/2014/main" id="{7B1FB45E-FA95-B50F-CA55-99D937F9242B}"/>
              </a:ext>
            </a:extLst>
          </p:cNvPr>
          <p:cNvSpPr>
            <a:spLocks noGrp="1"/>
          </p:cNvSpPr>
          <p:nvPr>
            <p:ph type="title" hasCustomPrompt="1"/>
          </p:nvPr>
        </p:nvSpPr>
        <p:spPr>
          <a:xfrm>
            <a:off x="1257300" y="547688"/>
            <a:ext cx="15773400" cy="1988345"/>
          </a:xfrm>
        </p:spPr>
        <p:txBody>
          <a:bodyPr/>
          <a:lstStyle>
            <a:lvl1pPr algn="ctr">
              <a:defRPr sz="6000" b="1">
                <a:latin typeface="+mj-lt"/>
              </a:defRPr>
            </a:lvl1pPr>
          </a:lstStyle>
          <a:p>
            <a:r>
              <a:rPr lang="it-IT"/>
              <a:t>Titolo</a:t>
            </a:r>
          </a:p>
        </p:txBody>
      </p:sp>
      <p:sp>
        <p:nvSpPr>
          <p:cNvPr id="17" name="Segnaposto testo 13">
            <a:extLst>
              <a:ext uri="{FF2B5EF4-FFF2-40B4-BE49-F238E27FC236}">
                <a16:creationId xmlns:a16="http://schemas.microsoft.com/office/drawing/2014/main" id="{5CDA1284-8D8D-2294-6E1A-77B83B2B6279}"/>
              </a:ext>
            </a:extLst>
          </p:cNvPr>
          <p:cNvSpPr>
            <a:spLocks noGrp="1"/>
          </p:cNvSpPr>
          <p:nvPr>
            <p:ph type="body" sz="quarter" idx="13"/>
          </p:nvPr>
        </p:nvSpPr>
        <p:spPr>
          <a:xfrm>
            <a:off x="1257300" y="2759870"/>
            <a:ext cx="15773400" cy="4783931"/>
          </a:xfrm>
        </p:spPr>
        <p:txBody>
          <a:bodyPr>
            <a:normAutofit/>
          </a:bodyPr>
          <a:lstStyle>
            <a:lvl1pPr marL="0" indent="0">
              <a:buFontTx/>
              <a:buNone/>
              <a:defRPr sz="3000">
                <a:solidFill>
                  <a:schemeClr val="tx1">
                    <a:lumMod val="65000"/>
                    <a:lumOff val="35000"/>
                  </a:schemeClr>
                </a:solidFill>
              </a:defRPr>
            </a:lvl1pPr>
            <a:lvl2pPr marL="685800" indent="0">
              <a:buFontTx/>
              <a:buNone/>
              <a:defRPr sz="3000">
                <a:solidFill>
                  <a:schemeClr val="tx1">
                    <a:lumMod val="65000"/>
                    <a:lumOff val="35000"/>
                  </a:schemeClr>
                </a:solidFill>
              </a:defRPr>
            </a:lvl2pPr>
            <a:lvl3pPr marL="1371600" indent="0">
              <a:buFontTx/>
              <a:buNone/>
              <a:defRPr sz="3000">
                <a:solidFill>
                  <a:schemeClr val="tx1">
                    <a:lumMod val="65000"/>
                    <a:lumOff val="35000"/>
                  </a:schemeClr>
                </a:solidFill>
              </a:defRPr>
            </a:lvl3pPr>
            <a:lvl4pPr marL="2057400" indent="0">
              <a:buFontTx/>
              <a:buNone/>
              <a:defRPr sz="3000">
                <a:solidFill>
                  <a:schemeClr val="tx1">
                    <a:lumMod val="65000"/>
                    <a:lumOff val="35000"/>
                  </a:schemeClr>
                </a:solidFill>
              </a:defRPr>
            </a:lvl4pPr>
            <a:lvl5pPr marL="2743200" indent="0">
              <a:buFontTx/>
              <a:buNone/>
              <a:defRPr sz="30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514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7.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EAC895-D112-6A70-9802-5A6A716B9285}"/>
              </a:ext>
            </a:extLst>
          </p:cNvPr>
          <p:cNvSpPr>
            <a:spLocks noGrp="1"/>
          </p:cNvSpPr>
          <p:nvPr>
            <p:ph type="title"/>
          </p:nvPr>
        </p:nvSpPr>
        <p:spPr>
          <a:xfrm>
            <a:off x="447495" y="1764001"/>
            <a:ext cx="15773400" cy="1988345"/>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2354879D-3726-5772-DBAC-9A98F97EBE6A}"/>
              </a:ext>
            </a:extLst>
          </p:cNvPr>
          <p:cNvSpPr>
            <a:spLocks noGrp="1"/>
          </p:cNvSpPr>
          <p:nvPr>
            <p:ph type="body" idx="1"/>
          </p:nvPr>
        </p:nvSpPr>
        <p:spPr>
          <a:xfrm>
            <a:off x="571499" y="3980641"/>
            <a:ext cx="17270351" cy="652700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2764624A-05AB-73CD-E8C8-C24EBBA715D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9901C8B0-8C88-480C-BCBE-5AD8BF021964}" type="datetimeFigureOut">
              <a:rPr lang="it-IT" smtClean="0"/>
              <a:t>21/07/2025</a:t>
            </a:fld>
            <a:endParaRPr lang="it-IT" dirty="0"/>
          </a:p>
        </p:txBody>
      </p:sp>
      <p:sp>
        <p:nvSpPr>
          <p:cNvPr id="5" name="Segnaposto piè di pagina 4">
            <a:extLst>
              <a:ext uri="{FF2B5EF4-FFF2-40B4-BE49-F238E27FC236}">
                <a16:creationId xmlns:a16="http://schemas.microsoft.com/office/drawing/2014/main" id="{7E6E0710-5C91-D010-51A6-3B8683E6842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DABF15A6-19CE-9525-7E23-05690580FDA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5B325355-2041-4F1E-A86F-5DC659991724}" type="slidenum">
              <a:rPr lang="it-IT" smtClean="0"/>
              <a:t>‹#›</a:t>
            </a:fld>
            <a:endParaRPr lang="it-IT" dirty="0"/>
          </a:p>
        </p:txBody>
      </p:sp>
      <p:pic>
        <p:nvPicPr>
          <p:cNvPr id="7" name="Picture 2" descr="A rainbow with a red needle and a red arrow&#10;&#10;Description automatically generated">
            <a:extLst>
              <a:ext uri="{FF2B5EF4-FFF2-40B4-BE49-F238E27FC236}">
                <a16:creationId xmlns:a16="http://schemas.microsoft.com/office/drawing/2014/main" id="{5C089405-0B5B-2297-2C06-EAC68EB7365C}"/>
              </a:ext>
            </a:extLst>
          </p:cNvPr>
          <p:cNvPicPr>
            <a:picLocks noChangeAspect="1"/>
          </p:cNvPicPr>
          <p:nvPr userDrawn="1"/>
        </p:nvPicPr>
        <p:blipFill>
          <a:blip r:embed="rId14"/>
          <a:stretch>
            <a:fillRect/>
          </a:stretch>
        </p:blipFill>
        <p:spPr>
          <a:xfrm>
            <a:off x="446150" y="9077932"/>
            <a:ext cx="1622300" cy="1004282"/>
          </a:xfrm>
          <a:prstGeom prst="rect">
            <a:avLst/>
          </a:prstGeom>
        </p:spPr>
      </p:pic>
      <p:sp>
        <p:nvSpPr>
          <p:cNvPr id="8" name="Rectangle 32">
            <a:extLst>
              <a:ext uri="{FF2B5EF4-FFF2-40B4-BE49-F238E27FC236}">
                <a16:creationId xmlns:a16="http://schemas.microsoft.com/office/drawing/2014/main" id="{7C1C8B6B-ED51-9E57-2627-DA561F849A1E}"/>
              </a:ext>
            </a:extLst>
          </p:cNvPr>
          <p:cNvSpPr/>
          <p:nvPr userDrawn="1"/>
        </p:nvSpPr>
        <p:spPr>
          <a:xfrm>
            <a:off x="6278936" y="9739313"/>
            <a:ext cx="4854214" cy="323165"/>
          </a:xfrm>
          <a:prstGeom prst="rect">
            <a:avLst/>
          </a:prstGeom>
        </p:spPr>
        <p:txBody>
          <a:bodyPr wrap="none">
            <a:spAutoFit/>
          </a:bodyPr>
          <a:lstStyle/>
          <a:p>
            <a:r>
              <a:rPr lang="en-GB" sz="1500" b="1" dirty="0">
                <a:latin typeface="Arial" panose="020B0604020202020204" pitchFamily="34" charset="0"/>
                <a:cs typeface="Arial" panose="020B0604020202020204" pitchFamily="34" charset="0"/>
              </a:rPr>
              <a:t>Project Number 2023-1-IT01-KA220-VET-000152721</a:t>
            </a:r>
          </a:p>
        </p:txBody>
      </p:sp>
      <p:pic>
        <p:nvPicPr>
          <p:cNvPr id="10" name="Picture 7">
            <a:extLst>
              <a:ext uri="{FF2B5EF4-FFF2-40B4-BE49-F238E27FC236}">
                <a16:creationId xmlns:a16="http://schemas.microsoft.com/office/drawing/2014/main" id="{D8FC6F21-1D1C-A9A1-3AE3-4FCA00ABD121}"/>
              </a:ext>
            </a:extLst>
          </p:cNvPr>
          <p:cNvPicPr>
            <a:picLocks noChangeAspect="1"/>
          </p:cNvPicPr>
          <p:nvPr userDrawn="1"/>
        </p:nvPicPr>
        <p:blipFill>
          <a:blip r:embed="rId15">
            <a:alphaModFix amt="65999"/>
          </a:blip>
          <a:srcRect/>
          <a:stretch>
            <a:fillRect/>
          </a:stretch>
        </p:blipFill>
        <p:spPr>
          <a:xfrm>
            <a:off x="14725290" y="9305000"/>
            <a:ext cx="2991210" cy="811367"/>
          </a:xfrm>
          <a:prstGeom prst="rect">
            <a:avLst/>
          </a:prstGeom>
        </p:spPr>
      </p:pic>
      <p:grpSp>
        <p:nvGrpSpPr>
          <p:cNvPr id="15" name="Google Shape;409;p22">
            <a:extLst>
              <a:ext uri="{FF2B5EF4-FFF2-40B4-BE49-F238E27FC236}">
                <a16:creationId xmlns:a16="http://schemas.microsoft.com/office/drawing/2014/main" id="{2E0CF727-6396-6B37-696A-B6D0D3732876}"/>
              </a:ext>
            </a:extLst>
          </p:cNvPr>
          <p:cNvGrpSpPr/>
          <p:nvPr userDrawn="1"/>
        </p:nvGrpSpPr>
        <p:grpSpPr>
          <a:xfrm>
            <a:off x="0" y="-249878"/>
            <a:ext cx="18288000" cy="1297989"/>
            <a:chOff x="0" y="-57150"/>
            <a:chExt cx="4816593" cy="326693"/>
          </a:xfrm>
        </p:grpSpPr>
        <p:sp>
          <p:nvSpPr>
            <p:cNvPr id="16" name="Google Shape;410;p22">
              <a:extLst>
                <a:ext uri="{FF2B5EF4-FFF2-40B4-BE49-F238E27FC236}">
                  <a16:creationId xmlns:a16="http://schemas.microsoft.com/office/drawing/2014/main" id="{D8A16F25-9470-B891-4565-77686403B40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7" name="Google Shape;411;p22">
              <a:extLst>
                <a:ext uri="{FF2B5EF4-FFF2-40B4-BE49-F238E27FC236}">
                  <a16:creationId xmlns:a16="http://schemas.microsoft.com/office/drawing/2014/main" id="{04AC7317-E4AA-49F7-B8F6-492D3BA98C9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27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550422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371600" rtl="0" eaLnBrk="1" latinLnBrk="0" hangingPunct="1">
        <a:lnSpc>
          <a:spcPct val="90000"/>
        </a:lnSpc>
        <a:spcBef>
          <a:spcPct val="0"/>
        </a:spcBef>
        <a:buNone/>
        <a:defRPr lang="it-IT" sz="7200" b="1" i="0" u="none" strike="noStrike" kern="1200" cap="none" dirty="0">
          <a:solidFill>
            <a:srgbClr val="0070C0"/>
          </a:solidFill>
          <a:latin typeface="Barlow" pitchFamily="2" charset="77"/>
          <a:ea typeface="Calibri"/>
          <a:cs typeface="Calibri"/>
          <a:sym typeface="Arial"/>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1pPr>
      <a:lvl2pPr marL="10287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2pPr>
      <a:lvl3pPr marL="17145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3pPr>
      <a:lvl4pPr marL="24003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4pPr>
      <a:lvl5pPr marL="30861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a:solidFill>
            <a:srgbClr val="000000"/>
          </a:solidFill>
          <a:latin typeface="Barlow" pitchFamily="2" charset="77"/>
          <a:ea typeface="+mn-ea"/>
          <a:cs typeface="Arial"/>
          <a:sym typeface="Arial"/>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it-I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elpais.com/elviajero/escapadas/espana/2025-05-05/deluna-hotels-convierte-sus-tres-establecimientos-en-granada-en-espacios-amigables-con-el-autismo.html"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www.ashlinghotel.ie/csr" TargetMode="External"/><Relationship Id="rId4" Type="http://schemas.openxmlformats.org/officeDocument/2006/relationships/hyperlink" Target="https://www.gloriapalaceth.com/en/autism-friendl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kempinski.com/en/ciragan-palace/press-room/7-special-education-classrooms-are-opened" TargetMode="External"/><Relationship Id="rId2" Type="http://schemas.openxmlformats.org/officeDocument/2006/relationships/hyperlink" Target="https://www.slieverussell.ie/autism-friendly/" TargetMode="External"/><Relationship Id="rId1" Type="http://schemas.openxmlformats.org/officeDocument/2006/relationships/slideLayout" Target="../slideLayouts/slideLayout19.xml"/><Relationship Id="rId5" Type="http://schemas.openxmlformats.org/officeDocument/2006/relationships/hyperlink" Target="https://www.pizzaut.it/" TargetMode="External"/><Relationship Id="rId4" Type="http://schemas.openxmlformats.org/officeDocument/2006/relationships/hyperlink" Target="https://group.accor.com/en/Actualites/2024/05/recruitment-fostering-disability-inclus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83500"/>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693521" y="3120954"/>
            <a:ext cx="10309225"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800" dirty="0">
                <a:solidFill>
                  <a:schemeClr val="bg1"/>
                </a:solidFill>
                <a:latin typeface="Six Caps"/>
                <a:sym typeface="Six Caps"/>
              </a:rPr>
              <a:t>Development and Retention of Autistic Staff in Hospitality</a:t>
            </a:r>
            <a:endParaRPr sz="880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470041" cy="400110"/>
          </a:xfrm>
          <a:prstGeom prst="rect">
            <a:avLst/>
          </a:prstGeom>
        </p:spPr>
        <p:txBody>
          <a:bodyPr wrap="none">
            <a:spAutoFit/>
          </a:bodyPr>
          <a:lstStyle/>
          <a:p>
            <a:r>
              <a:rPr lang="pl-PL" sz="2000" b="1" dirty="0"/>
              <a:t>Numer projektu: </a:t>
            </a:r>
            <a:r>
              <a:rPr lang="en-GB" sz="2000" b="1" dirty="0"/>
              <a:t>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r>
              <a:rPr lang="pl-PL" dirty="0"/>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endParaRPr lang="en-US" dirty="0"/>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4020135" y="7423846"/>
            <a:ext cx="126521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PT"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pl-PL"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Ta praca jest udostępniana na podstawie Creative </a:t>
            </a:r>
            <a:r>
              <a:rPr kumimoji="0" lang="pl-PL"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Commons</a:t>
            </a:r>
            <a:r>
              <a:rPr kumimoji="0" lang="pl-PL"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l-PL"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Attribution-NonCommercial</a:t>
            </a:r>
            <a:r>
              <a:rPr kumimoji="0" lang="pl-PL"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Należy również wyraźnie wskazać autorów dokumentu oraz wszystkie obowiązujące fragmenty informacji o prawach autorskich. Wszelkie prawa zastrzeżone.</a:t>
            </a:r>
            <a:endParaRPr kumimoji="0" lang="pt-PT"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68A98-5B2C-4630-DCEB-09B18F960553}"/>
              </a:ext>
            </a:extLst>
          </p:cNvPr>
          <p:cNvSpPr>
            <a:spLocks noGrp="1"/>
          </p:cNvSpPr>
          <p:nvPr>
            <p:ph type="title"/>
          </p:nvPr>
        </p:nvSpPr>
        <p:spPr>
          <a:xfrm>
            <a:off x="886941" y="1596383"/>
            <a:ext cx="15773400" cy="1085732"/>
          </a:xfrm>
        </p:spPr>
        <p:txBody>
          <a:bodyPr/>
          <a:lstStyle/>
          <a:p>
            <a:pPr algn="ctr"/>
            <a:r>
              <a:rPr lang="pl-PL" sz="4800" dirty="0">
                <a:solidFill>
                  <a:srgbClr val="462AF0"/>
                </a:solidFill>
              </a:rPr>
              <a:t>Wpływ społecznej odpowiedzialności biznesu na turystykę i hotelarstwo</a:t>
            </a:r>
            <a:endParaRPr lang="it-IT" sz="4800" dirty="0">
              <a:solidFill>
                <a:srgbClr val="462AF0"/>
              </a:solidFill>
            </a:endParaRPr>
          </a:p>
        </p:txBody>
      </p:sp>
      <p:pic>
        <p:nvPicPr>
          <p:cNvPr id="5" name="Image 1" descr="preencoded.png">
            <a:extLst>
              <a:ext uri="{FF2B5EF4-FFF2-40B4-BE49-F238E27FC236}">
                <a16:creationId xmlns:a16="http://schemas.microsoft.com/office/drawing/2014/main" id="{9BAB938B-B6EA-1C5F-CF93-7778C861BED5}"/>
              </a:ext>
            </a:extLst>
          </p:cNvPr>
          <p:cNvPicPr>
            <a:picLocks noChangeAspect="1"/>
          </p:cNvPicPr>
          <p:nvPr/>
        </p:nvPicPr>
        <p:blipFill>
          <a:blip r:embed="rId2">
            <a:duotone>
              <a:prstClr val="black"/>
              <a:srgbClr val="C1E5F5">
                <a:tint val="45000"/>
                <a:satMod val="400000"/>
              </a:srgbClr>
            </a:duotone>
          </a:blip>
          <a:stretch>
            <a:fillRect/>
          </a:stretch>
        </p:blipFill>
        <p:spPr>
          <a:xfrm>
            <a:off x="1337519" y="3381560"/>
            <a:ext cx="1139660" cy="1696743"/>
          </a:xfrm>
          <a:prstGeom prst="rect">
            <a:avLst/>
          </a:prstGeom>
        </p:spPr>
      </p:pic>
      <p:sp>
        <p:nvSpPr>
          <p:cNvPr id="6" name="Text 1">
            <a:extLst>
              <a:ext uri="{FF2B5EF4-FFF2-40B4-BE49-F238E27FC236}">
                <a16:creationId xmlns:a16="http://schemas.microsoft.com/office/drawing/2014/main" id="{392C1B8F-AF4F-5D9E-D336-6F5FC50C5978}"/>
              </a:ext>
            </a:extLst>
          </p:cNvPr>
          <p:cNvSpPr/>
          <p:nvPr/>
        </p:nvSpPr>
        <p:spPr>
          <a:xfrm>
            <a:off x="3132921" y="3404769"/>
            <a:ext cx="5410677" cy="454164"/>
          </a:xfrm>
          <a:prstGeom prst="rect">
            <a:avLst/>
          </a:prstGeom>
          <a:noFill/>
          <a:ln/>
        </p:spPr>
        <p:txBody>
          <a:bodyPr wrap="none" lIns="0" tIns="0" rIns="0" bIns="0" rtlCol="0" anchor="t"/>
          <a:lstStyle/>
          <a:p>
            <a:pPr defTabSz="1371600">
              <a:lnSpc>
                <a:spcPts val="3525"/>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Budowanie i rozwój kapitału ludzkiego</a:t>
            </a:r>
            <a:endParaRPr lang="en-US" sz="2100" b="1" kern="1200" dirty="0">
              <a:solidFill>
                <a:prstClr val="black"/>
              </a:solidFill>
              <a:latin typeface="Barlow" panose="00000500000000000000" pitchFamily="2" charset="0"/>
              <a:ea typeface="+mn-ea"/>
              <a:cs typeface="+mn-cs"/>
            </a:endParaRPr>
          </a:p>
        </p:txBody>
      </p:sp>
      <p:sp>
        <p:nvSpPr>
          <p:cNvPr id="7" name="Text 2">
            <a:extLst>
              <a:ext uri="{FF2B5EF4-FFF2-40B4-BE49-F238E27FC236}">
                <a16:creationId xmlns:a16="http://schemas.microsoft.com/office/drawing/2014/main" id="{6FB8A996-B1F7-BB3D-8CD0-C565A6B4D948}"/>
              </a:ext>
            </a:extLst>
          </p:cNvPr>
          <p:cNvSpPr/>
          <p:nvPr/>
        </p:nvSpPr>
        <p:spPr>
          <a:xfrm>
            <a:off x="3132921" y="3812545"/>
            <a:ext cx="5003772" cy="884039"/>
          </a:xfrm>
          <a:prstGeom prst="rect">
            <a:avLst/>
          </a:prstGeom>
          <a:noFill/>
          <a:ln/>
        </p:spPr>
        <p:txBody>
          <a:bodyPr wrap="square" lIns="0" tIns="0" rIns="0" bIns="0" rtlCol="0" anchor="t"/>
          <a:lstStyle/>
          <a:p>
            <a:pPr defTabSz="1371600">
              <a:lnSpc>
                <a:spcPts val="3450"/>
              </a:lnSpc>
              <a:buClrTx/>
            </a:pPr>
            <a:r>
              <a:rPr lang="pl-PL" sz="2100" kern="1200" dirty="0">
                <a:solidFill>
                  <a:prstClr val="black"/>
                </a:solidFill>
                <a:latin typeface="Barlow" panose="00000500000000000000" pitchFamily="2" charset="0"/>
                <a:ea typeface="Sora Light" pitchFamily="34" charset="-122"/>
                <a:cs typeface="Sora Light" pitchFamily="34" charset="-120"/>
              </a:rPr>
              <a:t>Umożliwia skuteczne przyciąganie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i zatrzymywanie wykwalifikowanych pracowników, jednocześnie zwiększając motywację i produktywność w organizacji.</a:t>
            </a:r>
            <a:endParaRPr lang="en-US" sz="2100" kern="1200" dirty="0">
              <a:solidFill>
                <a:prstClr val="black"/>
              </a:solidFill>
              <a:latin typeface="Barlow" panose="00000500000000000000" pitchFamily="2" charset="0"/>
              <a:ea typeface="+mn-ea"/>
              <a:cs typeface="+mn-cs"/>
            </a:endParaRPr>
          </a:p>
        </p:txBody>
      </p:sp>
      <p:pic>
        <p:nvPicPr>
          <p:cNvPr id="8" name="Image 2" descr="preencoded.png">
            <a:extLst>
              <a:ext uri="{FF2B5EF4-FFF2-40B4-BE49-F238E27FC236}">
                <a16:creationId xmlns:a16="http://schemas.microsoft.com/office/drawing/2014/main" id="{73BCF413-AAC2-C51D-A3EB-8C79EFA0FAA4}"/>
              </a:ext>
            </a:extLst>
          </p:cNvPr>
          <p:cNvPicPr>
            <a:picLocks noChangeAspect="1"/>
          </p:cNvPicPr>
          <p:nvPr/>
        </p:nvPicPr>
        <p:blipFill>
          <a:blip r:embed="rId3">
            <a:duotone>
              <a:prstClr val="black"/>
              <a:srgbClr val="C1E5F5">
                <a:tint val="45000"/>
                <a:satMod val="400000"/>
              </a:srgbClr>
            </a:duotone>
          </a:blip>
          <a:stretch>
            <a:fillRect/>
          </a:stretch>
        </p:blipFill>
        <p:spPr>
          <a:xfrm>
            <a:off x="1337521" y="5722758"/>
            <a:ext cx="1139660" cy="1696743"/>
          </a:xfrm>
          <a:prstGeom prst="rect">
            <a:avLst/>
          </a:prstGeom>
        </p:spPr>
      </p:pic>
      <p:sp>
        <p:nvSpPr>
          <p:cNvPr id="9" name="Text 3">
            <a:extLst>
              <a:ext uri="{FF2B5EF4-FFF2-40B4-BE49-F238E27FC236}">
                <a16:creationId xmlns:a16="http://schemas.microsoft.com/office/drawing/2014/main" id="{9DCD43AC-3213-2D7A-6BC4-A4998DB7AC1C}"/>
              </a:ext>
            </a:extLst>
          </p:cNvPr>
          <p:cNvSpPr/>
          <p:nvPr/>
        </p:nvSpPr>
        <p:spPr>
          <a:xfrm>
            <a:off x="3132922" y="5769531"/>
            <a:ext cx="4721126" cy="454164"/>
          </a:xfrm>
          <a:prstGeom prst="rect">
            <a:avLst/>
          </a:prstGeom>
          <a:noFill/>
          <a:ln/>
        </p:spPr>
        <p:txBody>
          <a:bodyPr wrap="none" lIns="0" tIns="0" rIns="0" bIns="0" rtlCol="0" anchor="t"/>
          <a:lstStyle/>
          <a:p>
            <a:pPr defTabSz="1371600">
              <a:lnSpc>
                <a:spcPts val="3525"/>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Zaangażowanie interesariuszy</a:t>
            </a:r>
            <a:endParaRPr lang="en-US" sz="2100" b="1" kern="1200" dirty="0">
              <a:solidFill>
                <a:prstClr val="black"/>
              </a:solidFill>
              <a:latin typeface="Barlow" panose="00000500000000000000" pitchFamily="2" charset="0"/>
              <a:ea typeface="+mn-ea"/>
              <a:cs typeface="+mn-cs"/>
            </a:endParaRPr>
          </a:p>
        </p:txBody>
      </p:sp>
      <p:sp>
        <p:nvSpPr>
          <p:cNvPr id="10" name="Text 4">
            <a:extLst>
              <a:ext uri="{FF2B5EF4-FFF2-40B4-BE49-F238E27FC236}">
                <a16:creationId xmlns:a16="http://schemas.microsoft.com/office/drawing/2014/main" id="{86FF9D1A-1D80-279F-075F-A5FAE1892D93}"/>
              </a:ext>
            </a:extLst>
          </p:cNvPr>
          <p:cNvSpPr/>
          <p:nvPr/>
        </p:nvSpPr>
        <p:spPr>
          <a:xfrm>
            <a:off x="3132921" y="6129110"/>
            <a:ext cx="5169699" cy="884039"/>
          </a:xfrm>
          <a:prstGeom prst="rect">
            <a:avLst/>
          </a:prstGeom>
          <a:noFill/>
          <a:ln/>
        </p:spPr>
        <p:txBody>
          <a:bodyPr wrap="square" lIns="0" tIns="0" rIns="0" bIns="0" rtlCol="0" anchor="t"/>
          <a:lstStyle/>
          <a:p>
            <a:pPr defTabSz="1371600">
              <a:lnSpc>
                <a:spcPts val="3450"/>
              </a:lnSpc>
              <a:buClrTx/>
            </a:pPr>
            <a:r>
              <a:rPr lang="pl-PL" sz="2100" kern="1200" dirty="0">
                <a:solidFill>
                  <a:prstClr val="black"/>
                </a:solidFill>
                <a:latin typeface="Barlow" panose="00000500000000000000" pitchFamily="2" charset="0"/>
                <a:ea typeface="Sora Light" pitchFamily="34" charset="-122"/>
                <a:cs typeface="Sora Light" pitchFamily="34" charset="-120"/>
              </a:rPr>
              <a:t>Motywuje klientów, partnerów, dostawców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i inwestorów do zaangażowania się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w działania o charakterze społecznym. </a:t>
            </a:r>
            <a:endParaRPr lang="en-US" sz="2100" kern="1200" dirty="0">
              <a:solidFill>
                <a:prstClr val="black"/>
              </a:solidFill>
              <a:latin typeface="Barlow" panose="00000500000000000000" pitchFamily="2" charset="0"/>
              <a:ea typeface="+mn-ea"/>
              <a:cs typeface="+mn-cs"/>
            </a:endParaRPr>
          </a:p>
        </p:txBody>
      </p:sp>
      <p:pic>
        <p:nvPicPr>
          <p:cNvPr id="11" name="Image 3" descr="preencoded.png">
            <a:extLst>
              <a:ext uri="{FF2B5EF4-FFF2-40B4-BE49-F238E27FC236}">
                <a16:creationId xmlns:a16="http://schemas.microsoft.com/office/drawing/2014/main" id="{E4E0048F-60CA-B64D-1422-77F879B87B61}"/>
              </a:ext>
            </a:extLst>
          </p:cNvPr>
          <p:cNvPicPr>
            <a:picLocks noChangeAspect="1"/>
          </p:cNvPicPr>
          <p:nvPr/>
        </p:nvPicPr>
        <p:blipFill>
          <a:blip r:embed="rId4">
            <a:duotone>
              <a:prstClr val="black"/>
              <a:srgbClr val="C1E5F5">
                <a:tint val="45000"/>
                <a:satMod val="400000"/>
              </a:srgbClr>
            </a:duotone>
          </a:blip>
          <a:stretch>
            <a:fillRect/>
          </a:stretch>
        </p:blipFill>
        <p:spPr>
          <a:xfrm>
            <a:off x="9663344" y="3657665"/>
            <a:ext cx="1139660" cy="1696743"/>
          </a:xfrm>
          <a:prstGeom prst="rect">
            <a:avLst/>
          </a:prstGeom>
        </p:spPr>
      </p:pic>
      <p:sp>
        <p:nvSpPr>
          <p:cNvPr id="12" name="Text 5">
            <a:extLst>
              <a:ext uri="{FF2B5EF4-FFF2-40B4-BE49-F238E27FC236}">
                <a16:creationId xmlns:a16="http://schemas.microsoft.com/office/drawing/2014/main" id="{65943254-5B9B-1402-A9E5-8AD470FD5979}"/>
              </a:ext>
            </a:extLst>
          </p:cNvPr>
          <p:cNvSpPr/>
          <p:nvPr/>
        </p:nvSpPr>
        <p:spPr>
          <a:xfrm>
            <a:off x="11251577" y="3657665"/>
            <a:ext cx="3824943" cy="454164"/>
          </a:xfrm>
          <a:prstGeom prst="rect">
            <a:avLst/>
          </a:prstGeom>
          <a:noFill/>
          <a:ln/>
        </p:spPr>
        <p:txBody>
          <a:bodyPr wrap="none" lIns="0" tIns="0" rIns="0" bIns="0" rtlCol="0" anchor="t"/>
          <a:lstStyle/>
          <a:p>
            <a:pPr defTabSz="1371600">
              <a:lnSpc>
                <a:spcPts val="3525"/>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Zwiększona odporność społeczna</a:t>
            </a:r>
            <a:endParaRPr lang="en-US" sz="2100" b="1" kern="1200" dirty="0">
              <a:solidFill>
                <a:prstClr val="black"/>
              </a:solidFill>
              <a:latin typeface="Barlow" panose="00000500000000000000" pitchFamily="2" charset="0"/>
              <a:ea typeface="+mn-ea"/>
              <a:cs typeface="+mn-cs"/>
            </a:endParaRPr>
          </a:p>
        </p:txBody>
      </p:sp>
      <p:sp>
        <p:nvSpPr>
          <p:cNvPr id="13" name="Text 6">
            <a:extLst>
              <a:ext uri="{FF2B5EF4-FFF2-40B4-BE49-F238E27FC236}">
                <a16:creationId xmlns:a16="http://schemas.microsoft.com/office/drawing/2014/main" id="{AF7713C1-6C0D-F090-E041-CF65F6A4A561}"/>
              </a:ext>
            </a:extLst>
          </p:cNvPr>
          <p:cNvSpPr/>
          <p:nvPr/>
        </p:nvSpPr>
        <p:spPr>
          <a:xfrm>
            <a:off x="11251577" y="4111829"/>
            <a:ext cx="5408763" cy="884039"/>
          </a:xfrm>
          <a:prstGeom prst="rect">
            <a:avLst/>
          </a:prstGeom>
          <a:noFill/>
          <a:ln/>
        </p:spPr>
        <p:txBody>
          <a:bodyPr wrap="square" lIns="0" tIns="0" rIns="0" bIns="0" rtlCol="0" anchor="t"/>
          <a:lstStyle/>
          <a:p>
            <a:pPr defTabSz="1371600">
              <a:lnSpc>
                <a:spcPts val="3450"/>
              </a:lnSpc>
              <a:buClrTx/>
            </a:pPr>
            <a:r>
              <a:rPr lang="pl-PL" sz="2100" kern="1200" dirty="0">
                <a:solidFill>
                  <a:prstClr val="black"/>
                </a:solidFill>
                <a:latin typeface="Barlow" panose="00000500000000000000" pitchFamily="2" charset="0"/>
                <a:ea typeface="Sora Light" pitchFamily="34" charset="-122"/>
                <a:cs typeface="Sora Light" pitchFamily="34" charset="-120"/>
              </a:rPr>
              <a:t>Ułatwia firmom skuteczniejsze zarządzanie ryzykiem oraz sprawniejsze funkcjonowanie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w sytuacjach kryzysowych.</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11683227-5AB0-E581-7D0B-BFA354A430DD}"/>
              </a:ext>
            </a:extLst>
          </p:cNvPr>
          <p:cNvPicPr>
            <a:picLocks noChangeAspect="1"/>
          </p:cNvPicPr>
          <p:nvPr/>
        </p:nvPicPr>
        <p:blipFill>
          <a:blip r:embed="rId5">
            <a:duotone>
              <a:prstClr val="black"/>
              <a:srgbClr val="C1E5F5">
                <a:tint val="45000"/>
                <a:satMod val="400000"/>
              </a:srgbClr>
            </a:duotone>
          </a:blip>
          <a:stretch>
            <a:fillRect/>
          </a:stretch>
        </p:blipFill>
        <p:spPr>
          <a:xfrm>
            <a:off x="9663344" y="5713815"/>
            <a:ext cx="1139660" cy="1696743"/>
          </a:xfrm>
          <a:prstGeom prst="rect">
            <a:avLst/>
          </a:prstGeom>
        </p:spPr>
      </p:pic>
      <p:sp>
        <p:nvSpPr>
          <p:cNvPr id="15" name="Text 7">
            <a:extLst>
              <a:ext uri="{FF2B5EF4-FFF2-40B4-BE49-F238E27FC236}">
                <a16:creationId xmlns:a16="http://schemas.microsoft.com/office/drawing/2014/main" id="{F26B7BB5-1D41-5B05-9335-353DE2203DBE}"/>
              </a:ext>
            </a:extLst>
          </p:cNvPr>
          <p:cNvSpPr/>
          <p:nvPr/>
        </p:nvSpPr>
        <p:spPr>
          <a:xfrm>
            <a:off x="11251577" y="5713815"/>
            <a:ext cx="4356260" cy="454164"/>
          </a:xfrm>
          <a:prstGeom prst="rect">
            <a:avLst/>
          </a:prstGeom>
          <a:noFill/>
          <a:ln/>
        </p:spPr>
        <p:txBody>
          <a:bodyPr wrap="none" lIns="0" tIns="0" rIns="0" bIns="0" rtlCol="0" anchor="t"/>
          <a:lstStyle/>
          <a:p>
            <a:pPr defTabSz="1371600">
              <a:lnSpc>
                <a:spcPts val="3525"/>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Przewaga konkurencyjna</a:t>
            </a:r>
            <a:endParaRPr lang="en-US" sz="2100" b="1" kern="1200" dirty="0">
              <a:solidFill>
                <a:prstClr val="black"/>
              </a:solidFill>
              <a:latin typeface="Barlow" panose="00000500000000000000" pitchFamily="2" charset="0"/>
              <a:ea typeface="+mn-ea"/>
              <a:cs typeface="+mn-cs"/>
            </a:endParaRPr>
          </a:p>
        </p:txBody>
      </p:sp>
      <p:sp>
        <p:nvSpPr>
          <p:cNvPr id="16" name="Text 8">
            <a:extLst>
              <a:ext uri="{FF2B5EF4-FFF2-40B4-BE49-F238E27FC236}">
                <a16:creationId xmlns:a16="http://schemas.microsoft.com/office/drawing/2014/main" id="{7BF90AEE-5660-044F-3330-297B97C72D5C}"/>
              </a:ext>
            </a:extLst>
          </p:cNvPr>
          <p:cNvSpPr/>
          <p:nvPr/>
        </p:nvSpPr>
        <p:spPr>
          <a:xfrm>
            <a:off x="11251578" y="6250415"/>
            <a:ext cx="5408763" cy="884039"/>
          </a:xfrm>
          <a:prstGeom prst="rect">
            <a:avLst/>
          </a:prstGeom>
          <a:noFill/>
          <a:ln/>
        </p:spPr>
        <p:txBody>
          <a:bodyPr wrap="square" lIns="0" tIns="0" rIns="0" bIns="0" rtlCol="0" anchor="t"/>
          <a:lstStyle/>
          <a:p>
            <a:pPr defTabSz="1371600">
              <a:lnSpc>
                <a:spcPts val="3450"/>
              </a:lnSpc>
              <a:buClrTx/>
            </a:pPr>
            <a:r>
              <a:rPr lang="pl-PL" sz="2100" kern="1200" dirty="0">
                <a:solidFill>
                  <a:prstClr val="black"/>
                </a:solidFill>
                <a:latin typeface="Barlow" panose="00000500000000000000" pitchFamily="2" charset="0"/>
                <a:ea typeface="Sora Light" pitchFamily="34" charset="-122"/>
                <a:cs typeface="Sora Light" pitchFamily="34" charset="-120"/>
              </a:rPr>
              <a:t>Wzmacnia wizerunek publiczny i reputację firmy, otwierając nowe możliwości rynkowe dzięki zwiększonemu zaufaniu interesariuszy.</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627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43E3C-DF28-A83C-4372-51030B4DE5B1}"/>
              </a:ext>
            </a:extLst>
          </p:cNvPr>
          <p:cNvSpPr>
            <a:spLocks noGrp="1"/>
          </p:cNvSpPr>
          <p:nvPr>
            <p:ph type="title"/>
          </p:nvPr>
        </p:nvSpPr>
        <p:spPr>
          <a:xfrm>
            <a:off x="331038" y="1330006"/>
            <a:ext cx="15773400" cy="992139"/>
          </a:xfrm>
        </p:spPr>
        <p:txBody>
          <a:bodyPr/>
          <a:lstStyle/>
          <a:p>
            <a:pPr algn="ctr"/>
            <a:r>
              <a:rPr lang="pl-PL" sz="4800" dirty="0">
                <a:solidFill>
                  <a:srgbClr val="462AF0"/>
                </a:solidFill>
              </a:rPr>
              <a:t>Międzynarodowe ramy społecznej odpowiedzialności biznesu</a:t>
            </a:r>
            <a:endParaRPr lang="it-IT" sz="4800" dirty="0">
              <a:solidFill>
                <a:srgbClr val="462AF0"/>
              </a:solidFill>
            </a:endParaRPr>
          </a:p>
        </p:txBody>
      </p:sp>
      <p:pic>
        <p:nvPicPr>
          <p:cNvPr id="4" name="Image 0" descr="preencoded.png">
            <a:extLst>
              <a:ext uri="{FF2B5EF4-FFF2-40B4-BE49-F238E27FC236}">
                <a16:creationId xmlns:a16="http://schemas.microsoft.com/office/drawing/2014/main" id="{3096E68B-5AB5-7BA8-9753-1E204312F3CD}"/>
              </a:ext>
            </a:extLst>
          </p:cNvPr>
          <p:cNvPicPr>
            <a:picLocks noChangeAspect="1"/>
          </p:cNvPicPr>
          <p:nvPr/>
        </p:nvPicPr>
        <p:blipFill>
          <a:blip r:embed="rId2"/>
          <a:stretch>
            <a:fillRect/>
          </a:stretch>
        </p:blipFill>
        <p:spPr>
          <a:xfrm>
            <a:off x="496735" y="2577700"/>
            <a:ext cx="3178374" cy="3178374"/>
          </a:xfrm>
          <a:prstGeom prst="rect">
            <a:avLst/>
          </a:prstGeom>
        </p:spPr>
      </p:pic>
      <p:pic>
        <p:nvPicPr>
          <p:cNvPr id="5" name="Image 1" descr="preencoded.png">
            <a:extLst>
              <a:ext uri="{FF2B5EF4-FFF2-40B4-BE49-F238E27FC236}">
                <a16:creationId xmlns:a16="http://schemas.microsoft.com/office/drawing/2014/main" id="{11004D92-2448-07F5-4CEC-06B79408AF3D}"/>
              </a:ext>
            </a:extLst>
          </p:cNvPr>
          <p:cNvPicPr>
            <a:picLocks noChangeAspect="1"/>
          </p:cNvPicPr>
          <p:nvPr/>
        </p:nvPicPr>
        <p:blipFill>
          <a:blip r:embed="rId3"/>
          <a:stretch>
            <a:fillRect/>
          </a:stretch>
        </p:blipFill>
        <p:spPr>
          <a:xfrm>
            <a:off x="3916336" y="2577700"/>
            <a:ext cx="3178374" cy="3178374"/>
          </a:xfrm>
          <a:prstGeom prst="rect">
            <a:avLst/>
          </a:prstGeom>
        </p:spPr>
      </p:pic>
      <p:pic>
        <p:nvPicPr>
          <p:cNvPr id="6" name="Image 2" descr="preencoded.png">
            <a:extLst>
              <a:ext uri="{FF2B5EF4-FFF2-40B4-BE49-F238E27FC236}">
                <a16:creationId xmlns:a16="http://schemas.microsoft.com/office/drawing/2014/main" id="{D4722EF5-B310-4A31-07ED-EE5002267A0E}"/>
              </a:ext>
            </a:extLst>
          </p:cNvPr>
          <p:cNvPicPr>
            <a:picLocks noChangeAspect="1"/>
          </p:cNvPicPr>
          <p:nvPr/>
        </p:nvPicPr>
        <p:blipFill>
          <a:blip r:embed="rId4"/>
          <a:stretch>
            <a:fillRect/>
          </a:stretch>
        </p:blipFill>
        <p:spPr>
          <a:xfrm>
            <a:off x="7295808" y="2577700"/>
            <a:ext cx="3178374" cy="3178374"/>
          </a:xfrm>
          <a:prstGeom prst="rect">
            <a:avLst/>
          </a:prstGeom>
        </p:spPr>
      </p:pic>
      <p:pic>
        <p:nvPicPr>
          <p:cNvPr id="7" name="Image 3" descr="preencoded.png">
            <a:extLst>
              <a:ext uri="{FF2B5EF4-FFF2-40B4-BE49-F238E27FC236}">
                <a16:creationId xmlns:a16="http://schemas.microsoft.com/office/drawing/2014/main" id="{A55F540E-DC6E-C4D5-1AF0-20C55B74AF26}"/>
              </a:ext>
            </a:extLst>
          </p:cNvPr>
          <p:cNvPicPr>
            <a:picLocks noChangeAspect="1"/>
          </p:cNvPicPr>
          <p:nvPr/>
        </p:nvPicPr>
        <p:blipFill>
          <a:blip r:embed="rId5"/>
          <a:stretch>
            <a:fillRect/>
          </a:stretch>
        </p:blipFill>
        <p:spPr>
          <a:xfrm>
            <a:off x="10795302" y="2577700"/>
            <a:ext cx="3178374" cy="3178374"/>
          </a:xfrm>
          <a:prstGeom prst="rect">
            <a:avLst/>
          </a:prstGeom>
        </p:spPr>
      </p:pic>
      <p:pic>
        <p:nvPicPr>
          <p:cNvPr id="8" name="Image 4" descr="preencoded.png">
            <a:extLst>
              <a:ext uri="{FF2B5EF4-FFF2-40B4-BE49-F238E27FC236}">
                <a16:creationId xmlns:a16="http://schemas.microsoft.com/office/drawing/2014/main" id="{0B63E6E1-E960-AD50-883B-346FA6F9C2CF}"/>
              </a:ext>
            </a:extLst>
          </p:cNvPr>
          <p:cNvPicPr>
            <a:picLocks noChangeAspect="1"/>
          </p:cNvPicPr>
          <p:nvPr/>
        </p:nvPicPr>
        <p:blipFill>
          <a:blip r:embed="rId6"/>
          <a:stretch>
            <a:fillRect/>
          </a:stretch>
        </p:blipFill>
        <p:spPr>
          <a:xfrm>
            <a:off x="14174774" y="2577700"/>
            <a:ext cx="3178374" cy="3178374"/>
          </a:xfrm>
          <a:prstGeom prst="rect">
            <a:avLst/>
          </a:prstGeom>
        </p:spPr>
      </p:pic>
      <p:sp>
        <p:nvSpPr>
          <p:cNvPr id="9" name="Text 1">
            <a:extLst>
              <a:ext uri="{FF2B5EF4-FFF2-40B4-BE49-F238E27FC236}">
                <a16:creationId xmlns:a16="http://schemas.microsoft.com/office/drawing/2014/main" id="{F8B73D47-2BDC-CE1A-083F-BE8F7B49FB7A}"/>
              </a:ext>
            </a:extLst>
          </p:cNvPr>
          <p:cNvSpPr/>
          <p:nvPr/>
        </p:nvSpPr>
        <p:spPr>
          <a:xfrm>
            <a:off x="331038" y="5938093"/>
            <a:ext cx="17245221" cy="1975962"/>
          </a:xfrm>
          <a:prstGeom prst="rect">
            <a:avLst/>
          </a:prstGeom>
          <a:noFill/>
          <a:ln/>
        </p:spPr>
        <p:txBody>
          <a:bodyPr wrap="square" lIns="0" tIns="0" rIns="0" bIns="0" rtlCol="0" anchor="t"/>
          <a:lstStyle/>
          <a:p>
            <a:pPr algn="just" defTabSz="1371600">
              <a:lnSpc>
                <a:spcPts val="3825"/>
              </a:lnSpc>
              <a:buClrTx/>
            </a:pPr>
            <a:r>
              <a:rPr lang="pl-PL" sz="2100" kern="1200" dirty="0">
                <a:solidFill>
                  <a:prstClr val="black"/>
                </a:solidFill>
                <a:latin typeface="Barlow" panose="00000500000000000000" pitchFamily="2" charset="0"/>
                <a:ea typeface="Sora Light" pitchFamily="34" charset="-122"/>
                <a:cs typeface="Sora Light" pitchFamily="34" charset="-120"/>
              </a:rPr>
              <a:t>Wdrażając społeczną odpowiedzialność biznesu, organizacje mogą korzystać z uznanych międzynarodowych ram. Agenda 2030 Organizacji Narodów Zjednoczonych wyznacza 17 Celów Zrównoważonego Rozwoju jako uniwersalny plan działań. Inicjatywa ONZ Global Compact koncentruje się na prawach człowieka, standardach pracy, ochronie środowiska i przeciwdziałaniu korupcji. Norma ISO 26000 definiuje kluczowe obszary odpowiedzialności społecznej, natomiast wytyczne OECD promują odpowiedzialne prowadzenie działalności gospodarczej.</a:t>
            </a:r>
            <a:endParaRPr lang="en-US" sz="2100" kern="1200" dirty="0">
              <a:solidFill>
                <a:prstClr val="black"/>
              </a:solidFill>
              <a:latin typeface="Barlow" panose="00000500000000000000" pitchFamily="2" charset="0"/>
              <a:ea typeface="+mn-ea"/>
              <a:cs typeface="+mn-cs"/>
            </a:endParaRPr>
          </a:p>
        </p:txBody>
      </p:sp>
      <p:sp>
        <p:nvSpPr>
          <p:cNvPr id="10" name="Text 2">
            <a:extLst>
              <a:ext uri="{FF2B5EF4-FFF2-40B4-BE49-F238E27FC236}">
                <a16:creationId xmlns:a16="http://schemas.microsoft.com/office/drawing/2014/main" id="{C4F0439A-8A78-6696-CF57-5C8599BE26C0}"/>
              </a:ext>
            </a:extLst>
          </p:cNvPr>
          <p:cNvSpPr/>
          <p:nvPr/>
        </p:nvSpPr>
        <p:spPr>
          <a:xfrm>
            <a:off x="331037" y="7969013"/>
            <a:ext cx="17245221" cy="987981"/>
          </a:xfrm>
          <a:prstGeom prst="rect">
            <a:avLst/>
          </a:prstGeom>
          <a:noFill/>
          <a:ln/>
        </p:spPr>
        <p:txBody>
          <a:bodyPr wrap="square" lIns="0" tIns="0" rIns="0" bIns="0" rtlCol="0" anchor="t"/>
          <a:lstStyle/>
          <a:p>
            <a:pPr algn="just" defTabSz="1371600">
              <a:lnSpc>
                <a:spcPts val="3825"/>
              </a:lnSpc>
              <a:buClrTx/>
            </a:pPr>
            <a:r>
              <a:rPr lang="pl-PL" sz="2100" kern="1200" dirty="0">
                <a:solidFill>
                  <a:prstClr val="black"/>
                </a:solidFill>
                <a:latin typeface="Barlow" panose="00000500000000000000" pitchFamily="2" charset="0"/>
                <a:ea typeface="Sora Light" pitchFamily="34" charset="-122"/>
                <a:cs typeface="Sora Light" pitchFamily="34" charset="-120"/>
              </a:rPr>
              <a:t>Do dodatkowych ram należą m.in. certyfikacja B </a:t>
            </a:r>
            <a:r>
              <a:rPr lang="pl-PL" sz="2100" kern="1200" dirty="0" err="1">
                <a:solidFill>
                  <a:prstClr val="black"/>
                </a:solidFill>
                <a:latin typeface="Barlow" panose="00000500000000000000" pitchFamily="2" charset="0"/>
                <a:ea typeface="Sora Light" pitchFamily="34" charset="-122"/>
                <a:cs typeface="Sora Light" pitchFamily="34" charset="-120"/>
              </a:rPr>
              <a:t>Corp</a:t>
            </a:r>
            <a:r>
              <a:rPr lang="pl-PL" sz="2100" kern="1200" dirty="0">
                <a:solidFill>
                  <a:prstClr val="black"/>
                </a:solidFill>
                <a:latin typeface="Barlow" panose="00000500000000000000" pitchFamily="2" charset="0"/>
                <a:ea typeface="Sora Light" pitchFamily="34" charset="-122"/>
                <a:cs typeface="Sora Light" pitchFamily="34" charset="-120"/>
              </a:rPr>
              <a:t>, norma SA8000 dotycząca warunków pracy, unijny system </a:t>
            </a:r>
            <a:r>
              <a:rPr lang="pl-PL" sz="2100" kern="1200" dirty="0" err="1">
                <a:solidFill>
                  <a:prstClr val="black"/>
                </a:solidFill>
                <a:latin typeface="Barlow" panose="00000500000000000000" pitchFamily="2" charset="0"/>
                <a:ea typeface="Sora Light" pitchFamily="34" charset="-122"/>
                <a:cs typeface="Sora Light" pitchFamily="34" charset="-120"/>
              </a:rPr>
              <a:t>ekozarządzania</a:t>
            </a:r>
            <a:r>
              <a:rPr lang="pl-PL" sz="2100" kern="1200" dirty="0">
                <a:solidFill>
                  <a:prstClr val="black"/>
                </a:solidFill>
                <a:latin typeface="Barlow" panose="00000500000000000000" pitchFamily="2" charset="0"/>
                <a:ea typeface="Sora Light" pitchFamily="34" charset="-122"/>
                <a:cs typeface="Sora Light" pitchFamily="34" charset="-120"/>
              </a:rPr>
              <a:t> i audytu (EMAS) oraz Globalny Kodeks Etyki w Turystyce opracowany przez UNWTO.</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9889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CD96A23-A800-7F26-4639-5342768E4BD6}"/>
              </a:ext>
            </a:extLst>
          </p:cNvPr>
          <p:cNvSpPr>
            <a:spLocks noGrp="1"/>
          </p:cNvSpPr>
          <p:nvPr>
            <p:ph type="sldNum" sz="quarter" idx="12"/>
          </p:nvPr>
        </p:nvSpPr>
        <p:spPr/>
        <p:txBody>
          <a:bodyPr/>
          <a:lstStyle/>
          <a:p>
            <a:fld id="{022E96F3-3B82-46EB-A7B7-6F3245180A36}" type="slidenum">
              <a:rPr lang="en-GB" noProof="0" smtClean="0"/>
              <a:pPr/>
              <a:t>12</a:t>
            </a:fld>
            <a:endParaRPr lang="en-GB" noProof="0" dirty="0"/>
          </a:p>
        </p:txBody>
      </p:sp>
      <p:sp>
        <p:nvSpPr>
          <p:cNvPr id="3" name="Segnaposto piè di pagina 2">
            <a:extLst>
              <a:ext uri="{FF2B5EF4-FFF2-40B4-BE49-F238E27FC236}">
                <a16:creationId xmlns:a16="http://schemas.microsoft.com/office/drawing/2014/main" id="{7C991C8C-DDF6-6A58-EECF-3281EDC542A2}"/>
              </a:ext>
            </a:extLst>
          </p:cNvPr>
          <p:cNvSpPr>
            <a:spLocks noGrp="1"/>
          </p:cNvSpPr>
          <p:nvPr>
            <p:ph type="ftr" sz="quarter" idx="11"/>
          </p:nvPr>
        </p:nvSpPr>
        <p:spPr/>
        <p:txBody>
          <a:bodyPr/>
          <a:lstStyle/>
          <a:p>
            <a:r>
              <a:rPr lang="en-GB" noProof="0" dirty="0">
                <a:latin typeface="Times New Roman" panose="02020603050405020304" pitchFamily="18" charset="0"/>
                <a:cs typeface="Times New Roman" panose="02020603050405020304" pitchFamily="18" charset="0"/>
              </a:rPr>
              <a:t>ICQIS 2025 International Conference 21-23 May 2025</a:t>
            </a:r>
          </a:p>
        </p:txBody>
      </p:sp>
      <p:sp>
        <p:nvSpPr>
          <p:cNvPr id="4" name="Titolo 3">
            <a:extLst>
              <a:ext uri="{FF2B5EF4-FFF2-40B4-BE49-F238E27FC236}">
                <a16:creationId xmlns:a16="http://schemas.microsoft.com/office/drawing/2014/main" id="{D0036503-0025-75E6-DBD4-9095D413D461}"/>
              </a:ext>
            </a:extLst>
          </p:cNvPr>
          <p:cNvSpPr>
            <a:spLocks noGrp="1"/>
          </p:cNvSpPr>
          <p:nvPr>
            <p:ph type="title"/>
          </p:nvPr>
        </p:nvSpPr>
        <p:spPr>
          <a:xfrm>
            <a:off x="538533" y="705578"/>
            <a:ext cx="17399410" cy="1988345"/>
          </a:xfrm>
        </p:spPr>
        <p:txBody>
          <a:bodyPr/>
          <a:lstStyle/>
          <a:p>
            <a:r>
              <a:rPr lang="pl-PL" sz="4800" dirty="0">
                <a:solidFill>
                  <a:srgbClr val="462AF0"/>
                </a:solidFill>
                <a:latin typeface="Barlow" pitchFamily="2" charset="77"/>
              </a:rPr>
              <a:t>Agenda 2030 i cele zrównoważonego rozwoju </a:t>
            </a:r>
            <a:endParaRPr lang="en-GB" sz="4800" dirty="0">
              <a:solidFill>
                <a:srgbClr val="462AF0"/>
              </a:solidFill>
              <a:latin typeface="Barlow" pitchFamily="2" charset="77"/>
            </a:endParaRPr>
          </a:p>
        </p:txBody>
      </p:sp>
      <p:sp>
        <p:nvSpPr>
          <p:cNvPr id="5" name="Segnaposto testo 4">
            <a:extLst>
              <a:ext uri="{FF2B5EF4-FFF2-40B4-BE49-F238E27FC236}">
                <a16:creationId xmlns:a16="http://schemas.microsoft.com/office/drawing/2014/main" id="{E6134A23-84CC-D1E9-987A-9942A40591FB}"/>
              </a:ext>
            </a:extLst>
          </p:cNvPr>
          <p:cNvSpPr>
            <a:spLocks noGrp="1"/>
          </p:cNvSpPr>
          <p:nvPr>
            <p:ph type="body" sz="quarter" idx="13"/>
          </p:nvPr>
        </p:nvSpPr>
        <p:spPr>
          <a:xfrm>
            <a:off x="1257300" y="2367494"/>
            <a:ext cx="9601200" cy="6091773"/>
          </a:xfrm>
        </p:spPr>
        <p:txBody>
          <a:bodyPr>
            <a:noAutofit/>
          </a:bodyPr>
          <a:lstStyle/>
          <a:p>
            <a:pPr algn="just"/>
            <a:r>
              <a:rPr lang="pl-PL" sz="2100" dirty="0">
                <a:solidFill>
                  <a:schemeClr val="tx1"/>
                </a:solidFill>
                <a:latin typeface="Barlow" panose="00000500000000000000" pitchFamily="2" charset="0"/>
                <a:cs typeface="Times New Roman" panose="02020603050405020304" pitchFamily="18" charset="0"/>
              </a:rPr>
              <a:t>Przyjęta przez Organizację Narodów Zjednoczonych we wrześniu 2015 roku Agenda na rzecz Zrównoważonego Rozwoju 2030 stanowi kluczowe globalne ramy ukierunkowujące polityki i działania na rzecz bardziej zrównoważonej przyszłości. Opiera się na trzech równorzędnych filarach rozwoju – środowiskowym, gospodarczym i społecznym – podkreślając ich wzajemne powiązania (United Nations, </a:t>
            </a:r>
            <a:r>
              <a:rPr lang="pl-PL" sz="2100" dirty="0" err="1">
                <a:solidFill>
                  <a:schemeClr val="tx1"/>
                </a:solidFill>
                <a:latin typeface="Barlow" panose="00000500000000000000" pitchFamily="2" charset="0"/>
                <a:cs typeface="Times New Roman" panose="02020603050405020304" pitchFamily="18" charset="0"/>
              </a:rPr>
              <a:t>n.d</a:t>
            </a:r>
            <a:r>
              <a:rPr lang="pl-PL" sz="2100" dirty="0">
                <a:solidFill>
                  <a:schemeClr val="tx1"/>
                </a:solidFill>
                <a:latin typeface="Barlow" panose="00000500000000000000" pitchFamily="2" charset="0"/>
                <a:cs typeface="Times New Roman" panose="02020603050405020304" pitchFamily="18" charset="0"/>
              </a:rPr>
              <a:t>.).</a:t>
            </a:r>
          </a:p>
          <a:p>
            <a:pPr algn="just"/>
            <a:r>
              <a:rPr lang="pl-PL" sz="2100" dirty="0">
                <a:solidFill>
                  <a:schemeClr val="tx1"/>
                </a:solidFill>
                <a:latin typeface="Barlow" panose="00000500000000000000" pitchFamily="2" charset="0"/>
                <a:cs typeface="Times New Roman" panose="02020603050405020304" pitchFamily="18" charset="0"/>
              </a:rPr>
              <a:t>Unia Europejska aktywnie uczestniczyła w kształtowaniu treści Agendy </a:t>
            </a:r>
            <a:br>
              <a:rPr lang="pl-PL" sz="2100" dirty="0">
                <a:solidFill>
                  <a:schemeClr val="tx1"/>
                </a:solidFill>
                <a:latin typeface="Barlow" panose="00000500000000000000" pitchFamily="2" charset="0"/>
                <a:cs typeface="Times New Roman" panose="02020603050405020304" pitchFamily="18" charset="0"/>
              </a:rPr>
            </a:br>
            <a:r>
              <a:rPr lang="pl-PL" sz="2100" dirty="0">
                <a:solidFill>
                  <a:schemeClr val="tx1"/>
                </a:solidFill>
                <a:latin typeface="Barlow" panose="00000500000000000000" pitchFamily="2" charset="0"/>
                <a:cs typeface="Times New Roman" panose="02020603050405020304" pitchFamily="18" charset="0"/>
              </a:rPr>
              <a:t>i pozostaje w pełni zaangażowana w jej wdrażanie, integrując Cele Zrównoważonego Rozwoju (SDG) z unijnymi ramami politycznymi oraz priorytetami Komisji Europejskiej (Komisja Europejska, b.d.). Holistyczne </a:t>
            </a:r>
            <a:br>
              <a:rPr lang="pl-PL" sz="2100" dirty="0">
                <a:solidFill>
                  <a:schemeClr val="tx1"/>
                </a:solidFill>
                <a:latin typeface="Barlow" panose="00000500000000000000" pitchFamily="2" charset="0"/>
                <a:cs typeface="Times New Roman" panose="02020603050405020304" pitchFamily="18" charset="0"/>
              </a:rPr>
            </a:br>
            <a:r>
              <a:rPr lang="pl-PL" sz="2100" dirty="0">
                <a:solidFill>
                  <a:schemeClr val="tx1"/>
                </a:solidFill>
                <a:latin typeface="Barlow" panose="00000500000000000000" pitchFamily="2" charset="0"/>
                <a:cs typeface="Times New Roman" panose="02020603050405020304" pitchFamily="18" charset="0"/>
              </a:rPr>
              <a:t>i zintegrowane podejście przyjęte w Agendzie uznawane jest za niezbędne </a:t>
            </a:r>
            <a:br>
              <a:rPr lang="pl-PL" sz="2100" dirty="0">
                <a:solidFill>
                  <a:schemeClr val="tx1"/>
                </a:solidFill>
                <a:latin typeface="Barlow" panose="00000500000000000000" pitchFamily="2" charset="0"/>
                <a:cs typeface="Times New Roman" panose="02020603050405020304" pitchFamily="18" charset="0"/>
              </a:rPr>
            </a:br>
            <a:r>
              <a:rPr lang="pl-PL" sz="2100" dirty="0">
                <a:solidFill>
                  <a:schemeClr val="tx1"/>
                </a:solidFill>
                <a:latin typeface="Barlow" panose="00000500000000000000" pitchFamily="2" charset="0"/>
                <a:cs typeface="Times New Roman" panose="02020603050405020304" pitchFamily="18" charset="0"/>
              </a:rPr>
              <a:t>w obliczu globalnych wyzwań, takich jak zmiany klimatyczne, nierówności społeczne i potrzeba budowania spójności społecznej.</a:t>
            </a:r>
          </a:p>
          <a:p>
            <a:pPr algn="just"/>
            <a:r>
              <a:rPr lang="pl-PL" sz="2100" dirty="0">
                <a:solidFill>
                  <a:schemeClr val="tx1"/>
                </a:solidFill>
                <a:latin typeface="Barlow" panose="00000500000000000000" pitchFamily="2" charset="0"/>
                <a:cs typeface="Times New Roman" panose="02020603050405020304" pitchFamily="18" charset="0"/>
              </a:rPr>
              <a:t>Cele Zrównoważonego Rozwoju są ściśle powiązane z kwestiami społecznymi. Takie cele, jak eliminacja ubóstwa (SDG 1), zdrowie i dobrostan (SDG 3), wysokiej jakości edukacja (SDG 4), równość płci (SDG 5) oraz godna praca i wzrost gospodarczy (SDG 8), bezpośrednio odzwierciedlają społeczne aspekty zrównoważonego rozwoju. W konsekwencji pomiar wpływu społecznego stał się podstawowym narzędziem umożliwiającym organizacjom międzynarodowym, rządom i przedsiębiorstwom dostosowanie strategii do celów określonych </a:t>
            </a:r>
            <a:br>
              <a:rPr lang="pl-PL" sz="2100" dirty="0">
                <a:solidFill>
                  <a:schemeClr val="tx1"/>
                </a:solidFill>
                <a:latin typeface="Barlow" panose="00000500000000000000" pitchFamily="2" charset="0"/>
                <a:cs typeface="Times New Roman" panose="02020603050405020304" pitchFamily="18" charset="0"/>
              </a:rPr>
            </a:br>
            <a:r>
              <a:rPr lang="pl-PL" sz="2100" dirty="0">
                <a:solidFill>
                  <a:schemeClr val="tx1"/>
                </a:solidFill>
                <a:latin typeface="Barlow" panose="00000500000000000000" pitchFamily="2" charset="0"/>
                <a:cs typeface="Times New Roman" panose="02020603050405020304" pitchFamily="18" charset="0"/>
              </a:rPr>
              <a:t>w Agendzie 2030 (</a:t>
            </a:r>
            <a:r>
              <a:rPr lang="pl-PL" sz="2100" dirty="0" err="1">
                <a:solidFill>
                  <a:schemeClr val="tx1"/>
                </a:solidFill>
                <a:latin typeface="Barlow" panose="00000500000000000000" pitchFamily="2" charset="0"/>
                <a:cs typeface="Times New Roman" panose="02020603050405020304" pitchFamily="18" charset="0"/>
              </a:rPr>
              <a:t>McGuinn</a:t>
            </a:r>
            <a:r>
              <a:rPr lang="pl-PL" sz="2100" dirty="0">
                <a:solidFill>
                  <a:schemeClr val="tx1"/>
                </a:solidFill>
                <a:latin typeface="Barlow" panose="00000500000000000000" pitchFamily="2" charset="0"/>
                <a:cs typeface="Times New Roman" panose="02020603050405020304" pitchFamily="18" charset="0"/>
              </a:rPr>
              <a:t> i in., 2020).</a:t>
            </a:r>
          </a:p>
        </p:txBody>
      </p:sp>
      <p:pic>
        <p:nvPicPr>
          <p:cNvPr id="7" name="Immagine 6" descr="Immagine che contiene cerchio, schermata, testo, ruota&#10;&#10;Il contenuto generato dall'IA potrebbe non essere corretto.">
            <a:extLst>
              <a:ext uri="{FF2B5EF4-FFF2-40B4-BE49-F238E27FC236}">
                <a16:creationId xmlns:a16="http://schemas.microsoft.com/office/drawing/2014/main" id="{ED9B9AA3-9547-44D9-D65B-2966006EC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5100" y="1793880"/>
            <a:ext cx="7239000" cy="7239000"/>
          </a:xfrm>
          <a:prstGeom prst="rect">
            <a:avLst/>
          </a:prstGeom>
        </p:spPr>
      </p:pic>
    </p:spTree>
    <p:extLst>
      <p:ext uri="{BB962C8B-B14F-4D97-AF65-F5344CB8AC3E}">
        <p14:creationId xmlns:p14="http://schemas.microsoft.com/office/powerpoint/2010/main" val="13361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2D0DD9-83AC-3C96-8753-8137B7F492E2}"/>
              </a:ext>
            </a:extLst>
          </p:cNvPr>
          <p:cNvSpPr>
            <a:spLocks noGrp="1"/>
          </p:cNvSpPr>
          <p:nvPr>
            <p:ph type="title"/>
          </p:nvPr>
        </p:nvSpPr>
        <p:spPr>
          <a:xfrm>
            <a:off x="354281" y="1098428"/>
            <a:ext cx="15773400" cy="1334261"/>
          </a:xfrm>
        </p:spPr>
        <p:txBody>
          <a:bodyPr/>
          <a:lstStyle/>
          <a:p>
            <a:pPr algn="ctr"/>
            <a:r>
              <a:rPr lang="pl-PL" sz="4800" dirty="0">
                <a:solidFill>
                  <a:srgbClr val="462AF0"/>
                </a:solidFill>
              </a:rPr>
              <a:t>Metodologia wdrażania społecznej odpowiedzialności biznesu</a:t>
            </a:r>
            <a:endParaRPr lang="it-IT" sz="4800" dirty="0">
              <a:solidFill>
                <a:srgbClr val="462AF0"/>
              </a:solidFill>
            </a:endParaRPr>
          </a:p>
        </p:txBody>
      </p:sp>
      <p:sp>
        <p:nvSpPr>
          <p:cNvPr id="4" name="Shape 1">
            <a:extLst>
              <a:ext uri="{FF2B5EF4-FFF2-40B4-BE49-F238E27FC236}">
                <a16:creationId xmlns:a16="http://schemas.microsoft.com/office/drawing/2014/main" id="{BB3C1511-3854-B592-0B8F-6EDAEDF7CCF7}"/>
              </a:ext>
            </a:extLst>
          </p:cNvPr>
          <p:cNvSpPr/>
          <p:nvPr/>
        </p:nvSpPr>
        <p:spPr>
          <a:xfrm>
            <a:off x="1228522" y="2719565"/>
            <a:ext cx="32735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DDEB6AC-D86F-B2AA-61E0-FF9790C7C4D0}"/>
              </a:ext>
            </a:extLst>
          </p:cNvPr>
          <p:cNvSpPr/>
          <p:nvPr/>
        </p:nvSpPr>
        <p:spPr>
          <a:xfrm>
            <a:off x="1886459" y="2611990"/>
            <a:ext cx="6462401" cy="480953"/>
          </a:xfrm>
          <a:prstGeom prst="rect">
            <a:avLst/>
          </a:prstGeom>
          <a:noFill/>
          <a:ln/>
        </p:spPr>
        <p:txBody>
          <a:bodyPr wrap="none" lIns="0" tIns="0" rIns="0" bIns="0" rtlCol="0" anchor="t"/>
          <a:lstStyle/>
          <a:p>
            <a:pPr defTabSz="1371600">
              <a:lnSpc>
                <a:spcPts val="375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Zaangażowanie interesariuszy</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1CED6152-E2E3-C449-AD78-DF5369A5ECEB}"/>
              </a:ext>
            </a:extLst>
          </p:cNvPr>
          <p:cNvSpPr/>
          <p:nvPr/>
        </p:nvSpPr>
        <p:spPr>
          <a:xfrm>
            <a:off x="1886459" y="3092943"/>
            <a:ext cx="14895470" cy="1871663"/>
          </a:xfrm>
          <a:prstGeom prst="rect">
            <a:avLst/>
          </a:prstGeom>
          <a:noFill/>
          <a:ln/>
        </p:spPr>
        <p:txBody>
          <a:bodyPr wrap="square" lIns="0" tIns="0" rIns="0" bIns="0" rtlCol="0" anchor="t"/>
          <a:lstStyle/>
          <a:p>
            <a:pPr defTabSz="1371600">
              <a:lnSpc>
                <a:spcPts val="3675"/>
              </a:lnSpc>
              <a:buClrTx/>
            </a:pPr>
            <a:r>
              <a:rPr lang="pl-PL" sz="2100" kern="1200" dirty="0">
                <a:solidFill>
                  <a:prstClr val="black"/>
                </a:solidFill>
                <a:latin typeface="Barlow" panose="00000500000000000000" pitchFamily="2" charset="0"/>
                <a:ea typeface="Sora Light" pitchFamily="34" charset="-122"/>
                <a:cs typeface="Sora Light" pitchFamily="34" charset="-120"/>
              </a:rPr>
              <a:t>Aktywne zaangażowanie kadry zarządzającej i pracowników, a także identyfikacja kluczowych interesariuszy (pracowników, gości, dostawców, społeczności lokalnych) oraz określenie, które kwestie społeczne i środowiskowe są dla nich najbardziej istotne – m.in. poprzez badania ankietowe i konsultacje.</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6E2A8BE9-8E1A-FD96-9AA1-EB5BFF5230EC}"/>
              </a:ext>
            </a:extLst>
          </p:cNvPr>
          <p:cNvSpPr/>
          <p:nvPr/>
        </p:nvSpPr>
        <p:spPr>
          <a:xfrm>
            <a:off x="2995094" y="4811027"/>
            <a:ext cx="5113152" cy="480953"/>
          </a:xfrm>
          <a:prstGeom prst="rect">
            <a:avLst/>
          </a:prstGeom>
          <a:noFill/>
          <a:ln/>
        </p:spPr>
        <p:txBody>
          <a:bodyPr wrap="none" lIns="0" tIns="0" rIns="0" bIns="0" rtlCol="0" anchor="t"/>
          <a:lstStyle/>
          <a:p>
            <a:pPr defTabSz="1371600">
              <a:lnSpc>
                <a:spcPts val="375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Wyrównanie strategiczne</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8F000-EF62-1476-53BE-9E4D47E0ABC2}"/>
              </a:ext>
            </a:extLst>
          </p:cNvPr>
          <p:cNvSpPr/>
          <p:nvPr/>
        </p:nvSpPr>
        <p:spPr>
          <a:xfrm>
            <a:off x="2995094" y="5291980"/>
            <a:ext cx="13377476" cy="1403747"/>
          </a:xfrm>
          <a:prstGeom prst="rect">
            <a:avLst/>
          </a:prstGeom>
          <a:noFill/>
          <a:ln/>
        </p:spPr>
        <p:txBody>
          <a:bodyPr wrap="square" lIns="0" tIns="0" rIns="0" bIns="0" rtlCol="0" anchor="t"/>
          <a:lstStyle/>
          <a:p>
            <a:pPr defTabSz="1371600">
              <a:lnSpc>
                <a:spcPts val="3675"/>
              </a:lnSpc>
              <a:buClrTx/>
            </a:pPr>
            <a:r>
              <a:rPr lang="pl-PL" sz="2100" kern="1200" dirty="0">
                <a:solidFill>
                  <a:prstClr val="black"/>
                </a:solidFill>
                <a:latin typeface="Barlow" panose="00000500000000000000" pitchFamily="2" charset="0"/>
                <a:ea typeface="Sora Light" pitchFamily="34" charset="-122"/>
                <a:cs typeface="Sora Light" pitchFamily="34" charset="-120"/>
              </a:rPr>
              <a:t>Dostosowanie działań społecznych do misji, wizji i wartości organizacji, a także przegląd istniejących inicjatyw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w celu opracowania praktycznego planu odpowiedzialności biznesu, który wspiera cele strategiczne, jednocześnie generując wartość społeczną.</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E5D203A9-A5BA-3B5D-D093-3388DDC9E193}"/>
              </a:ext>
            </a:extLst>
          </p:cNvPr>
          <p:cNvSpPr/>
          <p:nvPr/>
        </p:nvSpPr>
        <p:spPr>
          <a:xfrm>
            <a:off x="4439587" y="7090906"/>
            <a:ext cx="8936294" cy="480953"/>
          </a:xfrm>
          <a:prstGeom prst="rect">
            <a:avLst/>
          </a:prstGeom>
          <a:noFill/>
          <a:ln/>
        </p:spPr>
        <p:txBody>
          <a:bodyPr wrap="none" lIns="0" tIns="0" rIns="0" bIns="0" rtlCol="0" anchor="t"/>
          <a:lstStyle/>
          <a:p>
            <a:pPr defTabSz="1371600">
              <a:lnSpc>
                <a:spcPts val="375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Implementacja i monitorowanie</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C073AB85-6DE6-B8F1-ACBF-5CBB758E6A32}"/>
              </a:ext>
            </a:extLst>
          </p:cNvPr>
          <p:cNvSpPr/>
          <p:nvPr/>
        </p:nvSpPr>
        <p:spPr>
          <a:xfrm>
            <a:off x="4439587" y="7571858"/>
            <a:ext cx="13687048" cy="1871663"/>
          </a:xfrm>
          <a:prstGeom prst="rect">
            <a:avLst/>
          </a:prstGeom>
          <a:noFill/>
          <a:ln/>
        </p:spPr>
        <p:txBody>
          <a:bodyPr wrap="square" lIns="0" tIns="0" rIns="0" bIns="0" rtlCol="0" anchor="t"/>
          <a:lstStyle/>
          <a:p>
            <a:pPr defTabSz="1371600">
              <a:lnSpc>
                <a:spcPts val="3675"/>
              </a:lnSpc>
              <a:buClrTx/>
            </a:pPr>
            <a:r>
              <a:rPr lang="pl-PL" sz="2100" kern="1200" dirty="0">
                <a:solidFill>
                  <a:prstClr val="black"/>
                </a:solidFill>
                <a:latin typeface="Barlow" panose="00000500000000000000" pitchFamily="2" charset="0"/>
                <a:ea typeface="Sora Light" pitchFamily="34" charset="-122"/>
                <a:cs typeface="Sora Light" pitchFamily="34" charset="-120"/>
              </a:rPr>
              <a:t>Udostępnienie strategii kluczowym interesariuszom w celu zapewnienia zgodności i uzyskania ich wsparcia. Stopniowe wdrażanie oraz regularne przeglądy z wykorzystaniem wiarygodnych wskaźników – takich jak te opracowane w ramach Global Reporting Initiative – umożliwiają skuteczny pomiar wpływu.</a:t>
            </a:r>
            <a:endParaRPr lang="en-US" sz="2100" kern="1200" dirty="0">
              <a:solidFill>
                <a:prstClr val="black"/>
              </a:solidFill>
              <a:latin typeface="Barlow" panose="00000500000000000000" pitchFamily="2" charset="0"/>
              <a:ea typeface="+mn-ea"/>
              <a:cs typeface="+mn-cs"/>
            </a:endParaRPr>
          </a:p>
        </p:txBody>
      </p:sp>
      <p:sp>
        <p:nvSpPr>
          <p:cNvPr id="13" name="Shape 1">
            <a:extLst>
              <a:ext uri="{FF2B5EF4-FFF2-40B4-BE49-F238E27FC236}">
                <a16:creationId xmlns:a16="http://schemas.microsoft.com/office/drawing/2014/main" id="{27900385-2EFD-D13F-E8E3-B6A2D34B908F}"/>
              </a:ext>
            </a:extLst>
          </p:cNvPr>
          <p:cNvSpPr/>
          <p:nvPr/>
        </p:nvSpPr>
        <p:spPr>
          <a:xfrm>
            <a:off x="2354867" y="4927743"/>
            <a:ext cx="32735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F17AC77D-8A8D-70F1-6E42-43991E1174EE}"/>
              </a:ext>
            </a:extLst>
          </p:cNvPr>
          <p:cNvSpPr/>
          <p:nvPr/>
        </p:nvSpPr>
        <p:spPr>
          <a:xfrm>
            <a:off x="3814207" y="7113552"/>
            <a:ext cx="30677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35969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C8D78-2BD3-7E52-AA73-2A775E975C03}"/>
              </a:ext>
            </a:extLst>
          </p:cNvPr>
          <p:cNvSpPr>
            <a:spLocks noGrp="1"/>
          </p:cNvSpPr>
          <p:nvPr>
            <p:ph type="title"/>
          </p:nvPr>
        </p:nvSpPr>
        <p:spPr>
          <a:xfrm>
            <a:off x="447495" y="1246415"/>
            <a:ext cx="15773400" cy="1149581"/>
          </a:xfrm>
        </p:spPr>
        <p:txBody>
          <a:bodyPr/>
          <a:lstStyle/>
          <a:p>
            <a:pPr algn="ctr"/>
            <a:r>
              <a:rPr lang="pl-PL" sz="4800" dirty="0">
                <a:solidFill>
                  <a:srgbClr val="462AF0"/>
                </a:solidFill>
              </a:rPr>
              <a:t>Rozwój polityki UE w zakresie społecznej odpowiedzialności biznesu</a:t>
            </a:r>
            <a:endParaRPr lang="it-IT" sz="4800" dirty="0">
              <a:solidFill>
                <a:srgbClr val="462AF0"/>
              </a:solidFill>
            </a:endParaRPr>
          </a:p>
        </p:txBody>
      </p:sp>
      <p:sp>
        <p:nvSpPr>
          <p:cNvPr id="4" name="Shape 1">
            <a:extLst>
              <a:ext uri="{FF2B5EF4-FFF2-40B4-BE49-F238E27FC236}">
                <a16:creationId xmlns:a16="http://schemas.microsoft.com/office/drawing/2014/main" id="{B67020F1-EE8C-6B81-5863-EFF9760F7C0E}"/>
              </a:ext>
            </a:extLst>
          </p:cNvPr>
          <p:cNvSpPr/>
          <p:nvPr/>
        </p:nvSpPr>
        <p:spPr>
          <a:xfrm>
            <a:off x="9064709" y="2768678"/>
            <a:ext cx="34290" cy="6017003"/>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5" name="Shape 2">
            <a:extLst>
              <a:ext uri="{FF2B5EF4-FFF2-40B4-BE49-F238E27FC236}">
                <a16:creationId xmlns:a16="http://schemas.microsoft.com/office/drawing/2014/main" id="{FDD76524-D3B5-279B-7300-C7017D214EC7}"/>
              </a:ext>
            </a:extLst>
          </p:cNvPr>
          <p:cNvSpPr/>
          <p:nvPr/>
        </p:nvSpPr>
        <p:spPr>
          <a:xfrm>
            <a:off x="8110839" y="3025674"/>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6" name="Shape 3">
            <a:extLst>
              <a:ext uri="{FF2B5EF4-FFF2-40B4-BE49-F238E27FC236}">
                <a16:creationId xmlns:a16="http://schemas.microsoft.com/office/drawing/2014/main" id="{F41E63D7-409F-4A1E-3CCE-5A302530D8DD}"/>
              </a:ext>
            </a:extLst>
          </p:cNvPr>
          <p:cNvSpPr/>
          <p:nvPr/>
        </p:nvSpPr>
        <p:spPr>
          <a:xfrm>
            <a:off x="8807712" y="2768678"/>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3E5CDFBC-49FA-9B54-2BF5-FC62755EA3DB}"/>
              </a:ext>
            </a:extLst>
          </p:cNvPr>
          <p:cNvSpPr/>
          <p:nvPr/>
        </p:nvSpPr>
        <p:spPr>
          <a:xfrm>
            <a:off x="8889509" y="2856563"/>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9C40C85-E84C-31B2-20EA-9AB0F14D91CD}"/>
              </a:ext>
            </a:extLst>
          </p:cNvPr>
          <p:cNvSpPr/>
          <p:nvPr/>
        </p:nvSpPr>
        <p:spPr>
          <a:xfrm>
            <a:off x="4656122" y="2852438"/>
            <a:ext cx="3207008" cy="400943"/>
          </a:xfrm>
          <a:prstGeom prst="rect">
            <a:avLst/>
          </a:prstGeom>
          <a:noFill/>
          <a:ln/>
        </p:spPr>
        <p:txBody>
          <a:bodyPr wrap="none" lIns="0" tIns="0" rIns="0" bIns="0" rtlCol="0" anchor="t"/>
          <a:lstStyle/>
          <a:p>
            <a:pPr algn="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2001-2002</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819F6A76-FBBD-E1FA-6718-EFDA1B365C98}"/>
              </a:ext>
            </a:extLst>
          </p:cNvPr>
          <p:cNvSpPr/>
          <p:nvPr/>
        </p:nvSpPr>
        <p:spPr>
          <a:xfrm>
            <a:off x="974100" y="3288560"/>
            <a:ext cx="6889029" cy="1170147"/>
          </a:xfrm>
          <a:prstGeom prst="rect">
            <a:avLst/>
          </a:prstGeom>
          <a:noFill/>
          <a:ln/>
        </p:spPr>
        <p:txBody>
          <a:bodyPr wrap="square" lIns="0" tIns="0" rIns="0" bIns="0" rtlCol="0" anchor="t"/>
          <a:lstStyle/>
          <a:p>
            <a:pPr algn="r" defTabSz="1371600">
              <a:lnSpc>
                <a:spcPts val="3000"/>
              </a:lnSpc>
              <a:buClrTx/>
            </a:pPr>
            <a:r>
              <a:rPr lang="pl-PL" sz="2100" kern="1200" dirty="0">
                <a:solidFill>
                  <a:prstClr val="black"/>
                </a:solidFill>
                <a:latin typeface="Barlow" panose="00000500000000000000" pitchFamily="2" charset="0"/>
                <a:ea typeface="Sora Light" pitchFamily="34" charset="-122"/>
                <a:cs typeface="Sora Light" pitchFamily="34" charset="-120"/>
              </a:rPr>
              <a:t>Publikacja Zielonej Księgi oraz Komunikatu Komisji Europejskiej, promujących dobrowolne wdrażanie społecznej odpowiedzialności biznesu jako elementu szerszej strategii na rzecz zrównoważonego rozwoju.</a:t>
            </a:r>
            <a:endParaRPr lang="en-US" sz="210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B9DF8F83-6FD9-99B0-6D3F-D5DC9739B3D7}"/>
              </a:ext>
            </a:extLst>
          </p:cNvPr>
          <p:cNvSpPr/>
          <p:nvPr/>
        </p:nvSpPr>
        <p:spPr>
          <a:xfrm>
            <a:off x="9321705" y="4487999"/>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1" name="Shape 8">
            <a:extLst>
              <a:ext uri="{FF2B5EF4-FFF2-40B4-BE49-F238E27FC236}">
                <a16:creationId xmlns:a16="http://schemas.microsoft.com/office/drawing/2014/main" id="{8323A529-2F94-953C-FE80-411DE6D28AC2}"/>
              </a:ext>
            </a:extLst>
          </p:cNvPr>
          <p:cNvSpPr/>
          <p:nvPr/>
        </p:nvSpPr>
        <p:spPr>
          <a:xfrm>
            <a:off x="8807712" y="4231002"/>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C0C1A78-828E-4D36-DCD0-1E62AAEBF367}"/>
              </a:ext>
            </a:extLst>
          </p:cNvPr>
          <p:cNvSpPr/>
          <p:nvPr/>
        </p:nvSpPr>
        <p:spPr>
          <a:xfrm>
            <a:off x="8889509" y="4264669"/>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7BCBE084-F12C-C329-9354-BF450BC6D9C7}"/>
              </a:ext>
            </a:extLst>
          </p:cNvPr>
          <p:cNvSpPr/>
          <p:nvPr/>
        </p:nvSpPr>
        <p:spPr>
          <a:xfrm>
            <a:off x="10300579" y="4314764"/>
            <a:ext cx="3207008" cy="400943"/>
          </a:xfrm>
          <a:prstGeom prst="rect">
            <a:avLst/>
          </a:prstGeom>
          <a:noFill/>
          <a:ln/>
        </p:spPr>
        <p:txBody>
          <a:bodyPr wrap="none" lIns="0" tIns="0" rIns="0" bIns="0" rtlCol="0" anchor="t"/>
          <a:lstStyle/>
          <a:p>
            <a:pP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2011</a:t>
            </a:r>
            <a:endParaRPr lang="en-US" sz="2100" b="1"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1F85EADE-9102-3654-432F-48D0C830AAB0}"/>
              </a:ext>
            </a:extLst>
          </p:cNvPr>
          <p:cNvSpPr/>
          <p:nvPr/>
        </p:nvSpPr>
        <p:spPr>
          <a:xfrm>
            <a:off x="10300577" y="4736314"/>
            <a:ext cx="7382304" cy="1170147"/>
          </a:xfrm>
          <a:prstGeom prst="rect">
            <a:avLst/>
          </a:prstGeom>
          <a:noFill/>
          <a:ln/>
        </p:spPr>
        <p:txBody>
          <a:bodyPr wrap="square" lIns="0" tIns="0" rIns="0" bIns="0" rtlCol="0" anchor="t"/>
          <a:lstStyle/>
          <a:p>
            <a:pPr defTabSz="1371600">
              <a:lnSpc>
                <a:spcPts val="3000"/>
              </a:lnSpc>
              <a:buClrTx/>
            </a:pPr>
            <a:r>
              <a:rPr lang="pl-PL" sz="2100" kern="1200" dirty="0">
                <a:solidFill>
                  <a:prstClr val="black"/>
                </a:solidFill>
                <a:latin typeface="Barlow" panose="00000500000000000000" pitchFamily="2" charset="0"/>
                <a:ea typeface="Sora Light" pitchFamily="34" charset="-122"/>
                <a:cs typeface="Sora Light" pitchFamily="34" charset="-120"/>
              </a:rPr>
              <a:t>Wprowadzenie odnowionej strategii społecznej odpowiedzialności biznesu, zgodnej z globalnymi ramami, takimi jak Wytyczne ONZ dotyczące biznesu i praw człowieka.</a:t>
            </a:r>
            <a:endParaRPr lang="en-US" sz="2100" kern="1200" dirty="0">
              <a:solidFill>
                <a:prstClr val="black"/>
              </a:solidFill>
              <a:latin typeface="Barlow" panose="00000500000000000000" pitchFamily="2" charset="0"/>
              <a:ea typeface="+mn-ea"/>
              <a:cs typeface="+mn-cs"/>
            </a:endParaRPr>
          </a:p>
        </p:txBody>
      </p:sp>
      <p:sp>
        <p:nvSpPr>
          <p:cNvPr id="15" name="Shape 12">
            <a:extLst>
              <a:ext uri="{FF2B5EF4-FFF2-40B4-BE49-F238E27FC236}">
                <a16:creationId xmlns:a16="http://schemas.microsoft.com/office/drawing/2014/main" id="{9991DCCC-EAB8-3CC7-6D69-202694F8B58A}"/>
              </a:ext>
            </a:extLst>
          </p:cNvPr>
          <p:cNvSpPr/>
          <p:nvPr/>
        </p:nvSpPr>
        <p:spPr>
          <a:xfrm>
            <a:off x="8110839" y="6001527"/>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2729CCF9-3B92-7D5B-5670-EBE7360B1B34}"/>
              </a:ext>
            </a:extLst>
          </p:cNvPr>
          <p:cNvSpPr/>
          <p:nvPr/>
        </p:nvSpPr>
        <p:spPr>
          <a:xfrm>
            <a:off x="8807712" y="5744531"/>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07978348-6C5D-F618-4146-5C95990262B4}"/>
              </a:ext>
            </a:extLst>
          </p:cNvPr>
          <p:cNvSpPr/>
          <p:nvPr/>
        </p:nvSpPr>
        <p:spPr>
          <a:xfrm>
            <a:off x="8889509" y="5804833"/>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211F8FA2-B577-8A1C-B038-C506456D8F25}"/>
              </a:ext>
            </a:extLst>
          </p:cNvPr>
          <p:cNvSpPr/>
          <p:nvPr/>
        </p:nvSpPr>
        <p:spPr>
          <a:xfrm>
            <a:off x="4656122" y="5828293"/>
            <a:ext cx="3207008" cy="400943"/>
          </a:xfrm>
          <a:prstGeom prst="rect">
            <a:avLst/>
          </a:prstGeom>
          <a:noFill/>
          <a:ln/>
        </p:spPr>
        <p:txBody>
          <a:bodyPr wrap="none" lIns="0" tIns="0" rIns="0" bIns="0" rtlCol="0" anchor="t"/>
          <a:lstStyle/>
          <a:p>
            <a:pPr algn="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2015-2017</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C931D42F-F5B1-3157-0719-351AB911B70D}"/>
              </a:ext>
            </a:extLst>
          </p:cNvPr>
          <p:cNvSpPr/>
          <p:nvPr/>
        </p:nvSpPr>
        <p:spPr>
          <a:xfrm>
            <a:off x="974100" y="6281244"/>
            <a:ext cx="6889029" cy="1170147"/>
          </a:xfrm>
          <a:prstGeom prst="rect">
            <a:avLst/>
          </a:prstGeom>
          <a:noFill/>
          <a:ln/>
        </p:spPr>
        <p:txBody>
          <a:bodyPr wrap="square" lIns="0" tIns="0" rIns="0" bIns="0" rtlCol="0" anchor="t"/>
          <a:lstStyle/>
          <a:p>
            <a:pPr algn="r" defTabSz="1371600">
              <a:lnSpc>
                <a:spcPts val="3000"/>
              </a:lnSpc>
              <a:buClrTx/>
            </a:pPr>
            <a:r>
              <a:rPr lang="pl-PL" sz="2100" kern="1200" dirty="0">
                <a:solidFill>
                  <a:prstClr val="black"/>
                </a:solidFill>
                <a:latin typeface="Barlow" panose="00000500000000000000" pitchFamily="2" charset="0"/>
                <a:ea typeface="Sora Light" pitchFamily="34" charset="-122"/>
                <a:cs typeface="Sora Light" pitchFamily="34" charset="-120"/>
              </a:rPr>
              <a:t>Formalne zatwierdzenie przez UE zasad ONZ, a następnie wprowadzenie obowiązku sprawozdawczości społecznej dla dużych przedsiębiorstw na mocy dyrektywy 2014/95/UE, co przyczyniło się do jej szerszego wdrożenia</a:t>
            </a:r>
            <a:r>
              <a:rPr lang="en-US" sz="2100" kern="1200" dirty="0">
                <a:solidFill>
                  <a:prstClr val="black"/>
                </a:solidFill>
                <a:latin typeface="Barlow" panose="00000500000000000000" pitchFamily="2" charset="0"/>
                <a:ea typeface="Sora Light" pitchFamily="34" charset="-122"/>
                <a:cs typeface="Sora Light" pitchFamily="34" charset="-120"/>
              </a:rPr>
              <a:t>.</a:t>
            </a:r>
            <a:endParaRPr lang="en-US" sz="2100" kern="1200" dirty="0">
              <a:solidFill>
                <a:prstClr val="black"/>
              </a:solidFill>
              <a:latin typeface="Barlow" panose="00000500000000000000" pitchFamily="2" charset="0"/>
              <a:ea typeface="+mn-ea"/>
              <a:cs typeface="+mn-cs"/>
            </a:endParaRPr>
          </a:p>
        </p:txBody>
      </p:sp>
      <p:sp>
        <p:nvSpPr>
          <p:cNvPr id="20" name="Shape 17">
            <a:extLst>
              <a:ext uri="{FF2B5EF4-FFF2-40B4-BE49-F238E27FC236}">
                <a16:creationId xmlns:a16="http://schemas.microsoft.com/office/drawing/2014/main" id="{FE33325D-B4E0-118B-4D48-2829A431F7F1}"/>
              </a:ext>
            </a:extLst>
          </p:cNvPr>
          <p:cNvSpPr/>
          <p:nvPr/>
        </p:nvSpPr>
        <p:spPr>
          <a:xfrm>
            <a:off x="9321705" y="7381893"/>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1" name="Shape 18">
            <a:extLst>
              <a:ext uri="{FF2B5EF4-FFF2-40B4-BE49-F238E27FC236}">
                <a16:creationId xmlns:a16="http://schemas.microsoft.com/office/drawing/2014/main" id="{3425D023-56B2-42FC-B5E6-3834E0B59876}"/>
              </a:ext>
            </a:extLst>
          </p:cNvPr>
          <p:cNvSpPr/>
          <p:nvPr/>
        </p:nvSpPr>
        <p:spPr>
          <a:xfrm>
            <a:off x="8807712" y="7124897"/>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2" name="Text 19">
            <a:extLst>
              <a:ext uri="{FF2B5EF4-FFF2-40B4-BE49-F238E27FC236}">
                <a16:creationId xmlns:a16="http://schemas.microsoft.com/office/drawing/2014/main" id="{630B4DFB-0E1F-5416-1A6F-2ED9E365C5E7}"/>
              </a:ext>
            </a:extLst>
          </p:cNvPr>
          <p:cNvSpPr/>
          <p:nvPr/>
        </p:nvSpPr>
        <p:spPr>
          <a:xfrm>
            <a:off x="8889509" y="7211828"/>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23" name="Text 20">
            <a:extLst>
              <a:ext uri="{FF2B5EF4-FFF2-40B4-BE49-F238E27FC236}">
                <a16:creationId xmlns:a16="http://schemas.microsoft.com/office/drawing/2014/main" id="{6EFDEB1F-C9D2-FDD9-B63A-B282AA6B6D54}"/>
              </a:ext>
            </a:extLst>
          </p:cNvPr>
          <p:cNvSpPr/>
          <p:nvPr/>
        </p:nvSpPr>
        <p:spPr>
          <a:xfrm>
            <a:off x="10300579" y="7208657"/>
            <a:ext cx="3207008" cy="400943"/>
          </a:xfrm>
          <a:prstGeom prst="rect">
            <a:avLst/>
          </a:prstGeom>
          <a:noFill/>
          <a:ln/>
        </p:spPr>
        <p:txBody>
          <a:bodyPr wrap="none" lIns="0" tIns="0" rIns="0" bIns="0" rtlCol="0" anchor="t"/>
          <a:lstStyle/>
          <a:p>
            <a:pP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2019-2021</a:t>
            </a:r>
            <a:endParaRPr lang="en-US" sz="2100" b="1" kern="1200" dirty="0">
              <a:solidFill>
                <a:prstClr val="black"/>
              </a:solidFill>
              <a:latin typeface="Barlow" panose="00000500000000000000" pitchFamily="2" charset="0"/>
              <a:ea typeface="+mn-ea"/>
              <a:cs typeface="+mn-cs"/>
            </a:endParaRPr>
          </a:p>
        </p:txBody>
      </p:sp>
      <p:sp>
        <p:nvSpPr>
          <p:cNvPr id="24" name="Text 21">
            <a:extLst>
              <a:ext uri="{FF2B5EF4-FFF2-40B4-BE49-F238E27FC236}">
                <a16:creationId xmlns:a16="http://schemas.microsoft.com/office/drawing/2014/main" id="{7AE1BAD9-4708-5CC2-DCC4-187B5D3F2642}"/>
              </a:ext>
            </a:extLst>
          </p:cNvPr>
          <p:cNvSpPr/>
          <p:nvPr/>
        </p:nvSpPr>
        <p:spPr>
          <a:xfrm>
            <a:off x="10300577" y="7593561"/>
            <a:ext cx="7987422" cy="1170147"/>
          </a:xfrm>
          <a:prstGeom prst="rect">
            <a:avLst/>
          </a:prstGeom>
          <a:noFill/>
          <a:ln/>
        </p:spPr>
        <p:txBody>
          <a:bodyPr wrap="square" lIns="0" tIns="0" rIns="0" bIns="0" rtlCol="0" anchor="t"/>
          <a:lstStyle/>
          <a:p>
            <a:pPr defTabSz="1371600">
              <a:lnSpc>
                <a:spcPts val="3000"/>
              </a:lnSpc>
              <a:buClrTx/>
            </a:pPr>
            <a:r>
              <a:rPr lang="pl-PL" sz="2100" kern="1200" dirty="0">
                <a:solidFill>
                  <a:prstClr val="black"/>
                </a:solidFill>
                <a:latin typeface="Barlow" panose="00000500000000000000" pitchFamily="2" charset="0"/>
                <a:ea typeface="Sora Light" pitchFamily="34" charset="-122"/>
                <a:cs typeface="Sora Light" pitchFamily="34" charset="-120"/>
              </a:rPr>
              <a:t> Europejski Zielony Ład zainicjował przegląd standardów sprawozdawczości w zakresie społecznej odpowiedzialności biznesu, a następnie doprowadził do przedstawienia wniosku legislacyjnego mającego na celu rozszerzenie obowiązków przedsiębiorstw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w obszarze zrównoważonego rozwoju.</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1783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5333-7ACD-7609-59E1-A137D76DC8C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A5B32FD-ABCF-76B0-82F2-EB2AEC90C6C1}"/>
              </a:ext>
            </a:extLst>
          </p:cNvPr>
          <p:cNvSpPr>
            <a:spLocks noGrp="1"/>
          </p:cNvSpPr>
          <p:nvPr>
            <p:ph type="title"/>
          </p:nvPr>
        </p:nvSpPr>
        <p:spPr>
          <a:xfrm>
            <a:off x="239448" y="843405"/>
            <a:ext cx="18250260" cy="1988345"/>
          </a:xfrm>
        </p:spPr>
        <p:txBody>
          <a:bodyPr/>
          <a:lstStyle/>
          <a:p>
            <a:pPr algn="ctr"/>
            <a:r>
              <a:rPr lang="pl-PL" sz="4800" dirty="0">
                <a:solidFill>
                  <a:srgbClr val="462AF0"/>
                </a:solidFill>
              </a:rPr>
              <a:t>Najlepsze praktyki społecznej odpowiedzialności biznesu </a:t>
            </a:r>
            <a:br>
              <a:rPr lang="pl-PL" sz="4800" dirty="0">
                <a:solidFill>
                  <a:srgbClr val="462AF0"/>
                </a:solidFill>
              </a:rPr>
            </a:br>
            <a:r>
              <a:rPr lang="pl-PL" sz="4800" dirty="0">
                <a:solidFill>
                  <a:srgbClr val="462AF0"/>
                </a:solidFill>
              </a:rPr>
              <a:t>w sektorze turystyki i hotelarstwa w UE</a:t>
            </a:r>
            <a:endParaRPr lang="it-IT" sz="4800" dirty="0">
              <a:solidFill>
                <a:srgbClr val="462AF0"/>
              </a:solidFill>
            </a:endParaRPr>
          </a:p>
        </p:txBody>
      </p:sp>
      <p:graphicFrame>
        <p:nvGraphicFramePr>
          <p:cNvPr id="4" name="Tabella 3">
            <a:extLst>
              <a:ext uri="{FF2B5EF4-FFF2-40B4-BE49-F238E27FC236}">
                <a16:creationId xmlns:a16="http://schemas.microsoft.com/office/drawing/2014/main" id="{F1B406A0-70F8-B789-5982-00E1EF97BDD4}"/>
              </a:ext>
            </a:extLst>
          </p:cNvPr>
          <p:cNvGraphicFramePr>
            <a:graphicFrameLocks noGrp="1"/>
          </p:cNvGraphicFramePr>
          <p:nvPr>
            <p:extLst>
              <p:ext uri="{D42A27DB-BD31-4B8C-83A1-F6EECF244321}">
                <p14:modId xmlns:p14="http://schemas.microsoft.com/office/powerpoint/2010/main" val="3194902969"/>
              </p:ext>
            </p:extLst>
          </p:nvPr>
        </p:nvGraphicFramePr>
        <p:xfrm>
          <a:off x="447495" y="3328545"/>
          <a:ext cx="17271209" cy="6057900"/>
        </p:xfrm>
        <a:graphic>
          <a:graphicData uri="http://schemas.openxmlformats.org/drawingml/2006/table">
            <a:tbl>
              <a:tblPr firstRow="1" firstCol="1" bandRow="1">
                <a:tableStyleId>{3B4B98B0-60AC-42C2-AFA5-B58CD77FA1E5}</a:tableStyleId>
              </a:tblPr>
              <a:tblGrid>
                <a:gridCol w="3706124">
                  <a:extLst>
                    <a:ext uri="{9D8B030D-6E8A-4147-A177-3AD203B41FA5}">
                      <a16:colId xmlns:a16="http://schemas.microsoft.com/office/drawing/2014/main" val="449982306"/>
                    </a:ext>
                  </a:extLst>
                </a:gridCol>
                <a:gridCol w="2488205">
                  <a:extLst>
                    <a:ext uri="{9D8B030D-6E8A-4147-A177-3AD203B41FA5}">
                      <a16:colId xmlns:a16="http://schemas.microsoft.com/office/drawing/2014/main" val="1684215840"/>
                    </a:ext>
                  </a:extLst>
                </a:gridCol>
                <a:gridCol w="6832121">
                  <a:extLst>
                    <a:ext uri="{9D8B030D-6E8A-4147-A177-3AD203B41FA5}">
                      <a16:colId xmlns:a16="http://schemas.microsoft.com/office/drawing/2014/main" val="4057495568"/>
                    </a:ext>
                  </a:extLst>
                </a:gridCol>
                <a:gridCol w="4244759">
                  <a:extLst>
                    <a:ext uri="{9D8B030D-6E8A-4147-A177-3AD203B41FA5}">
                      <a16:colId xmlns:a16="http://schemas.microsoft.com/office/drawing/2014/main" val="2752704419"/>
                    </a:ext>
                  </a:extLst>
                </a:gridCol>
              </a:tblGrid>
              <a:tr h="698886">
                <a:tc>
                  <a:txBody>
                    <a:bodyPr/>
                    <a:lstStyle/>
                    <a:p>
                      <a:pPr>
                        <a:lnSpc>
                          <a:spcPct val="150000"/>
                        </a:lnSpc>
                        <a:spcAft>
                          <a:spcPts val="900"/>
                        </a:spcAft>
                        <a:buNone/>
                      </a:pPr>
                      <a:r>
                        <a:rPr lang="it-IT" sz="1800" dirty="0">
                          <a:effectLst/>
                          <a:latin typeface="Barlow" panose="00000500000000000000" pitchFamily="2" charset="0"/>
                        </a:rPr>
                        <a:t>Firma/</a:t>
                      </a:r>
                    </a:p>
                    <a:p>
                      <a:pPr>
                        <a:lnSpc>
                          <a:spcPct val="150000"/>
                        </a:lnSpc>
                        <a:spcAft>
                          <a:spcPts val="900"/>
                        </a:spcAft>
                        <a:buNone/>
                      </a:pPr>
                      <a:r>
                        <a:rPr lang="it-IT" sz="1800" dirty="0">
                          <a:effectLst/>
                          <a:latin typeface="Barlow" panose="00000500000000000000" pitchFamily="2" charset="0"/>
                        </a:rPr>
                        <a:t>organizacja</a:t>
                      </a: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Kraj</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Inicjatywa społecznej odpowiedzialności biznesu (CSR)</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133249542"/>
                  </a:ext>
                </a:extLst>
              </a:tr>
              <a:tr h="822960">
                <a:tc>
                  <a:txBody>
                    <a:bodyPr/>
                    <a:lstStyle/>
                    <a:p>
                      <a:pPr>
                        <a:lnSpc>
                          <a:spcPct val="150000"/>
                        </a:lnSpc>
                        <a:spcAft>
                          <a:spcPts val="900"/>
                        </a:spcAft>
                        <a:buNone/>
                      </a:pPr>
                      <a:r>
                        <a:rPr lang="it-IT" sz="1800">
                          <a:effectLst/>
                          <a:latin typeface="Barlow" panose="00000500000000000000" pitchFamily="2" charset="0"/>
                        </a:rPr>
                        <a:t>Accor</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dirty="0">
                          <a:effectLst/>
                          <a:latin typeface="Barlow" panose="00000500000000000000" pitchFamily="2" charset="0"/>
                        </a:rPr>
                        <a:t>Francja / globalnie</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Program „Planet 21” promujący zrównoważoną żywność, oszczędność wody i energii oraz lokalne zaopatrzenie w hotelach na całym świecie.</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https://group.accor.com/en/sustainable-development/planet-21</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102757942"/>
                  </a:ext>
                </a:extLst>
              </a:tr>
              <a:tr h="822960">
                <a:tc>
                  <a:txBody>
                    <a:bodyPr/>
                    <a:lstStyle/>
                    <a:p>
                      <a:pPr>
                        <a:lnSpc>
                          <a:spcPct val="150000"/>
                        </a:lnSpc>
                        <a:spcAft>
                          <a:spcPts val="900"/>
                        </a:spcAft>
                        <a:buNone/>
                      </a:pPr>
                      <a:r>
                        <a:rPr lang="it-IT" sz="1800">
                          <a:effectLst/>
                          <a:latin typeface="Barlow" panose="00000500000000000000" pitchFamily="2" charset="0"/>
                        </a:rPr>
                        <a:t>Sodexo</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Francja</a:t>
                      </a:r>
                      <a:r>
                        <a:rPr lang="it-IT" sz="1800" dirty="0">
                          <a:effectLst/>
                          <a:latin typeface="Barlow" panose="00000500000000000000" pitchFamily="2" charset="0"/>
                        </a:rPr>
                        <a:t>/ globalnie</a:t>
                      </a:r>
                    </a:p>
                    <a:p>
                      <a:pPr>
                        <a:lnSpc>
                          <a:spcPct val="150000"/>
                        </a:lnSpc>
                        <a:spcAft>
                          <a:spcPts val="900"/>
                        </a:spcAft>
                        <a:buNone/>
                      </a:pP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„Stop Hunger” to globalna inicjatywa przeciwdziałająca niedoborom żywności poprzez darowizny, wolontariat i szkolenia dla osób </a:t>
                      </a:r>
                      <a:br>
                        <a:rPr lang="pl-PL" sz="1800" dirty="0">
                          <a:effectLst/>
                          <a:latin typeface="Barlow" panose="00000500000000000000" pitchFamily="2" charset="0"/>
                        </a:rPr>
                      </a:br>
                      <a:r>
                        <a:rPr lang="pl-PL" sz="1800" dirty="0">
                          <a:effectLst/>
                          <a:latin typeface="Barlow" panose="00000500000000000000" pitchFamily="2" charset="0"/>
                        </a:rPr>
                        <a:t>w trudnej sytuacji.</a:t>
                      </a: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https://www.sodexo.com/en/home/corporate-responsibility.html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909084260"/>
                  </a:ext>
                </a:extLst>
              </a:tr>
              <a:tr h="822960">
                <a:tc>
                  <a:txBody>
                    <a:bodyPr/>
                    <a:lstStyle/>
                    <a:p>
                      <a:pPr>
                        <a:lnSpc>
                          <a:spcPct val="150000"/>
                        </a:lnSpc>
                        <a:spcAft>
                          <a:spcPts val="900"/>
                        </a:spcAft>
                        <a:buNone/>
                      </a:pPr>
                      <a:r>
                        <a:rPr lang="it-IT" sz="1800">
                          <a:effectLst/>
                          <a:latin typeface="Barlow" panose="00000500000000000000" pitchFamily="2" charset="0"/>
                        </a:rPr>
                        <a:t>Meliá Hotels International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ea typeface="Calibri" panose="020F0502020204030204" pitchFamily="34" charset="0"/>
                          <a:cs typeface="Arial" panose="020B0604020202020204" pitchFamily="34" charset="0"/>
                        </a:rPr>
                        <a:t>Hiszpania</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Certyfikat </a:t>
                      </a:r>
                      <a:r>
                        <a:rPr lang="pl-PL" sz="1800" dirty="0" err="1">
                          <a:effectLst/>
                          <a:latin typeface="Barlow" panose="00000500000000000000" pitchFamily="2" charset="0"/>
                        </a:rPr>
                        <a:t>EarthCheck</a:t>
                      </a:r>
                      <a:r>
                        <a:rPr lang="pl-PL" sz="1800" dirty="0">
                          <a:effectLst/>
                          <a:latin typeface="Barlow" panose="00000500000000000000" pitchFamily="2" charset="0"/>
                        </a:rPr>
                        <a:t> dotyczy przejrzystości środowiskowej, monitorowania zużycia zasobów i szkoleń zrównoważonego rozwoju.</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https://www.meliahotelsinternational.com/en/sustainability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530395612"/>
                  </a:ext>
                </a:extLst>
              </a:tr>
              <a:tr h="822960">
                <a:tc>
                  <a:txBody>
                    <a:bodyPr/>
                    <a:lstStyle/>
                    <a:p>
                      <a:pPr>
                        <a:lnSpc>
                          <a:spcPct val="150000"/>
                        </a:lnSpc>
                        <a:spcAft>
                          <a:spcPts val="900"/>
                        </a:spcAft>
                        <a:buNone/>
                      </a:pPr>
                      <a:r>
                        <a:rPr lang="it-IT" sz="1800">
                          <a:effectLst/>
                          <a:latin typeface="Barlow" panose="00000500000000000000" pitchFamily="2" charset="0"/>
                        </a:rPr>
                        <a:t>Autogrill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ea typeface="Calibri" panose="020F0502020204030204" pitchFamily="34" charset="0"/>
                          <a:cs typeface="Arial" panose="020B0604020202020204" pitchFamily="34" charset="0"/>
                        </a:rPr>
                        <a:t>Włochy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Biodegradowalne materiały, monitoring odpadów i zrównoważone zaopatrzenie w punktach odpoczynku we Włoszech.</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https://www.autogrill.com/en/sustainability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039837991"/>
                  </a:ext>
                </a:extLst>
              </a:tr>
              <a:tr h="822960">
                <a:tc>
                  <a:txBody>
                    <a:bodyPr/>
                    <a:lstStyle/>
                    <a:p>
                      <a:pPr>
                        <a:lnSpc>
                          <a:spcPct val="150000"/>
                        </a:lnSpc>
                        <a:spcAft>
                          <a:spcPts val="900"/>
                        </a:spcAft>
                        <a:buNone/>
                      </a:pPr>
                      <a:r>
                        <a:rPr lang="it-IT" sz="1800" dirty="0">
                          <a:effectLst/>
                          <a:latin typeface="Barlow" panose="00000500000000000000" pitchFamily="2" charset="0"/>
                        </a:rPr>
                        <a:t>Elior Group</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dirty="0">
                          <a:effectLst/>
                          <a:latin typeface="Barlow" panose="00000500000000000000" pitchFamily="2" charset="0"/>
                        </a:rPr>
                        <a:t>Franc</a:t>
                      </a:r>
                      <a:r>
                        <a:rPr lang="pl-PL" sz="1800" dirty="0">
                          <a:effectLst/>
                          <a:latin typeface="Barlow" panose="00000500000000000000" pitchFamily="2" charset="0"/>
                        </a:rPr>
                        <a:t>ja</a:t>
                      </a:r>
                      <a:r>
                        <a:rPr lang="it-IT" sz="1800" dirty="0">
                          <a:effectLst/>
                          <a:latin typeface="Barlow" panose="00000500000000000000" pitchFamily="2" charset="0"/>
                        </a:rPr>
                        <a:t> / </a:t>
                      </a:r>
                      <a:r>
                        <a:rPr lang="pl-PL" sz="1800" dirty="0">
                          <a:effectLst/>
                          <a:latin typeface="Barlow" panose="00000500000000000000" pitchFamily="2" charset="0"/>
                        </a:rPr>
                        <a:t>globalnie</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pl-PL" sz="1800" dirty="0">
                          <a:effectLst/>
                          <a:latin typeface="Barlow" panose="00000500000000000000" pitchFamily="2" charset="0"/>
                        </a:rPr>
                        <a:t>Partnerstwa z lokalnymi dostawcami, zdrowe posiłki szkolne </a:t>
                      </a:r>
                      <a:br>
                        <a:rPr lang="pl-PL" sz="1800" dirty="0">
                          <a:effectLst/>
                          <a:latin typeface="Barlow" panose="00000500000000000000" pitchFamily="2" charset="0"/>
                        </a:rPr>
                      </a:br>
                      <a:r>
                        <a:rPr lang="pl-PL" sz="1800" dirty="0">
                          <a:effectLst/>
                          <a:latin typeface="Barlow" panose="00000500000000000000" pitchFamily="2" charset="0"/>
                        </a:rPr>
                        <a:t>i edukacja żywieniowa dla dzieci i rodzin.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dirty="0">
                          <a:effectLst/>
                          <a:latin typeface="Barlow" panose="00000500000000000000" pitchFamily="2" charset="0"/>
                        </a:rPr>
                        <a:t>https://www.eliorgroup.com/sustainability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3924002403"/>
                  </a:ext>
                </a:extLst>
              </a:tr>
            </a:tbl>
          </a:graphicData>
        </a:graphic>
      </p:graphicFrame>
      <p:sp>
        <p:nvSpPr>
          <p:cNvPr id="3" name="CasellaDiTesto 2">
            <a:extLst>
              <a:ext uri="{FF2B5EF4-FFF2-40B4-BE49-F238E27FC236}">
                <a16:creationId xmlns:a16="http://schemas.microsoft.com/office/drawing/2014/main" id="{5648BEB0-6C45-655C-FF15-26F62A52032D}"/>
              </a:ext>
            </a:extLst>
          </p:cNvPr>
          <p:cNvSpPr txBox="1"/>
          <p:nvPr/>
        </p:nvSpPr>
        <p:spPr>
          <a:xfrm>
            <a:off x="447495" y="2506955"/>
            <a:ext cx="15479024" cy="569387"/>
          </a:xfrm>
          <a:prstGeom prst="rect">
            <a:avLst/>
          </a:prstGeom>
          <a:noFill/>
        </p:spPr>
        <p:txBody>
          <a:bodyPr wrap="square">
            <a:spAutoFit/>
          </a:bodyPr>
          <a:lstStyle/>
          <a:p>
            <a:pPr defTabSz="1371600">
              <a:lnSpc>
                <a:spcPct val="150000"/>
              </a:lnSpc>
              <a:spcAft>
                <a:spcPts val="1350"/>
              </a:spcAft>
              <a:buClrTx/>
            </a:pPr>
            <a:r>
              <a:rPr lang="pl-PL"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Przykłady inicjatyw społecznej odpowiedzialności biznesu w europejskiej branży turystycznej i hotelarskiej</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000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098C3-A52E-F3A1-134E-F6F35128CBF3}"/>
              </a:ext>
            </a:extLst>
          </p:cNvPr>
          <p:cNvSpPr>
            <a:spLocks noGrp="1"/>
          </p:cNvSpPr>
          <p:nvPr>
            <p:ph type="title"/>
          </p:nvPr>
        </p:nvSpPr>
        <p:spPr>
          <a:xfrm>
            <a:off x="162317" y="1146103"/>
            <a:ext cx="18250260" cy="966114"/>
          </a:xfrm>
        </p:spPr>
        <p:txBody>
          <a:bodyPr/>
          <a:lstStyle/>
          <a:p>
            <a:pPr algn="ctr"/>
            <a:r>
              <a:rPr lang="pl-PL" sz="4800" dirty="0">
                <a:solidFill>
                  <a:srgbClr val="462AF0"/>
                </a:solidFill>
              </a:rPr>
              <a:t>Najlepsze praktyki społecznej odpowiedzialności biznesu </a:t>
            </a:r>
            <a:br>
              <a:rPr lang="pl-PL" sz="4800" dirty="0">
                <a:solidFill>
                  <a:srgbClr val="462AF0"/>
                </a:solidFill>
              </a:rPr>
            </a:br>
            <a:r>
              <a:rPr lang="pl-PL" sz="4800" dirty="0">
                <a:solidFill>
                  <a:srgbClr val="462AF0"/>
                </a:solidFill>
              </a:rPr>
              <a:t>w sektorze turystyki i hotelarstwa w UE</a:t>
            </a:r>
            <a:endParaRPr lang="it-IT" sz="4800" dirty="0">
              <a:solidFill>
                <a:srgbClr val="462AF0"/>
              </a:solidFill>
            </a:endParaRPr>
          </a:p>
        </p:txBody>
      </p:sp>
      <p:sp>
        <p:nvSpPr>
          <p:cNvPr id="6" name="CasellaDiTesto 5">
            <a:extLst>
              <a:ext uri="{FF2B5EF4-FFF2-40B4-BE49-F238E27FC236}">
                <a16:creationId xmlns:a16="http://schemas.microsoft.com/office/drawing/2014/main" id="{97597B3E-5B9F-5AAD-1393-C9377753BB25}"/>
              </a:ext>
            </a:extLst>
          </p:cNvPr>
          <p:cNvSpPr txBox="1"/>
          <p:nvPr/>
        </p:nvSpPr>
        <p:spPr>
          <a:xfrm>
            <a:off x="294883" y="2112217"/>
            <a:ext cx="18250259" cy="569387"/>
          </a:xfrm>
          <a:prstGeom prst="rect">
            <a:avLst/>
          </a:prstGeom>
          <a:noFill/>
        </p:spPr>
        <p:txBody>
          <a:bodyPr wrap="square">
            <a:spAutoFit/>
          </a:bodyPr>
          <a:lstStyle/>
          <a:p>
            <a:pPr defTabSz="1371600">
              <a:lnSpc>
                <a:spcPct val="150000"/>
              </a:lnSpc>
              <a:spcAft>
                <a:spcPts val="1350"/>
              </a:spcAft>
              <a:buClrTx/>
            </a:pPr>
            <a:r>
              <a:rPr lang="pl-PL"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Przykłady inicjatyw społecznej odpowiedzialności biznesu na rzecz integracji osób z autyzmem w branży turystycznej i hotelarskiej w UE</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7" name="Tabella 6">
            <a:extLst>
              <a:ext uri="{FF2B5EF4-FFF2-40B4-BE49-F238E27FC236}">
                <a16:creationId xmlns:a16="http://schemas.microsoft.com/office/drawing/2014/main" id="{18D3481F-DB99-AF20-B0C5-A83ADE42C6F6}"/>
              </a:ext>
            </a:extLst>
          </p:cNvPr>
          <p:cNvGraphicFramePr>
            <a:graphicFrameLocks noGrp="1"/>
          </p:cNvGraphicFramePr>
          <p:nvPr>
            <p:extLst>
              <p:ext uri="{D42A27DB-BD31-4B8C-83A1-F6EECF244321}">
                <p14:modId xmlns:p14="http://schemas.microsoft.com/office/powerpoint/2010/main" val="840041242"/>
              </p:ext>
            </p:extLst>
          </p:nvPr>
        </p:nvGraphicFramePr>
        <p:xfrm>
          <a:off x="725156" y="2681604"/>
          <a:ext cx="16837688" cy="6115050"/>
        </p:xfrm>
        <a:graphic>
          <a:graphicData uri="http://schemas.openxmlformats.org/drawingml/2006/table">
            <a:tbl>
              <a:tblPr firstRow="1" firstCol="1" bandRow="1">
                <a:tableStyleId>{3B4B98B0-60AC-42C2-AFA5-B58CD77FA1E5}</a:tableStyleId>
              </a:tblPr>
              <a:tblGrid>
                <a:gridCol w="2640150">
                  <a:extLst>
                    <a:ext uri="{9D8B030D-6E8A-4147-A177-3AD203B41FA5}">
                      <a16:colId xmlns:a16="http://schemas.microsoft.com/office/drawing/2014/main" val="1411612002"/>
                    </a:ext>
                  </a:extLst>
                </a:gridCol>
                <a:gridCol w="3729381">
                  <a:extLst>
                    <a:ext uri="{9D8B030D-6E8A-4147-A177-3AD203B41FA5}">
                      <a16:colId xmlns:a16="http://schemas.microsoft.com/office/drawing/2014/main" val="3422334410"/>
                    </a:ext>
                  </a:extLst>
                </a:gridCol>
                <a:gridCol w="6327476">
                  <a:extLst>
                    <a:ext uri="{9D8B030D-6E8A-4147-A177-3AD203B41FA5}">
                      <a16:colId xmlns:a16="http://schemas.microsoft.com/office/drawing/2014/main" val="1505378593"/>
                    </a:ext>
                  </a:extLst>
                </a:gridCol>
                <a:gridCol w="4140681">
                  <a:extLst>
                    <a:ext uri="{9D8B030D-6E8A-4147-A177-3AD203B41FA5}">
                      <a16:colId xmlns:a16="http://schemas.microsoft.com/office/drawing/2014/main" val="1379439018"/>
                    </a:ext>
                  </a:extLst>
                </a:gridCol>
              </a:tblGrid>
              <a:tr h="937260">
                <a:tc>
                  <a:txBody>
                    <a:bodyPr/>
                    <a:lstStyle/>
                    <a:p>
                      <a:pPr>
                        <a:lnSpc>
                          <a:spcPct val="150000"/>
                        </a:lnSpc>
                        <a:spcAft>
                          <a:spcPts val="900"/>
                        </a:spcAft>
                        <a:buNone/>
                      </a:pPr>
                      <a:r>
                        <a:rPr lang="it-IT" sz="1800" dirty="0">
                          <a:effectLst/>
                          <a:latin typeface="Barlow" panose="00000500000000000000" pitchFamily="2" charset="0"/>
                        </a:rPr>
                        <a:t>Firma/</a:t>
                      </a:r>
                    </a:p>
                    <a:p>
                      <a:pPr>
                        <a:lnSpc>
                          <a:spcPct val="150000"/>
                        </a:lnSpc>
                        <a:spcAft>
                          <a:spcPts val="900"/>
                        </a:spcAft>
                        <a:buNone/>
                      </a:pPr>
                      <a:r>
                        <a:rPr lang="it-IT" sz="1800" dirty="0">
                          <a:effectLst/>
                          <a:latin typeface="Barlow" panose="00000500000000000000" pitchFamily="2" charset="0"/>
                        </a:rPr>
                        <a:t>organizacja</a:t>
                      </a: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Kraj</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Inicjatywa społecznej odpowiedzialności biznesu w zakresie autyzmu</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165308189"/>
                  </a:ext>
                </a:extLst>
              </a:tr>
              <a:tr h="2000250">
                <a:tc>
                  <a:txBody>
                    <a:bodyPr/>
                    <a:lstStyle/>
                    <a:p>
                      <a:pPr>
                        <a:lnSpc>
                          <a:spcPct val="150000"/>
                        </a:lnSpc>
                        <a:spcAft>
                          <a:spcPts val="900"/>
                        </a:spcAft>
                        <a:buNone/>
                      </a:pPr>
                      <a:r>
                        <a:rPr lang="it-IT" sz="1800" dirty="0">
                          <a:effectLst/>
                          <a:latin typeface="Barlow" panose="00000500000000000000" pitchFamily="2" charset="0"/>
                        </a:rPr>
                        <a:t>Hotele DeLuna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ea typeface="Calibri" panose="020F0502020204030204" pitchFamily="34" charset="0"/>
                          <a:cs typeface="Arial" panose="020B0604020202020204" pitchFamily="34" charset="0"/>
                        </a:rPr>
                        <a:t>Hiszpania</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Trzy hotele w Granadzie dostosowano do potrzeb osób </a:t>
                      </a:r>
                      <a:br>
                        <a:rPr lang="pl-PL" sz="1800" dirty="0">
                          <a:effectLst/>
                          <a:latin typeface="Barlow" panose="00000500000000000000" pitchFamily="2" charset="0"/>
                        </a:rPr>
                      </a:br>
                      <a:r>
                        <a:rPr lang="pl-PL" sz="1800" dirty="0">
                          <a:effectLst/>
                          <a:latin typeface="Barlow" panose="00000500000000000000" pitchFamily="2" charset="0"/>
                        </a:rPr>
                        <a:t>z autyzmem dzięki szkoleniom personelu, oznakowaniu </a:t>
                      </a:r>
                      <a:br>
                        <a:rPr lang="pl-PL" sz="1800" dirty="0">
                          <a:effectLst/>
                          <a:latin typeface="Barlow" panose="00000500000000000000" pitchFamily="2" charset="0"/>
                        </a:rPr>
                      </a:br>
                      <a:r>
                        <a:rPr lang="pl-PL" sz="1800" dirty="0">
                          <a:effectLst/>
                          <a:latin typeface="Barlow" panose="00000500000000000000" pitchFamily="2" charset="0"/>
                        </a:rPr>
                        <a:t>z piktogramami, specjalnym pokojom, cichym strefom</a:t>
                      </a:r>
                      <a:br>
                        <a:rPr lang="pl-PL" sz="1800" dirty="0">
                          <a:effectLst/>
                          <a:latin typeface="Barlow" panose="00000500000000000000" pitchFamily="2" charset="0"/>
                        </a:rPr>
                      </a:br>
                      <a:r>
                        <a:rPr lang="pl-PL" sz="1800" dirty="0">
                          <a:effectLst/>
                          <a:latin typeface="Barlow" panose="00000500000000000000" pitchFamily="2" charset="0"/>
                        </a:rPr>
                        <a:t> i spersonalizowanej obsłudze.</a:t>
                      </a: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3"/>
                        </a:rPr>
                        <a:t>https://elpais.com/elviajero/escapadas/espana/2025-05-05/deluna-hotels-convierte-sus-tres-establecimientos-en-granada-en-espacios-amigables-con-el-autismo.html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71226349"/>
                  </a:ext>
                </a:extLst>
              </a:tr>
              <a:tr h="1588770">
                <a:tc>
                  <a:txBody>
                    <a:bodyPr/>
                    <a:lstStyle/>
                    <a:p>
                      <a:pPr>
                        <a:lnSpc>
                          <a:spcPct val="150000"/>
                        </a:lnSpc>
                        <a:spcAft>
                          <a:spcPts val="900"/>
                        </a:spcAft>
                        <a:buNone/>
                      </a:pPr>
                      <a:r>
                        <a:rPr lang="it-IT" sz="1800" dirty="0">
                          <a:effectLst/>
                          <a:latin typeface="Barlow" panose="00000500000000000000" pitchFamily="2" charset="0"/>
                        </a:rPr>
                        <a:t>Hotele Gloria Thalasso &amp;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ea typeface="Calibri" panose="020F0502020204030204" pitchFamily="34" charset="0"/>
                          <a:cs typeface="Arial" panose="020B0604020202020204" pitchFamily="34" charset="0"/>
                        </a:rPr>
                        <a:t>Hiszpania</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Obiekt z certyfikatem „Przyjazny dla osób z autyzmem” oferuje szybkie zameldowanie, menu z piktogramami, przeszkolony personel, czytelne oznakowanie i przewodniki wizualne ułatwiające orientację.</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4"/>
                        </a:rPr>
                        <a:t>https://www.gloriapalaceth.com/en/autism-friendly/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025778953"/>
                  </a:ext>
                </a:extLst>
              </a:tr>
              <a:tr h="1177290">
                <a:tc>
                  <a:txBody>
                    <a:bodyPr/>
                    <a:lstStyle/>
                    <a:p>
                      <a:pPr>
                        <a:lnSpc>
                          <a:spcPct val="150000"/>
                        </a:lnSpc>
                        <a:spcAft>
                          <a:spcPts val="900"/>
                        </a:spcAft>
                        <a:buNone/>
                      </a:pPr>
                      <a:r>
                        <a:rPr lang="it-IT" sz="1800" dirty="0">
                          <a:effectLst/>
                          <a:latin typeface="Barlow" panose="00000500000000000000" pitchFamily="2" charset="0"/>
                        </a:rPr>
                        <a:t>Hotel Ashling  Dublin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dirty="0">
                          <a:effectLst/>
                          <a:latin typeface="Barlow" panose="00000500000000000000" pitchFamily="2" charset="0"/>
                        </a:rPr>
                        <a:t>Ir</a:t>
                      </a:r>
                      <a:r>
                        <a:rPr lang="pl-PL" sz="1800" dirty="0" err="1">
                          <a:effectLst/>
                          <a:latin typeface="Barlow" panose="00000500000000000000" pitchFamily="2" charset="0"/>
                        </a:rPr>
                        <a:t>landia</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We współpracy z </a:t>
                      </a:r>
                      <a:r>
                        <a:rPr lang="pl-PL" sz="1800" dirty="0" err="1">
                          <a:effectLst/>
                          <a:latin typeface="Barlow" panose="00000500000000000000" pitchFamily="2" charset="0"/>
                        </a:rPr>
                        <a:t>AsIAm</a:t>
                      </a:r>
                      <a:r>
                        <a:rPr lang="pl-PL" sz="1800" dirty="0">
                          <a:effectLst/>
                          <a:latin typeface="Barlow" panose="00000500000000000000" pitchFamily="2" charset="0"/>
                        </a:rPr>
                        <a:t> stworzono pokoje sensoryczne, których celem jest zapewnienie spokojnej i sprzyjającej relaksacji atmosfery, poprawiającej komfort i ogólne wrażenia gości z autyzmem.</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5"/>
                        </a:rPr>
                        <a:t>https://www.ashlinghotel.ie/csr</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781605185"/>
                  </a:ext>
                </a:extLst>
              </a:tr>
            </a:tbl>
          </a:graphicData>
        </a:graphic>
      </p:graphicFrame>
    </p:spTree>
    <p:extLst>
      <p:ext uri="{BB962C8B-B14F-4D97-AF65-F5344CB8AC3E}">
        <p14:creationId xmlns:p14="http://schemas.microsoft.com/office/powerpoint/2010/main" val="42544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4D9A-79B1-5B04-FCB9-413D90A2A67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23D913-FEC6-7D84-D48E-339191294DC2}"/>
              </a:ext>
            </a:extLst>
          </p:cNvPr>
          <p:cNvSpPr>
            <a:spLocks noGrp="1"/>
          </p:cNvSpPr>
          <p:nvPr>
            <p:ph type="title"/>
          </p:nvPr>
        </p:nvSpPr>
        <p:spPr>
          <a:xfrm>
            <a:off x="175764" y="1232433"/>
            <a:ext cx="18250260" cy="966114"/>
          </a:xfrm>
        </p:spPr>
        <p:txBody>
          <a:bodyPr/>
          <a:lstStyle/>
          <a:p>
            <a:pPr algn="ctr"/>
            <a:r>
              <a:rPr lang="pl-PL" sz="4800" dirty="0">
                <a:solidFill>
                  <a:srgbClr val="462AF0"/>
                </a:solidFill>
              </a:rPr>
              <a:t>Najlepsze praktyki społecznej odpowiedzialności biznesu </a:t>
            </a:r>
            <a:br>
              <a:rPr lang="pl-PL" sz="4800" dirty="0">
                <a:solidFill>
                  <a:srgbClr val="462AF0"/>
                </a:solidFill>
              </a:rPr>
            </a:br>
            <a:r>
              <a:rPr lang="pl-PL" sz="4800" dirty="0">
                <a:solidFill>
                  <a:srgbClr val="462AF0"/>
                </a:solidFill>
              </a:rPr>
              <a:t>w sektorze turystyki i hotelarstwa w UE</a:t>
            </a:r>
            <a:endParaRPr lang="it-IT" sz="4800" dirty="0">
              <a:solidFill>
                <a:srgbClr val="462AF0"/>
              </a:solidFill>
            </a:endParaRPr>
          </a:p>
        </p:txBody>
      </p:sp>
      <p:sp>
        <p:nvSpPr>
          <p:cNvPr id="6" name="CasellaDiTesto 5">
            <a:extLst>
              <a:ext uri="{FF2B5EF4-FFF2-40B4-BE49-F238E27FC236}">
                <a16:creationId xmlns:a16="http://schemas.microsoft.com/office/drawing/2014/main" id="{DDEF83F9-AAD8-DAEF-7E6B-2CDD7878F676}"/>
              </a:ext>
            </a:extLst>
          </p:cNvPr>
          <p:cNvSpPr txBox="1"/>
          <p:nvPr/>
        </p:nvSpPr>
        <p:spPr>
          <a:xfrm>
            <a:off x="281436" y="2198547"/>
            <a:ext cx="18006563" cy="569387"/>
          </a:xfrm>
          <a:prstGeom prst="rect">
            <a:avLst/>
          </a:prstGeom>
          <a:noFill/>
        </p:spPr>
        <p:txBody>
          <a:bodyPr wrap="square">
            <a:spAutoFit/>
          </a:bodyPr>
          <a:lstStyle/>
          <a:p>
            <a:pPr defTabSz="1371600">
              <a:lnSpc>
                <a:spcPct val="150000"/>
              </a:lnSpc>
              <a:spcAft>
                <a:spcPts val="1350"/>
              </a:spcAft>
              <a:buClrTx/>
            </a:pPr>
            <a:r>
              <a:rPr lang="pl-PL"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Przykłady inicjatyw społecznej odpowiedzialności biznesu na rzecz integracji osób z autyzmem w branży turystycznej i hotelarskiej w UE</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FFDC3C3A-C4BF-676C-BA71-77565F0E338D}"/>
              </a:ext>
            </a:extLst>
          </p:cNvPr>
          <p:cNvGraphicFramePr>
            <a:graphicFrameLocks noGrp="1"/>
          </p:cNvGraphicFramePr>
          <p:nvPr>
            <p:extLst>
              <p:ext uri="{D42A27DB-BD31-4B8C-83A1-F6EECF244321}">
                <p14:modId xmlns:p14="http://schemas.microsoft.com/office/powerpoint/2010/main" val="2663345362"/>
              </p:ext>
            </p:extLst>
          </p:nvPr>
        </p:nvGraphicFramePr>
        <p:xfrm>
          <a:off x="827554" y="3045737"/>
          <a:ext cx="16446845" cy="6524244"/>
        </p:xfrm>
        <a:graphic>
          <a:graphicData uri="http://schemas.openxmlformats.org/drawingml/2006/table">
            <a:tbl>
              <a:tblPr firstRow="1" firstCol="1" bandRow="1">
                <a:tableStyleId>{3B4B98B0-60AC-42C2-AFA5-B58CD77FA1E5}</a:tableStyleId>
              </a:tblPr>
              <a:tblGrid>
                <a:gridCol w="2578866">
                  <a:extLst>
                    <a:ext uri="{9D8B030D-6E8A-4147-A177-3AD203B41FA5}">
                      <a16:colId xmlns:a16="http://schemas.microsoft.com/office/drawing/2014/main" val="4134360612"/>
                    </a:ext>
                  </a:extLst>
                </a:gridCol>
                <a:gridCol w="1811039">
                  <a:extLst>
                    <a:ext uri="{9D8B030D-6E8A-4147-A177-3AD203B41FA5}">
                      <a16:colId xmlns:a16="http://schemas.microsoft.com/office/drawing/2014/main" val="2897234355"/>
                    </a:ext>
                  </a:extLst>
                </a:gridCol>
                <a:gridCol w="6721584">
                  <a:extLst>
                    <a:ext uri="{9D8B030D-6E8A-4147-A177-3AD203B41FA5}">
                      <a16:colId xmlns:a16="http://schemas.microsoft.com/office/drawing/2014/main" val="2889464487"/>
                    </a:ext>
                  </a:extLst>
                </a:gridCol>
                <a:gridCol w="5335356">
                  <a:extLst>
                    <a:ext uri="{9D8B030D-6E8A-4147-A177-3AD203B41FA5}">
                      <a16:colId xmlns:a16="http://schemas.microsoft.com/office/drawing/2014/main" val="4184308360"/>
                    </a:ext>
                  </a:extLst>
                </a:gridCol>
              </a:tblGrid>
              <a:tr h="950976">
                <a:tc>
                  <a:txBody>
                    <a:bodyPr/>
                    <a:lstStyle/>
                    <a:p>
                      <a:pPr>
                        <a:lnSpc>
                          <a:spcPct val="150000"/>
                        </a:lnSpc>
                        <a:spcAft>
                          <a:spcPts val="900"/>
                        </a:spcAft>
                        <a:buNone/>
                      </a:pPr>
                      <a:r>
                        <a:rPr lang="pl-PL" sz="1800" dirty="0">
                          <a:effectLst/>
                          <a:latin typeface="Barlow" panose="00000500000000000000" pitchFamily="2" charset="0"/>
                        </a:rPr>
                        <a:t>Firma</a:t>
                      </a:r>
                      <a:r>
                        <a:rPr lang="it-IT" sz="1800" dirty="0">
                          <a:effectLst/>
                          <a:latin typeface="Barlow" panose="00000500000000000000" pitchFamily="2" charset="0"/>
                        </a:rPr>
                        <a:t>/</a:t>
                      </a:r>
                    </a:p>
                    <a:p>
                      <a:pPr>
                        <a:lnSpc>
                          <a:spcPct val="150000"/>
                        </a:lnSpc>
                        <a:spcAft>
                          <a:spcPts val="900"/>
                        </a:spcAft>
                        <a:buNone/>
                      </a:pPr>
                      <a:r>
                        <a:rPr lang="it-IT" sz="1800" dirty="0">
                          <a:effectLst/>
                          <a:latin typeface="Barlow" panose="00000500000000000000" pitchFamily="2" charset="0"/>
                        </a:rPr>
                        <a:t>organizacja</a:t>
                      </a: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Kraj</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Inicjatywa społecznej odpowiedzialności biznesu w zakresie autyzmu</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204210175"/>
                  </a:ext>
                </a:extLst>
              </a:tr>
              <a:tr h="1191006">
                <a:tc>
                  <a:txBody>
                    <a:bodyPr/>
                    <a:lstStyle/>
                    <a:p>
                      <a:pPr>
                        <a:lnSpc>
                          <a:spcPct val="150000"/>
                        </a:lnSpc>
                        <a:spcAft>
                          <a:spcPts val="900"/>
                        </a:spcAft>
                        <a:buNone/>
                      </a:pPr>
                      <a:r>
                        <a:rPr lang="it-IT" sz="1800" dirty="0">
                          <a:effectLst/>
                          <a:latin typeface="Barlow" panose="00000500000000000000" pitchFamily="2" charset="0"/>
                        </a:rPr>
                        <a:t>Hotel Slieve Russell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dirty="0">
                          <a:effectLst/>
                          <a:latin typeface="Barlow" panose="00000500000000000000" pitchFamily="2" charset="0"/>
                        </a:rPr>
                        <a:t>Ir</a:t>
                      </a:r>
                      <a:r>
                        <a:rPr lang="pl-PL" sz="1800" dirty="0" err="1">
                          <a:effectLst/>
                          <a:latin typeface="Barlow" panose="00000500000000000000" pitchFamily="2" charset="0"/>
                        </a:rPr>
                        <a:t>landia</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Obiekt oferuje pokój sensoryczny, możliwość zameldowania online oraz mapy sensoryczne ułatwiające planowanie i komfortowy pobyt osobom ze spektrum autyzmu.</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2"/>
                        </a:rPr>
                        <a:t>https://www.slieverussell.ie/autism-friendly/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535514307"/>
                  </a:ext>
                </a:extLst>
              </a:tr>
              <a:tr h="1602486">
                <a:tc>
                  <a:txBody>
                    <a:bodyPr/>
                    <a:lstStyle/>
                    <a:p>
                      <a:pPr>
                        <a:lnSpc>
                          <a:spcPct val="150000"/>
                        </a:lnSpc>
                        <a:spcAft>
                          <a:spcPts val="900"/>
                        </a:spcAft>
                        <a:buNone/>
                      </a:pPr>
                      <a:r>
                        <a:rPr lang="it-IT" sz="1800" dirty="0">
                          <a:effectLst/>
                          <a:latin typeface="Barlow" panose="00000500000000000000" pitchFamily="2" charset="0"/>
                        </a:rPr>
                        <a:t>Çırağan Palace Kempinski Istanbul</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dirty="0">
                          <a:effectLst/>
                          <a:latin typeface="Barlow" panose="00000500000000000000" pitchFamily="2" charset="0"/>
                        </a:rPr>
                        <a:t>Tur</a:t>
                      </a:r>
                      <a:r>
                        <a:rPr lang="pl-PL" sz="1800" dirty="0" err="1">
                          <a:effectLst/>
                          <a:latin typeface="Barlow" panose="00000500000000000000" pitchFamily="2" charset="0"/>
                        </a:rPr>
                        <a:t>cja</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We współpracy z fundacją </a:t>
                      </a:r>
                      <a:r>
                        <a:rPr lang="pl-PL" sz="1800" dirty="0" err="1">
                          <a:effectLst/>
                          <a:latin typeface="Barlow" panose="00000500000000000000" pitchFamily="2" charset="0"/>
                        </a:rPr>
                        <a:t>Tohum</a:t>
                      </a:r>
                      <a:r>
                        <a:rPr lang="pl-PL" sz="1800" dirty="0">
                          <a:effectLst/>
                          <a:latin typeface="Barlow" panose="00000500000000000000" pitchFamily="2" charset="0"/>
                        </a:rPr>
                        <a:t> wyposażono siedem klas </a:t>
                      </a:r>
                      <a:br>
                        <a:rPr lang="pl-PL" sz="1800" dirty="0">
                          <a:effectLst/>
                          <a:latin typeface="Barlow" panose="00000500000000000000" pitchFamily="2" charset="0"/>
                        </a:rPr>
                      </a:br>
                      <a:r>
                        <a:rPr lang="pl-PL" sz="1800" dirty="0">
                          <a:effectLst/>
                          <a:latin typeface="Barlow" panose="00000500000000000000" pitchFamily="2" charset="0"/>
                        </a:rPr>
                        <a:t>w Stambule w materiały do nauki dzieci autystycznych, wspierając ich integrację edukacyjną.</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3"/>
                        </a:rPr>
                        <a:t>https://www.kempinski.com/en/ciragan-palace/press-room/7-special-education-classrooms-are-opened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339535838"/>
                  </a:ext>
                </a:extLst>
              </a:tr>
              <a:tr h="1191006">
                <a:tc>
                  <a:txBody>
                    <a:bodyPr/>
                    <a:lstStyle/>
                    <a:p>
                      <a:pPr>
                        <a:lnSpc>
                          <a:spcPct val="150000"/>
                        </a:lnSpc>
                        <a:spcAft>
                          <a:spcPts val="900"/>
                        </a:spcAft>
                        <a:buNone/>
                      </a:pPr>
                      <a:r>
                        <a:rPr lang="pl-PL" sz="1800" dirty="0">
                          <a:effectLst/>
                          <a:latin typeface="Barlow" panose="00000500000000000000" pitchFamily="2" charset="0"/>
                        </a:rPr>
                        <a:t>Hotele </a:t>
                      </a:r>
                      <a:r>
                        <a:rPr lang="it-IT" sz="1800" dirty="0">
                          <a:effectLst/>
                          <a:latin typeface="Barlow" panose="00000500000000000000" pitchFamily="2" charset="0"/>
                        </a:rPr>
                        <a:t>Accor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dirty="0">
                          <a:effectLst/>
                          <a:latin typeface="Barlow" panose="00000500000000000000" pitchFamily="2" charset="0"/>
                        </a:rPr>
                        <a:t>Franc</a:t>
                      </a:r>
                      <a:r>
                        <a:rPr lang="pl-PL" sz="1800" dirty="0">
                          <a:effectLst/>
                          <a:latin typeface="Barlow" panose="00000500000000000000" pitchFamily="2" charset="0"/>
                        </a:rPr>
                        <a:t>ja</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Programy rekrutacyjne dla osób z niepełnosprawnościami, w tym ze spektrum autyzmu, wspierające włączenie społeczne w branży hotelarskiej.</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4"/>
                        </a:rPr>
                        <a:t>https://group.accor.com/en/Actualites/2024/05/recruitment-fostering-disability-inclusion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32523902"/>
                  </a:ext>
                </a:extLst>
              </a:tr>
              <a:tr h="1191006">
                <a:tc>
                  <a:txBody>
                    <a:bodyPr/>
                    <a:lstStyle/>
                    <a:p>
                      <a:pPr>
                        <a:lnSpc>
                          <a:spcPct val="150000"/>
                        </a:lnSpc>
                        <a:spcAft>
                          <a:spcPts val="900"/>
                        </a:spcAft>
                        <a:buNone/>
                      </a:pPr>
                      <a:r>
                        <a:rPr lang="en-GB" sz="1800">
                          <a:effectLst/>
                          <a:latin typeface="Barlow" panose="00000500000000000000" pitchFamily="2" charset="0"/>
                        </a:rPr>
                        <a:t>PizzAut</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ea typeface="Calibri" panose="020F0502020204030204" pitchFamily="34" charset="0"/>
                          <a:cs typeface="Arial" panose="020B0604020202020204" pitchFamily="34" charset="0"/>
                        </a:rPr>
                        <a:t>Włochy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pl-PL" sz="1800" dirty="0">
                          <a:effectLst/>
                          <a:latin typeface="Barlow" panose="00000500000000000000" pitchFamily="2" charset="0"/>
                        </a:rPr>
                        <a:t>Projekt restauracji społecznej zatrudniającej i szkolącej młode osoby autystyczne w sektorze hotelarsko-gastronomicznym, wspierający ich samodzielność, integrację i świadomość społeczną.</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none" strike="noStrike" dirty="0">
                          <a:effectLst/>
                          <a:latin typeface="Barlow" panose="00000500000000000000" pitchFamily="2" charset="0"/>
                          <a:hlinkClick r:id="rId5"/>
                        </a:rPr>
                        <a:t>https://www.pizzaut.it</a:t>
                      </a:r>
                      <a:endParaRPr lang="it-IT" sz="1800" dirty="0">
                        <a:effectLst/>
                        <a:latin typeface="Barlow" panose="00000500000000000000" pitchFamily="2" charset="0"/>
                      </a:endParaRPr>
                    </a:p>
                    <a:p>
                      <a:pPr>
                        <a:lnSpc>
                          <a:spcPct val="150000"/>
                        </a:lnSpc>
                        <a:spcAft>
                          <a:spcPts val="900"/>
                        </a:spcAft>
                        <a:buNone/>
                      </a:pPr>
                      <a:r>
                        <a:rPr lang="en-US" sz="1800" u="sng" dirty="0">
                          <a:effectLst/>
                          <a:latin typeface="Barlow" panose="00000500000000000000" pitchFamily="2" charset="0"/>
                        </a:rPr>
                        <a:t>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498749893"/>
                  </a:ext>
                </a:extLst>
              </a:tr>
            </a:tbl>
          </a:graphicData>
        </a:graphic>
      </p:graphicFrame>
    </p:spTree>
    <p:extLst>
      <p:ext uri="{BB962C8B-B14F-4D97-AF65-F5344CB8AC3E}">
        <p14:creationId xmlns:p14="http://schemas.microsoft.com/office/powerpoint/2010/main" val="418975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
            <a:extLst>
              <a:ext uri="{FF2B5EF4-FFF2-40B4-BE49-F238E27FC236}">
                <a16:creationId xmlns:a16="http://schemas.microsoft.com/office/drawing/2014/main" id="{17D860E4-0D7E-E757-8DD7-04491B5813EC}"/>
              </a:ext>
            </a:extLst>
          </p:cNvPr>
          <p:cNvSpPr/>
          <p:nvPr/>
        </p:nvSpPr>
        <p:spPr>
          <a:xfrm>
            <a:off x="12648302" y="3666402"/>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dirty="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E2EF328-7985-5563-1D10-CA55A154218C}"/>
              </a:ext>
            </a:extLst>
          </p:cNvPr>
          <p:cNvSpPr/>
          <p:nvPr/>
        </p:nvSpPr>
        <p:spPr>
          <a:xfrm>
            <a:off x="6758422" y="3660514"/>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653307A7-DFA7-C60B-924C-721C4BA67AFA}"/>
              </a:ext>
            </a:extLst>
          </p:cNvPr>
          <p:cNvSpPr/>
          <p:nvPr/>
        </p:nvSpPr>
        <p:spPr>
          <a:xfrm>
            <a:off x="868542" y="3681150"/>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68E9F55-E3EF-5203-2AD0-8F11F3BEABC1}"/>
              </a:ext>
            </a:extLst>
          </p:cNvPr>
          <p:cNvSpPr>
            <a:spLocks noGrp="1"/>
          </p:cNvSpPr>
          <p:nvPr>
            <p:ph type="title"/>
          </p:nvPr>
        </p:nvSpPr>
        <p:spPr>
          <a:xfrm>
            <a:off x="460811" y="1435336"/>
            <a:ext cx="17577399" cy="1820276"/>
          </a:xfrm>
        </p:spPr>
        <p:txBody>
          <a:bodyPr/>
          <a:lstStyle/>
          <a:p>
            <a:r>
              <a:rPr lang="pl-PL" sz="4800" dirty="0">
                <a:solidFill>
                  <a:srgbClr val="462AF0"/>
                </a:solidFill>
              </a:rPr>
              <a:t>Zatrudnienie sprzyjające włączeniu społecznemu: prawa i ramy</a:t>
            </a:r>
            <a:endParaRPr lang="it-IT" sz="4800" dirty="0">
              <a:solidFill>
                <a:srgbClr val="462AF0"/>
              </a:solidFill>
            </a:endParaRPr>
          </a:p>
        </p:txBody>
      </p:sp>
      <p:sp>
        <p:nvSpPr>
          <p:cNvPr id="4" name="Text 1">
            <a:extLst>
              <a:ext uri="{FF2B5EF4-FFF2-40B4-BE49-F238E27FC236}">
                <a16:creationId xmlns:a16="http://schemas.microsoft.com/office/drawing/2014/main" id="{5EA7E507-E649-445E-F9FA-6FAF34C380DF}"/>
              </a:ext>
            </a:extLst>
          </p:cNvPr>
          <p:cNvSpPr/>
          <p:nvPr/>
        </p:nvSpPr>
        <p:spPr>
          <a:xfrm>
            <a:off x="1100711" y="3666402"/>
            <a:ext cx="4597965" cy="1068705"/>
          </a:xfrm>
          <a:prstGeom prst="rect">
            <a:avLst/>
          </a:prstGeom>
          <a:noFill/>
          <a:ln/>
        </p:spPr>
        <p:txBody>
          <a:bodyPr wrap="square" lIns="0" tIns="0" rIns="0" bIns="0" rtlCol="0" anchor="t"/>
          <a:lstStyle/>
          <a:p>
            <a:pPr defTabSz="1371600">
              <a:lnSpc>
                <a:spcPts val="4200"/>
              </a:lnSpc>
              <a:buClrTx/>
            </a:pPr>
            <a:r>
              <a:rPr lang="pl-PL" sz="2400" b="1" kern="1200" dirty="0">
                <a:solidFill>
                  <a:prstClr val="black"/>
                </a:solidFill>
                <a:latin typeface="Barlow" panose="00000500000000000000" pitchFamily="2" charset="0"/>
                <a:ea typeface="Alexandria Semi Bold" pitchFamily="34" charset="-122"/>
                <a:cs typeface="Alexandria Semi Bold" pitchFamily="34" charset="-120"/>
              </a:rPr>
              <a:t>Konwencja ONZ o prawach osób niepełnosprawnych</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3FCA7ED5-A587-29F6-CC30-08D470C2F372}"/>
              </a:ext>
            </a:extLst>
          </p:cNvPr>
          <p:cNvSpPr/>
          <p:nvPr/>
        </p:nvSpPr>
        <p:spPr>
          <a:xfrm>
            <a:off x="1150323" y="4886913"/>
            <a:ext cx="4827395" cy="3120390"/>
          </a:xfrm>
          <a:prstGeom prst="rect">
            <a:avLst/>
          </a:prstGeom>
          <a:noFill/>
          <a:ln/>
        </p:spPr>
        <p:txBody>
          <a:bodyPr wrap="square" lIns="0" tIns="0" rIns="0" bIns="0" rtlCol="0" anchor="t"/>
          <a:lstStyle/>
          <a:p>
            <a:pPr defTabSz="1371600">
              <a:lnSpc>
                <a:spcPts val="4050"/>
              </a:lnSpc>
              <a:buClrTx/>
            </a:pPr>
            <a:r>
              <a:rPr lang="pl-PL" sz="2400" kern="1200" dirty="0">
                <a:solidFill>
                  <a:prstClr val="black"/>
                </a:solidFill>
                <a:latin typeface="Barlow" panose="00000500000000000000" pitchFamily="2" charset="0"/>
                <a:ea typeface="Sora Light" pitchFamily="34" charset="-122"/>
                <a:cs typeface="Sora Light" pitchFamily="34" charset="-120"/>
              </a:rPr>
              <a:t>Artykuł 27 potwierdza prawo każdej osoby z niepełnosprawnością do pracy -na równych zasadach </a:t>
            </a:r>
            <a:br>
              <a:rPr lang="pl-PL" sz="2400" kern="1200" dirty="0">
                <a:solidFill>
                  <a:prstClr val="black"/>
                </a:solidFill>
                <a:latin typeface="Barlow" panose="00000500000000000000" pitchFamily="2" charset="0"/>
                <a:ea typeface="Sora Light" pitchFamily="34" charset="-122"/>
                <a:cs typeface="Sora Light" pitchFamily="34" charset="-120"/>
              </a:rPr>
            </a:br>
            <a:r>
              <a:rPr lang="pl-PL" sz="2400" kern="1200" dirty="0">
                <a:solidFill>
                  <a:prstClr val="black"/>
                </a:solidFill>
                <a:latin typeface="Barlow" panose="00000500000000000000" pitchFamily="2" charset="0"/>
                <a:ea typeface="Sora Light" pitchFamily="34" charset="-122"/>
                <a:cs typeface="Sora Light" pitchFamily="34" charset="-120"/>
              </a:rPr>
              <a:t>z innymi - na rynku pracy, który jest integracyjny i dostępny. Nie jest to działalność charytatywna, lecz podstawowe prawo człowieka.</a:t>
            </a:r>
            <a:endParaRPr lang="en-US" sz="24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CD4B91D2-3CD3-A06B-AD74-2E60B2330A2D}"/>
              </a:ext>
            </a:extLst>
          </p:cNvPr>
          <p:cNvSpPr/>
          <p:nvPr/>
        </p:nvSpPr>
        <p:spPr>
          <a:xfrm>
            <a:off x="6872130" y="3804086"/>
            <a:ext cx="3491454" cy="534353"/>
          </a:xfrm>
          <a:prstGeom prst="rect">
            <a:avLst/>
          </a:prstGeom>
          <a:noFill/>
          <a:ln/>
        </p:spPr>
        <p:txBody>
          <a:bodyPr wrap="none" lIns="0" tIns="0" rIns="0" bIns="0" rtlCol="0" anchor="t"/>
          <a:lstStyle/>
          <a:p>
            <a:pPr defTabSz="1371600">
              <a:lnSpc>
                <a:spcPts val="4200"/>
              </a:lnSpc>
              <a:buClrTx/>
            </a:pPr>
            <a:r>
              <a:rPr lang="pl-PL" sz="2400" b="1" kern="1200" dirty="0">
                <a:solidFill>
                  <a:prstClr val="black"/>
                </a:solidFill>
                <a:latin typeface="Barlow" panose="00000500000000000000" pitchFamily="2" charset="0"/>
                <a:ea typeface="Alexandria Semi Bold" pitchFamily="34" charset="-122"/>
                <a:cs typeface="Alexandria Semi Bold" pitchFamily="34" charset="-120"/>
              </a:rPr>
              <a:t>Agenda </a:t>
            </a:r>
            <a:r>
              <a:rPr lang="en-US" sz="2400" b="1" kern="1200" dirty="0">
                <a:solidFill>
                  <a:prstClr val="black"/>
                </a:solidFill>
                <a:latin typeface="Barlow" panose="00000500000000000000" pitchFamily="2" charset="0"/>
                <a:ea typeface="Alexandria Semi Bold" pitchFamily="34" charset="-122"/>
                <a:cs typeface="Alexandria Semi Bold" pitchFamily="34" charset="-120"/>
              </a:rPr>
              <a:t>2030</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A1CCF2EB-25F3-99D5-5DC1-21E54F2A9F5E}"/>
              </a:ext>
            </a:extLst>
          </p:cNvPr>
          <p:cNvSpPr/>
          <p:nvPr/>
        </p:nvSpPr>
        <p:spPr>
          <a:xfrm>
            <a:off x="6859957" y="4414665"/>
            <a:ext cx="5007642" cy="3640455"/>
          </a:xfrm>
          <a:prstGeom prst="rect">
            <a:avLst/>
          </a:prstGeom>
          <a:noFill/>
          <a:ln/>
        </p:spPr>
        <p:txBody>
          <a:bodyPr wrap="square" lIns="0" tIns="0" rIns="0" bIns="0" rtlCol="0" anchor="t"/>
          <a:lstStyle/>
          <a:p>
            <a:pPr defTabSz="1371600">
              <a:lnSpc>
                <a:spcPts val="4050"/>
              </a:lnSpc>
              <a:buClrTx/>
            </a:pPr>
            <a:r>
              <a:rPr lang="pl-PL" sz="2400" kern="1200" dirty="0">
                <a:solidFill>
                  <a:prstClr val="black"/>
                </a:solidFill>
                <a:latin typeface="Barlow" panose="00000500000000000000" pitchFamily="2" charset="0"/>
                <a:ea typeface="Sora Light" pitchFamily="34" charset="-122"/>
                <a:cs typeface="Sora Light" pitchFamily="34" charset="-120"/>
              </a:rPr>
              <a:t>Zatrudnienie sprzyjające włączeniu społecznemu bezpośrednio przyczynia się do realizacji Agendy ONZ na rzecz zrównoważonego rozwoju 2030, w szczególności Celu 8 („Godna praca i wzrost gospodarczy”) oraz Celu 10 („Zmniejszenie nierówności”).</a:t>
            </a:r>
            <a:endParaRPr lang="en-US" sz="24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FC2A791-E2E7-9D52-83C1-3F144455FC28}"/>
              </a:ext>
            </a:extLst>
          </p:cNvPr>
          <p:cNvSpPr/>
          <p:nvPr/>
        </p:nvSpPr>
        <p:spPr>
          <a:xfrm>
            <a:off x="12927345" y="3880312"/>
            <a:ext cx="4346711" cy="534353"/>
          </a:xfrm>
          <a:prstGeom prst="rect">
            <a:avLst/>
          </a:prstGeom>
          <a:noFill/>
          <a:ln/>
        </p:spPr>
        <p:txBody>
          <a:bodyPr wrap="none" lIns="0" tIns="0" rIns="0" bIns="0" rtlCol="0" anchor="t"/>
          <a:lstStyle/>
          <a:p>
            <a:pPr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UE 2000/78/WE</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2E749EBB-5276-AA01-9403-BB2A0247D6E8}"/>
              </a:ext>
            </a:extLst>
          </p:cNvPr>
          <p:cNvSpPr/>
          <p:nvPr/>
        </p:nvSpPr>
        <p:spPr>
          <a:xfrm>
            <a:off x="12927345" y="4513542"/>
            <a:ext cx="4961420" cy="3120390"/>
          </a:xfrm>
          <a:prstGeom prst="rect">
            <a:avLst/>
          </a:prstGeom>
          <a:noFill/>
          <a:ln/>
        </p:spPr>
        <p:txBody>
          <a:bodyPr wrap="square" lIns="0" tIns="0" rIns="0" bIns="0" rtlCol="0" anchor="t"/>
          <a:lstStyle/>
          <a:p>
            <a:pPr defTabSz="1371600">
              <a:lnSpc>
                <a:spcPts val="4050"/>
              </a:lnSpc>
              <a:buClrTx/>
            </a:pPr>
            <a:r>
              <a:rPr lang="pl-PL" sz="2400" kern="1200" dirty="0">
                <a:solidFill>
                  <a:prstClr val="black"/>
                </a:solidFill>
                <a:latin typeface="Barlow" panose="00000500000000000000" pitchFamily="2" charset="0"/>
                <a:ea typeface="Sora Light" pitchFamily="34" charset="-122"/>
                <a:cs typeface="Sora Light" pitchFamily="34" charset="-120"/>
              </a:rPr>
              <a:t>Zobowiązuje wszystkie państwa członkowskie do wdrożenia przepisów chroniących osoby niepełnosprawne w zakresie zatrudnienia i szkolenia zawodowego, w tym obowiązku zapewnienia racjonalnych usprawnień.</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15149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855BCA-7DEC-49D9-A11C-8EA4A75DD775}"/>
              </a:ext>
            </a:extLst>
          </p:cNvPr>
          <p:cNvSpPr>
            <a:spLocks noGrp="1"/>
          </p:cNvSpPr>
          <p:nvPr>
            <p:ph type="title"/>
          </p:nvPr>
        </p:nvSpPr>
        <p:spPr>
          <a:xfrm>
            <a:off x="428130" y="1399179"/>
            <a:ext cx="15773400" cy="1486359"/>
          </a:xfrm>
        </p:spPr>
        <p:txBody>
          <a:bodyPr/>
          <a:lstStyle/>
          <a:p>
            <a:pPr algn="ctr"/>
            <a:r>
              <a:rPr lang="pl-PL" sz="4800" dirty="0">
                <a:solidFill>
                  <a:srgbClr val="462AF0"/>
                </a:solidFill>
              </a:rPr>
              <a:t>Znaczenie zatrudnienia sprzyjającego włączeniu społecznemu</a:t>
            </a:r>
            <a:endParaRPr lang="it-IT" sz="4800" dirty="0">
              <a:solidFill>
                <a:srgbClr val="462AF0"/>
              </a:solidFill>
            </a:endParaRPr>
          </a:p>
        </p:txBody>
      </p:sp>
      <p:pic>
        <p:nvPicPr>
          <p:cNvPr id="4" name="Immagine 3">
            <a:extLst>
              <a:ext uri="{FF2B5EF4-FFF2-40B4-BE49-F238E27FC236}">
                <a16:creationId xmlns:a16="http://schemas.microsoft.com/office/drawing/2014/main" id="{4EC2EC31-4C9B-E6B1-B054-FB763742DB28}"/>
              </a:ext>
            </a:extLst>
          </p:cNvPr>
          <p:cNvPicPr>
            <a:picLocks noChangeAspect="1"/>
          </p:cNvPicPr>
          <p:nvPr/>
        </p:nvPicPr>
        <p:blipFill>
          <a:blip r:embed="rId2"/>
          <a:stretch>
            <a:fillRect/>
          </a:stretch>
        </p:blipFill>
        <p:spPr>
          <a:xfrm>
            <a:off x="1191752" y="3340754"/>
            <a:ext cx="15686234" cy="5113511"/>
          </a:xfrm>
          <a:prstGeom prst="rect">
            <a:avLst/>
          </a:prstGeom>
        </p:spPr>
      </p:pic>
    </p:spTree>
    <p:extLst>
      <p:ext uri="{BB962C8B-B14F-4D97-AF65-F5344CB8AC3E}">
        <p14:creationId xmlns:p14="http://schemas.microsoft.com/office/powerpoint/2010/main" val="121570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533710" y="3871520"/>
            <a:ext cx="8428203" cy="1034129"/>
          </a:xfrm>
          <a:prstGeom prst="rect">
            <a:avLst/>
          </a:prstGeom>
          <a:noFill/>
          <a:ln>
            <a:noFill/>
          </a:ln>
        </p:spPr>
        <p:txBody>
          <a:bodyPr spcFirstLastPara="1" wrap="square" lIns="0" tIns="0" rIns="0" bIns="0" anchor="t" anchorCtr="0">
            <a:spAutoFit/>
          </a:bodyPr>
          <a:lstStyle/>
          <a:p>
            <a:pPr algn="r">
              <a:lnSpc>
                <a:spcPct val="120005"/>
              </a:lnSpc>
            </a:pPr>
            <a:r>
              <a:rPr lang="pl-PL" sz="2800" dirty="0">
                <a:solidFill>
                  <a:schemeClr val="bg2"/>
                </a:solidFill>
                <a:latin typeface="Barlow" pitchFamily="2" charset="77"/>
                <a:ea typeface="Calibri"/>
                <a:cs typeface="Calibri"/>
                <a:sym typeface="Calibri"/>
              </a:rPr>
              <a:t>Rezultat </a:t>
            </a:r>
            <a:r>
              <a:rPr lang="pl-PL" sz="2400" dirty="0">
                <a:solidFill>
                  <a:schemeClr val="bg2"/>
                </a:solidFill>
                <a:latin typeface="Barlow" pitchFamily="2" charset="77"/>
                <a:ea typeface="Calibri"/>
                <a:cs typeface="Calibri"/>
                <a:sym typeface="Calibri"/>
              </a:rPr>
              <a:t>projektu</a:t>
            </a:r>
            <a:r>
              <a:rPr lang="en-GB" sz="2800" dirty="0">
                <a:solidFill>
                  <a:schemeClr val="bg2"/>
                </a:solidFill>
                <a:latin typeface="Barlow" pitchFamily="2" charset="77"/>
                <a:ea typeface="Calibri"/>
                <a:cs typeface="Calibri"/>
                <a:sym typeface="Calibri"/>
              </a:rPr>
              <a:t>1: </a:t>
            </a:r>
            <a:r>
              <a:rPr lang="en-GB" sz="2800" dirty="0" err="1">
                <a:solidFill>
                  <a:schemeClr val="bg2"/>
                </a:solidFill>
                <a:latin typeface="Barlow" pitchFamily="2" charset="77"/>
                <a:ea typeface="Calibri"/>
                <a:cs typeface="Calibri"/>
                <a:sym typeface="Calibri"/>
              </a:rPr>
              <a:t>Platforma</a:t>
            </a:r>
            <a:r>
              <a:rPr lang="en-GB" sz="2800" dirty="0">
                <a:solidFill>
                  <a:schemeClr val="bg2"/>
                </a:solidFill>
                <a:latin typeface="Barlow" pitchFamily="2" charset="77"/>
                <a:ea typeface="Calibri"/>
                <a:cs typeface="Calibri"/>
                <a:sym typeface="Calibri"/>
              </a:rPr>
              <a:t> PERFORM HR</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1846859" y="1394853"/>
            <a:ext cx="6441141" cy="1846659"/>
          </a:xfrm>
          <a:prstGeom prst="rect">
            <a:avLst/>
          </a:prstGeom>
          <a:noFill/>
          <a:ln>
            <a:noFill/>
          </a:ln>
        </p:spPr>
        <p:txBody>
          <a:bodyPr spcFirstLastPara="1" wrap="square" lIns="0" tIns="0" rIns="0" bIns="0" anchor="t" anchorCtr="0">
            <a:spAutoFit/>
          </a:bodyPr>
          <a:lstStyle/>
          <a:p>
            <a:pPr lvl="0"/>
            <a:r>
              <a:rPr lang="en-US" sz="12000" u="none" strike="noStrike" dirty="0">
                <a:solidFill>
                  <a:srgbClr val="462AF0"/>
                </a:solidFill>
                <a:latin typeface="Six Caps"/>
                <a:ea typeface="Six Caps"/>
                <a:cs typeface="Six Caps"/>
                <a:sym typeface="Six Caps"/>
              </a:rPr>
              <a:t>RE</a:t>
            </a:r>
            <a:r>
              <a:rPr lang="pl-PL" sz="12000" u="none" strike="noStrike" dirty="0">
                <a:solidFill>
                  <a:srgbClr val="462AF0"/>
                </a:solidFill>
                <a:latin typeface="Six Caps"/>
                <a:ea typeface="Six Caps"/>
                <a:cs typeface="Six Caps"/>
                <a:sym typeface="Six Caps"/>
              </a:rPr>
              <a:t>ZULTATY </a:t>
            </a:r>
            <a:r>
              <a:rPr lang="en-US" sz="12000" dirty="0">
                <a:latin typeface="Six Caps"/>
                <a:ea typeface="Six Caps"/>
                <a:cs typeface="Six Caps"/>
                <a:sym typeface="Six Caps"/>
              </a:rPr>
              <a:t>PR</a:t>
            </a:r>
            <a:r>
              <a:rPr lang="pl-PL" sz="12000" dirty="0">
                <a:latin typeface="Six Caps"/>
                <a:ea typeface="Six Caps"/>
                <a:cs typeface="Six Caps"/>
                <a:sym typeface="Six Caps"/>
              </a:rPr>
              <a:t>OJEKTU</a:t>
            </a:r>
            <a:endParaRPr sz="12000" dirty="0"/>
          </a:p>
        </p:txBody>
      </p:sp>
      <p:sp>
        <p:nvSpPr>
          <p:cNvPr id="446" name="Google Shape;446;p22"/>
          <p:cNvSpPr txBox="1"/>
          <p:nvPr/>
        </p:nvSpPr>
        <p:spPr>
          <a:xfrm>
            <a:off x="10613922" y="5283308"/>
            <a:ext cx="8428203" cy="1034129"/>
          </a:xfrm>
          <a:prstGeom prst="rect">
            <a:avLst/>
          </a:prstGeom>
          <a:noFill/>
          <a:ln>
            <a:noFill/>
          </a:ln>
        </p:spPr>
        <p:txBody>
          <a:bodyPr spcFirstLastPara="1" wrap="square" lIns="0" tIns="0" rIns="0" bIns="0" anchor="t" anchorCtr="0">
            <a:spAutoFit/>
          </a:bodyPr>
          <a:lstStyle/>
          <a:p>
            <a:pPr>
              <a:lnSpc>
                <a:spcPct val="120005"/>
              </a:lnSpc>
            </a:pPr>
            <a:r>
              <a:rPr lang="pl-PL" sz="2400" dirty="0">
                <a:solidFill>
                  <a:schemeClr val="bg2"/>
                </a:solidFill>
                <a:latin typeface="Barlow" pitchFamily="2" charset="77"/>
                <a:ea typeface="Calibri"/>
                <a:cs typeface="Calibri"/>
                <a:sym typeface="Calibri"/>
              </a:rPr>
              <a:t>Rezultat</a:t>
            </a:r>
            <a:r>
              <a:rPr lang="pl-PL" sz="3200" dirty="0">
                <a:solidFill>
                  <a:schemeClr val="bg2"/>
                </a:solidFill>
                <a:latin typeface="Barlow" pitchFamily="2" charset="77"/>
                <a:ea typeface="Calibri"/>
                <a:cs typeface="Calibri"/>
                <a:sym typeface="Calibri"/>
              </a:rPr>
              <a:t> </a:t>
            </a:r>
            <a:r>
              <a:rPr lang="pl-PL" sz="2400" dirty="0">
                <a:solidFill>
                  <a:schemeClr val="bg2"/>
                </a:solidFill>
                <a:latin typeface="Barlow" pitchFamily="2" charset="77"/>
                <a:ea typeface="Calibri"/>
                <a:cs typeface="Calibri"/>
                <a:sym typeface="Calibri"/>
              </a:rPr>
              <a:t>projektu 2: Zestaw narzędzi cyfrowych </a:t>
            </a:r>
          </a:p>
          <a:p>
            <a:pPr>
              <a:lnSpc>
                <a:spcPct val="120005"/>
              </a:lnSpc>
            </a:pPr>
            <a:r>
              <a:rPr lang="pl-PL" sz="2400" dirty="0">
                <a:solidFill>
                  <a:schemeClr val="bg2"/>
                </a:solidFill>
                <a:latin typeface="Barlow" pitchFamily="2" charset="77"/>
                <a:ea typeface="Calibri"/>
                <a:cs typeface="Calibri"/>
                <a:sym typeface="Calibri"/>
              </a:rPr>
              <a:t>PERFORM</a:t>
            </a:r>
            <a:endParaRPr sz="2400" dirty="0">
              <a:solidFill>
                <a:schemeClr val="bg2"/>
              </a:solidFill>
              <a:latin typeface="Barlow" pitchFamily="2" charset="77"/>
            </a:endParaRPr>
          </a:p>
        </p:txBody>
      </p:sp>
      <p:sp>
        <p:nvSpPr>
          <p:cNvPr id="447" name="Google Shape;447;p22"/>
          <p:cNvSpPr txBox="1"/>
          <p:nvPr/>
        </p:nvSpPr>
        <p:spPr>
          <a:xfrm>
            <a:off x="10419011" y="6862818"/>
            <a:ext cx="8428203" cy="1329595"/>
          </a:xfrm>
          <a:prstGeom prst="rect">
            <a:avLst/>
          </a:prstGeom>
          <a:noFill/>
          <a:ln>
            <a:noFill/>
          </a:ln>
        </p:spPr>
        <p:txBody>
          <a:bodyPr spcFirstLastPara="1" wrap="square" lIns="0" tIns="0" rIns="0" bIns="0" anchor="t" anchorCtr="0">
            <a:spAutoFit/>
          </a:bodyPr>
          <a:lstStyle/>
          <a:p>
            <a:pPr>
              <a:lnSpc>
                <a:spcPct val="120005"/>
              </a:lnSpc>
            </a:pPr>
            <a:r>
              <a:rPr lang="pl-PL" sz="2400" dirty="0">
                <a:solidFill>
                  <a:schemeClr val="bg2"/>
                </a:solidFill>
                <a:latin typeface="Barlow" pitchFamily="2" charset="77"/>
                <a:ea typeface="Calibri"/>
                <a:cs typeface="Calibri"/>
                <a:sym typeface="Calibri"/>
              </a:rPr>
              <a:t>Rezultat projektu </a:t>
            </a:r>
            <a:r>
              <a:rPr lang="en-GB" sz="2400" dirty="0">
                <a:solidFill>
                  <a:schemeClr val="bg2"/>
                </a:solidFill>
                <a:latin typeface="Barlow" pitchFamily="2" charset="77"/>
                <a:ea typeface="Calibri"/>
                <a:cs typeface="Calibri"/>
                <a:sym typeface="Calibri"/>
              </a:rPr>
              <a:t>3: </a:t>
            </a:r>
            <a:r>
              <a:rPr lang="pl-PL" sz="2400" dirty="0">
                <a:solidFill>
                  <a:schemeClr val="bg2"/>
                </a:solidFill>
                <a:latin typeface="Barlow" pitchFamily="2" charset="77"/>
                <a:ea typeface="Calibri"/>
                <a:cs typeface="Calibri"/>
                <a:sym typeface="Calibri"/>
              </a:rPr>
              <a:t>Kurs kształcenia i szkolenia</a:t>
            </a:r>
          </a:p>
          <a:p>
            <a:pPr>
              <a:lnSpc>
                <a:spcPct val="120005"/>
              </a:lnSpc>
            </a:pPr>
            <a:r>
              <a:rPr lang="pl-PL" sz="2400" dirty="0">
                <a:solidFill>
                  <a:schemeClr val="bg2"/>
                </a:solidFill>
                <a:latin typeface="Barlow" pitchFamily="2" charset="77"/>
                <a:ea typeface="Calibri"/>
                <a:cs typeface="Calibri"/>
                <a:sym typeface="Calibri"/>
              </a:rPr>
              <a:t> zawodowego dla menedżerów hotelarstwa i ekspertów </a:t>
            </a:r>
          </a:p>
          <a:p>
            <a:pPr>
              <a:lnSpc>
                <a:spcPct val="120005"/>
              </a:lnSpc>
            </a:pPr>
            <a:r>
              <a:rPr lang="pl-PL" sz="2400" dirty="0">
                <a:solidFill>
                  <a:schemeClr val="bg2"/>
                </a:solidFill>
                <a:latin typeface="Barlow" pitchFamily="2" charset="77"/>
                <a:ea typeface="Calibri"/>
                <a:cs typeface="Calibri"/>
                <a:sym typeface="Calibri"/>
              </a:rPr>
              <a:t>ds. zasobów ludzkich</a:t>
            </a:r>
            <a:endParaRPr sz="24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489787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pl-PL" sz="12000" dirty="0">
                <a:latin typeface="Six Caps"/>
                <a:ea typeface="Six Caps"/>
                <a:cs typeface="Six Caps"/>
                <a:sym typeface="Six Caps"/>
              </a:rPr>
              <a:t>O projekcie</a:t>
            </a:r>
            <a:r>
              <a:rPr lang="en-US" sz="12000" u="none" strike="noStrike" dirty="0">
                <a:solidFill>
                  <a:srgbClr val="000000"/>
                </a:solidFill>
                <a:latin typeface="Six Caps"/>
                <a:ea typeface="Six Caps"/>
                <a:cs typeface="Six Caps"/>
                <a:sym typeface="Six Caps"/>
              </a:rPr>
              <a: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81413" y="3205805"/>
            <a:ext cx="7665828" cy="5318379"/>
          </a:xfrm>
          <a:prstGeom prst="rect">
            <a:avLst/>
          </a:prstGeom>
          <a:noFill/>
          <a:ln>
            <a:noFill/>
          </a:ln>
        </p:spPr>
        <p:txBody>
          <a:bodyPr spcFirstLastPara="1" wrap="square" lIns="0" tIns="0" rIns="0" bIns="0" anchor="t" anchorCtr="0">
            <a:spAutoFit/>
          </a:bodyPr>
          <a:lstStyle/>
          <a:p>
            <a:pPr>
              <a:lnSpc>
                <a:spcPct val="120005"/>
              </a:lnSpc>
            </a:pPr>
            <a:r>
              <a:rPr lang="pl-PL" sz="3200" dirty="0">
                <a:solidFill>
                  <a:schemeClr val="tx1"/>
                </a:solidFill>
                <a:latin typeface="Barlow" pitchFamily="2" charset="77"/>
                <a:cs typeface="Calibri"/>
                <a:sym typeface="Calibri"/>
              </a:rPr>
              <a:t>Projekt „PERFORM” ma na celu kształcenie menedżerów branży hotelarskiej oraz specjalistów ds. zasobów ludzkich </a:t>
            </a:r>
            <a:br>
              <a:rPr lang="pl-PL" sz="3200" dirty="0">
                <a:solidFill>
                  <a:schemeClr val="tx1"/>
                </a:solidFill>
                <a:latin typeface="Barlow" pitchFamily="2" charset="77"/>
                <a:cs typeface="Calibri"/>
                <a:sym typeface="Calibri"/>
              </a:rPr>
            </a:br>
            <a:r>
              <a:rPr lang="pl-PL" sz="3200" dirty="0">
                <a:solidFill>
                  <a:schemeClr val="tx1"/>
                </a:solidFill>
                <a:latin typeface="Barlow" pitchFamily="2" charset="77"/>
                <a:cs typeface="Calibri"/>
                <a:sym typeface="Calibri"/>
              </a:rPr>
              <a:t>w zakresie rozwijania i wspierania pracowników autystycznych w sektorze hotelarskim Unii Europejskiej. Projekt obejmuje również innowacyjną platformę HR służącą do oceny wyników oraz monitorowania postępów pracowników.</a:t>
            </a:r>
            <a:endParaRPr lang="en-GB" sz="3200" dirty="0">
              <a:solidFill>
                <a:schemeClr val="tx1"/>
              </a:solidFill>
              <a:latin typeface="Barlow" pitchFamily="2" charset="77"/>
            </a:endParaRPr>
          </a:p>
        </p:txBody>
      </p:sp>
      <p:sp>
        <p:nvSpPr>
          <p:cNvPr id="33" name="Rectangle 32"/>
          <p:cNvSpPr/>
          <p:nvPr/>
        </p:nvSpPr>
        <p:spPr>
          <a:xfrm>
            <a:off x="6541889" y="9700505"/>
            <a:ext cx="5129930" cy="338554"/>
          </a:xfrm>
          <a:prstGeom prst="rect">
            <a:avLst/>
          </a:prstGeom>
        </p:spPr>
        <p:txBody>
          <a:bodyPr wrap="none">
            <a:spAutoFit/>
          </a:bodyPr>
          <a:lstStyle/>
          <a:p>
            <a:r>
              <a:rPr lang="pl-PL" sz="1600" b="1" dirty="0"/>
              <a:t>Project </a:t>
            </a:r>
            <a:r>
              <a:rPr lang="pl-PL" sz="1600" b="1" dirty="0" err="1"/>
              <a:t>Number</a:t>
            </a:r>
            <a:r>
              <a:rPr lang="pl-PL" sz="1600" b="1" dirty="0"/>
              <a:t> </a:t>
            </a:r>
            <a:r>
              <a:rPr lang="en-GB" sz="1600" b="1" dirty="0"/>
              <a:t>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671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89A23-E523-193C-D5D2-0E950236AB49}"/>
              </a:ext>
            </a:extLst>
          </p:cNvPr>
          <p:cNvSpPr>
            <a:spLocks noGrp="1"/>
          </p:cNvSpPr>
          <p:nvPr>
            <p:ph type="title"/>
          </p:nvPr>
        </p:nvSpPr>
        <p:spPr>
          <a:xfrm>
            <a:off x="302143" y="4392436"/>
            <a:ext cx="6136107" cy="1988345"/>
          </a:xfrm>
        </p:spPr>
        <p:txBody>
          <a:bodyPr/>
          <a:lstStyle/>
          <a:p>
            <a:pPr algn="ctr"/>
            <a:r>
              <a:rPr lang="pl-PL" sz="4800" dirty="0">
                <a:solidFill>
                  <a:srgbClr val="462AF0"/>
                </a:solidFill>
              </a:rPr>
              <a:t>Zrozumienie zaburzeń ze spektrum autyzmu</a:t>
            </a:r>
            <a:endParaRPr lang="it-IT" sz="4800" dirty="0">
              <a:solidFill>
                <a:srgbClr val="462AF0"/>
              </a:solidFill>
            </a:endParaRPr>
          </a:p>
        </p:txBody>
      </p:sp>
      <p:sp>
        <p:nvSpPr>
          <p:cNvPr id="5" name="Shape 1"/>
          <p:cNvSpPr/>
          <p:nvPr/>
        </p:nvSpPr>
        <p:spPr>
          <a:xfrm>
            <a:off x="6438251"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6" name="Text 2"/>
          <p:cNvSpPr/>
          <p:nvPr/>
        </p:nvSpPr>
        <p:spPr>
          <a:xfrm>
            <a:off x="6620080" y="1718797"/>
            <a:ext cx="4062294" cy="507743"/>
          </a:xfrm>
          <a:prstGeom prst="rect">
            <a:avLst/>
          </a:prstGeom>
          <a:noFill/>
          <a:ln/>
        </p:spPr>
        <p:txBody>
          <a:bodyPr wrap="none" lIns="0" tIns="0" rIns="0" bIns="0" rtlCol="0" anchor="t"/>
          <a:lstStyle/>
          <a:p>
            <a:pPr defTabSz="1371600">
              <a:lnSpc>
                <a:spcPts val="3975"/>
              </a:lnSpc>
              <a:buClrTx/>
            </a:pPr>
            <a:r>
              <a:rPr lang="pl-PL" sz="3150" b="1" kern="1200" dirty="0">
                <a:solidFill>
                  <a:prstClr val="black"/>
                </a:solidFill>
                <a:latin typeface="Barlow" panose="00000500000000000000" pitchFamily="2" charset="0"/>
                <a:ea typeface="Alexandria Semi Bold" pitchFamily="34" charset="-122"/>
                <a:cs typeface="Alexandria Semi Bold" pitchFamily="34" charset="-120"/>
              </a:rPr>
              <a:t>Definicja</a:t>
            </a:r>
            <a:endParaRPr lang="en-US" sz="3150" b="1" kern="1200" dirty="0">
              <a:solidFill>
                <a:prstClr val="black"/>
              </a:solidFill>
              <a:latin typeface="Barlow" panose="00000500000000000000" pitchFamily="2" charset="0"/>
              <a:ea typeface="+mn-ea"/>
              <a:cs typeface="+mn-cs"/>
            </a:endParaRPr>
          </a:p>
        </p:txBody>
      </p:sp>
      <p:sp>
        <p:nvSpPr>
          <p:cNvPr id="7" name="Text 3"/>
          <p:cNvSpPr/>
          <p:nvPr/>
        </p:nvSpPr>
        <p:spPr>
          <a:xfrm>
            <a:off x="6620080" y="2414673"/>
            <a:ext cx="5384403" cy="3457932"/>
          </a:xfrm>
          <a:prstGeom prst="rect">
            <a:avLst/>
          </a:prstGeom>
          <a:noFill/>
          <a:ln/>
        </p:spPr>
        <p:txBody>
          <a:bodyPr wrap="square" lIns="0" tIns="0" rIns="0" bIns="0" rtlCol="0" anchor="t"/>
          <a:lstStyle/>
          <a:p>
            <a:pPr defTabSz="1371600">
              <a:lnSpc>
                <a:spcPts val="3825"/>
              </a:lnSpc>
              <a:buClrTx/>
            </a:pPr>
            <a:r>
              <a:rPr lang="pl-PL" sz="2400" kern="1200" dirty="0">
                <a:solidFill>
                  <a:prstClr val="black"/>
                </a:solidFill>
                <a:latin typeface="Barlow" panose="00000500000000000000" pitchFamily="2" charset="0"/>
                <a:ea typeface="Sora Light" pitchFamily="34" charset="-122"/>
                <a:cs typeface="Sora Light" pitchFamily="34" charset="-120"/>
              </a:rPr>
              <a:t>„Złożony stan rozwojowy, charakteryzujący się uporczywymi trudnościami w komunikacji społecznej, ograniczonymi zainteresowaniami oraz powtarzającymi się wzorcami zachowań” (American </a:t>
            </a:r>
            <a:r>
              <a:rPr lang="pl-PL" sz="2400" kern="1200" dirty="0" err="1">
                <a:solidFill>
                  <a:prstClr val="black"/>
                </a:solidFill>
                <a:latin typeface="Barlow" panose="00000500000000000000" pitchFamily="2" charset="0"/>
                <a:ea typeface="Sora Light" pitchFamily="34" charset="-122"/>
                <a:cs typeface="Sora Light" pitchFamily="34" charset="-120"/>
              </a:rPr>
              <a:t>Psychiatric</a:t>
            </a:r>
            <a:r>
              <a:rPr lang="pl-PL" sz="2400" kern="1200" dirty="0">
                <a:solidFill>
                  <a:prstClr val="black"/>
                </a:solidFill>
                <a:latin typeface="Barlow" panose="00000500000000000000" pitchFamily="2" charset="0"/>
                <a:ea typeface="Sora Light" pitchFamily="34" charset="-122"/>
                <a:cs typeface="Sora Light" pitchFamily="34" charset="-120"/>
              </a:rPr>
              <a:t> </a:t>
            </a:r>
            <a:r>
              <a:rPr lang="pl-PL" sz="2400" kern="1200" dirty="0" err="1">
                <a:solidFill>
                  <a:prstClr val="black"/>
                </a:solidFill>
                <a:latin typeface="Barlow" panose="00000500000000000000" pitchFamily="2" charset="0"/>
                <a:ea typeface="Sora Light" pitchFamily="34" charset="-122"/>
                <a:cs typeface="Sora Light" pitchFamily="34" charset="-120"/>
              </a:rPr>
              <a:t>Association</a:t>
            </a:r>
            <a:r>
              <a:rPr lang="pl-PL" sz="2400" kern="1200" dirty="0">
                <a:solidFill>
                  <a:prstClr val="black"/>
                </a:solidFill>
                <a:latin typeface="Barlow" panose="00000500000000000000" pitchFamily="2" charset="0"/>
                <a:ea typeface="Sora Light" pitchFamily="34" charset="-122"/>
                <a:cs typeface="Sora Light" pitchFamily="34" charset="-120"/>
              </a:rPr>
              <a:t>, 2013).</a:t>
            </a:r>
            <a:endParaRPr lang="en-US" sz="2400" kern="1200" dirty="0">
              <a:solidFill>
                <a:prstClr val="black"/>
              </a:solidFill>
              <a:latin typeface="Barlow" panose="00000500000000000000" pitchFamily="2" charset="0"/>
              <a:ea typeface="+mn-ea"/>
              <a:cs typeface="+mn-cs"/>
            </a:endParaRPr>
          </a:p>
        </p:txBody>
      </p:sp>
      <p:sp>
        <p:nvSpPr>
          <p:cNvPr id="8" name="Shape 4"/>
          <p:cNvSpPr/>
          <p:nvPr/>
        </p:nvSpPr>
        <p:spPr>
          <a:xfrm>
            <a:off x="12313093"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9" name="Text 5"/>
          <p:cNvSpPr/>
          <p:nvPr/>
        </p:nvSpPr>
        <p:spPr>
          <a:xfrm>
            <a:off x="12473113" y="1718797"/>
            <a:ext cx="4062294" cy="507743"/>
          </a:xfrm>
          <a:prstGeom prst="rect">
            <a:avLst/>
          </a:prstGeom>
          <a:noFill/>
          <a:ln/>
        </p:spPr>
        <p:txBody>
          <a:bodyPr wrap="none" lIns="0" tIns="0" rIns="0" bIns="0" rtlCol="0" anchor="t"/>
          <a:lstStyle/>
          <a:p>
            <a:pPr defTabSz="1371600">
              <a:lnSpc>
                <a:spcPts val="3975"/>
              </a:lnSpc>
              <a:buClrTx/>
            </a:pPr>
            <a:r>
              <a:rPr lang="en-US" sz="3150" b="1" kern="1200" dirty="0" err="1">
                <a:solidFill>
                  <a:prstClr val="black"/>
                </a:solidFill>
                <a:latin typeface="Barlow" panose="00000500000000000000" pitchFamily="2" charset="0"/>
                <a:ea typeface="Alexandria Semi Bold" pitchFamily="34" charset="-122"/>
                <a:cs typeface="Alexandria Semi Bold" pitchFamily="34" charset="-120"/>
              </a:rPr>
              <a:t>Częstotliwość</a:t>
            </a:r>
            <a:r>
              <a:rPr lang="en-US" sz="315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3150" b="1" kern="1200" dirty="0" err="1">
                <a:solidFill>
                  <a:prstClr val="black"/>
                </a:solidFill>
                <a:latin typeface="Barlow" panose="00000500000000000000" pitchFamily="2" charset="0"/>
                <a:ea typeface="Alexandria Semi Bold" pitchFamily="34" charset="-122"/>
                <a:cs typeface="Alexandria Semi Bold" pitchFamily="34" charset="-120"/>
              </a:rPr>
              <a:t>występowania</a:t>
            </a:r>
            <a:endParaRPr lang="en-US" sz="3150" b="1" kern="1200" dirty="0">
              <a:solidFill>
                <a:prstClr val="black"/>
              </a:solidFill>
              <a:latin typeface="Barlow" panose="00000500000000000000" pitchFamily="2" charset="0"/>
              <a:ea typeface="+mn-ea"/>
              <a:cs typeface="+mn-cs"/>
            </a:endParaRPr>
          </a:p>
        </p:txBody>
      </p:sp>
      <p:sp>
        <p:nvSpPr>
          <p:cNvPr id="10" name="Text 6"/>
          <p:cNvSpPr/>
          <p:nvPr/>
        </p:nvSpPr>
        <p:spPr>
          <a:xfrm>
            <a:off x="12473113" y="2414673"/>
            <a:ext cx="5246191" cy="3457932"/>
          </a:xfrm>
          <a:prstGeom prst="rect">
            <a:avLst/>
          </a:prstGeom>
          <a:noFill/>
          <a:ln/>
        </p:spPr>
        <p:txBody>
          <a:bodyPr wrap="square" lIns="0" tIns="0" rIns="0" bIns="0" rtlCol="0" anchor="t"/>
          <a:lstStyle/>
          <a:p>
            <a:pPr defTabSz="1371600">
              <a:lnSpc>
                <a:spcPts val="3825"/>
              </a:lnSpc>
              <a:buClrTx/>
            </a:pPr>
            <a:r>
              <a:rPr lang="pl-PL" sz="2400" kern="1200" dirty="0">
                <a:solidFill>
                  <a:prstClr val="black"/>
                </a:solidFill>
                <a:latin typeface="Barlow" panose="00000500000000000000" pitchFamily="2" charset="0"/>
                <a:ea typeface="Sora Light" pitchFamily="34" charset="-122"/>
                <a:cs typeface="Sora Light" pitchFamily="34" charset="-120"/>
              </a:rPr>
              <a:t>Światowa Organizacja Zdrowia szacuje, że na całym świecie około jedno na 100 dzieci ma ASD. Systematyczny przegląd 66 badań populacyjnych doprecyzował tę wartość do 0,77%, co oznacza średnio jedno dziecko na 130.</a:t>
            </a:r>
            <a:endParaRPr lang="en-US" sz="2400" kern="1200" dirty="0">
              <a:solidFill>
                <a:prstClr val="black"/>
              </a:solidFill>
              <a:latin typeface="Barlow" panose="00000500000000000000" pitchFamily="2" charset="0"/>
              <a:ea typeface="+mn-ea"/>
              <a:cs typeface="+mn-cs"/>
            </a:endParaRPr>
          </a:p>
        </p:txBody>
      </p:sp>
      <p:sp>
        <p:nvSpPr>
          <p:cNvPr id="11" name="Shape 7"/>
          <p:cNvSpPr/>
          <p:nvPr/>
        </p:nvSpPr>
        <p:spPr>
          <a:xfrm>
            <a:off x="6438251" y="6501256"/>
            <a:ext cx="11441073" cy="2814995"/>
          </a:xfrm>
          <a:prstGeom prst="roundRect">
            <a:avLst>
              <a:gd name="adj" fmla="val 4606"/>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2" name="Text 8"/>
          <p:cNvSpPr/>
          <p:nvPr/>
        </p:nvSpPr>
        <p:spPr>
          <a:xfrm>
            <a:off x="6758291" y="6821296"/>
            <a:ext cx="4062294" cy="507743"/>
          </a:xfrm>
          <a:prstGeom prst="rect">
            <a:avLst/>
          </a:prstGeom>
          <a:noFill/>
          <a:ln/>
        </p:spPr>
        <p:txBody>
          <a:bodyPr wrap="none" lIns="0" tIns="0" rIns="0" bIns="0" rtlCol="0" anchor="t"/>
          <a:lstStyle/>
          <a:p>
            <a:pPr defTabSz="1371600">
              <a:lnSpc>
                <a:spcPts val="3975"/>
              </a:lnSpc>
              <a:buClrTx/>
            </a:pPr>
            <a:r>
              <a:rPr lang="en-US" sz="3150" b="1" kern="1200" dirty="0" err="1">
                <a:solidFill>
                  <a:prstClr val="black"/>
                </a:solidFill>
                <a:latin typeface="Barlow" panose="00000500000000000000" pitchFamily="2" charset="0"/>
                <a:ea typeface="Alexandria Semi Bold" pitchFamily="34" charset="-122"/>
                <a:cs typeface="Alexandria Semi Bold" pitchFamily="34" charset="-120"/>
              </a:rPr>
              <a:t>Tendencje</a:t>
            </a:r>
            <a:r>
              <a:rPr lang="en-US" sz="315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3150" b="1" kern="1200" dirty="0" err="1">
                <a:solidFill>
                  <a:prstClr val="black"/>
                </a:solidFill>
                <a:latin typeface="Barlow" panose="00000500000000000000" pitchFamily="2" charset="0"/>
                <a:ea typeface="Alexandria Semi Bold" pitchFamily="34" charset="-122"/>
                <a:cs typeface="Alexandria Semi Bold" pitchFamily="34" charset="-120"/>
              </a:rPr>
              <a:t>diagnostyczne</a:t>
            </a:r>
            <a:endParaRPr lang="en-US" sz="3150" b="1" kern="1200" dirty="0">
              <a:solidFill>
                <a:prstClr val="black"/>
              </a:solidFill>
              <a:latin typeface="Barlow" panose="00000500000000000000" pitchFamily="2" charset="0"/>
              <a:ea typeface="+mn-ea"/>
              <a:cs typeface="+mn-cs"/>
            </a:endParaRPr>
          </a:p>
        </p:txBody>
      </p:sp>
      <p:sp>
        <p:nvSpPr>
          <p:cNvPr id="13" name="Text 9"/>
          <p:cNvSpPr/>
          <p:nvPr/>
        </p:nvSpPr>
        <p:spPr>
          <a:xfrm>
            <a:off x="6758291" y="7514240"/>
            <a:ext cx="10800993" cy="1481972"/>
          </a:xfrm>
          <a:prstGeom prst="rect">
            <a:avLst/>
          </a:prstGeom>
          <a:noFill/>
          <a:ln/>
        </p:spPr>
        <p:txBody>
          <a:bodyPr wrap="square" lIns="0" tIns="0" rIns="0" bIns="0" rtlCol="0" anchor="t"/>
          <a:lstStyle/>
          <a:p>
            <a:pPr defTabSz="1371600">
              <a:lnSpc>
                <a:spcPts val="3825"/>
              </a:lnSpc>
              <a:buClrTx/>
            </a:pPr>
            <a:r>
              <a:rPr lang="pl-PL" sz="2400" kern="1200" dirty="0">
                <a:solidFill>
                  <a:prstClr val="black"/>
                </a:solidFill>
                <a:latin typeface="Barlow" panose="00000500000000000000" pitchFamily="2" charset="0"/>
                <a:ea typeface="Sora Light" pitchFamily="34" charset="-122"/>
                <a:cs typeface="Sora Light" pitchFamily="34" charset="-120"/>
              </a:rPr>
              <a:t>Tendencja wzrostowa obserwowana w ostatnich dziesięcioleciach wynika przede wszystkim ze stosowania szerszych kryteriów diagnostycznych oraz rosnącej świadomości społecznej, a nie z faktycznego wzrostu częstości występowania.</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5485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92A3B7F3-37C6-838C-B886-58AFA6F9E681}"/>
              </a:ext>
            </a:extLst>
          </p:cNvPr>
          <p:cNvSpPr/>
          <p:nvPr/>
        </p:nvSpPr>
        <p:spPr>
          <a:xfrm>
            <a:off x="11703012" y="3265552"/>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58654DB4-71F1-222E-41FE-F333D80A787A}"/>
              </a:ext>
            </a:extLst>
          </p:cNvPr>
          <p:cNvSpPr/>
          <p:nvPr/>
        </p:nvSpPr>
        <p:spPr>
          <a:xfrm>
            <a:off x="6068595" y="3265553"/>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5599436-CF7E-D1A9-168A-41B8EDD37402}"/>
              </a:ext>
            </a:extLst>
          </p:cNvPr>
          <p:cNvSpPr/>
          <p:nvPr/>
        </p:nvSpPr>
        <p:spPr>
          <a:xfrm>
            <a:off x="499518" y="3265555"/>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6D3C3AF8-9F2C-CC35-18EC-7F3D860E2387}"/>
              </a:ext>
            </a:extLst>
          </p:cNvPr>
          <p:cNvSpPr>
            <a:spLocks noGrp="1"/>
          </p:cNvSpPr>
          <p:nvPr>
            <p:ph type="title"/>
          </p:nvPr>
        </p:nvSpPr>
        <p:spPr>
          <a:xfrm>
            <a:off x="434178" y="1391138"/>
            <a:ext cx="15773400" cy="1474976"/>
          </a:xfrm>
        </p:spPr>
        <p:txBody>
          <a:bodyPr/>
          <a:lstStyle/>
          <a:p>
            <a:r>
              <a:rPr lang="it-IT" sz="4800" dirty="0">
                <a:solidFill>
                  <a:srgbClr val="462AF0"/>
                </a:solidFill>
              </a:rPr>
              <a:t>Kluczowe cechy charakterystyczne autyzmu</a:t>
            </a:r>
          </a:p>
        </p:txBody>
      </p:sp>
      <p:sp>
        <p:nvSpPr>
          <p:cNvPr id="4" name="Text 1">
            <a:extLst>
              <a:ext uri="{FF2B5EF4-FFF2-40B4-BE49-F238E27FC236}">
                <a16:creationId xmlns:a16="http://schemas.microsoft.com/office/drawing/2014/main" id="{D8393697-2032-00B3-51F5-65583EA79530}"/>
              </a:ext>
            </a:extLst>
          </p:cNvPr>
          <p:cNvSpPr/>
          <p:nvPr/>
        </p:nvSpPr>
        <p:spPr>
          <a:xfrm>
            <a:off x="720837" y="3379482"/>
            <a:ext cx="3530204" cy="459774"/>
          </a:xfrm>
          <a:prstGeom prst="rect">
            <a:avLst/>
          </a:prstGeom>
          <a:noFill/>
          <a:ln/>
        </p:spPr>
        <p:txBody>
          <a:bodyPr wrap="none" lIns="0" tIns="0" rIns="0" bIns="0" rtlCol="0" anchor="t"/>
          <a:lstStyle/>
          <a:p>
            <a:pPr algn="just"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Spektrum </a:t>
            </a: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zdolności</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D9571FC9-FCC4-9280-9CAA-1A721927E0B6}"/>
              </a:ext>
            </a:extLst>
          </p:cNvPr>
          <p:cNvSpPr/>
          <p:nvPr/>
        </p:nvSpPr>
        <p:spPr>
          <a:xfrm>
            <a:off x="720837" y="3839256"/>
            <a:ext cx="4849280" cy="3579842"/>
          </a:xfrm>
          <a:prstGeom prst="rect">
            <a:avLst/>
          </a:prstGeom>
          <a:noFill/>
          <a:ln/>
        </p:spPr>
        <p:txBody>
          <a:bodyPr wrap="square" lIns="0" tIns="0" rIns="0" bIns="0" rtlCol="0" anchor="t"/>
          <a:lstStyle/>
          <a:p>
            <a:pPr algn="just" defTabSz="1371600">
              <a:lnSpc>
                <a:spcPts val="4050"/>
              </a:lnSpc>
              <a:buClrTx/>
            </a:pPr>
            <a:r>
              <a:rPr lang="pl-PL" sz="2000" kern="1200" dirty="0">
                <a:solidFill>
                  <a:prstClr val="black"/>
                </a:solidFill>
                <a:latin typeface="Barlow" panose="00000500000000000000" pitchFamily="2" charset="0"/>
                <a:ea typeface="Sora Light" pitchFamily="34" charset="-122"/>
                <a:cs typeface="Sora Light" pitchFamily="34" charset="-120"/>
              </a:rPr>
              <a:t>Osoby autystyczne wykazują zróżnicowany zakres umiejętności oraz potrzeb w zakresie wsparcia - niektóre z nich żyją samodzielnie, podczas gdy inne wymagają opieki przez całe życie. Autyzm może ograniczać możliwości edukacyjne i zawodowe, dlatego jakość życia tych osób w dużym stopniu zależy od postaw społecznych oraz dostępności formalnych usług.</a:t>
            </a:r>
            <a:endParaRPr lang="en-US" sz="20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93C3E383-492A-1D9B-7562-647E92028711}"/>
              </a:ext>
            </a:extLst>
          </p:cNvPr>
          <p:cNvSpPr/>
          <p:nvPr/>
        </p:nvSpPr>
        <p:spPr>
          <a:xfrm>
            <a:off x="6384728" y="3379482"/>
            <a:ext cx="4263645" cy="459774"/>
          </a:xfrm>
          <a:prstGeom prst="rect">
            <a:avLst/>
          </a:prstGeom>
          <a:noFill/>
          <a:ln/>
        </p:spPr>
        <p:txBody>
          <a:bodyPr wrap="none" lIns="0" tIns="0" rIns="0" bIns="0" rtlCol="0" anchor="t"/>
          <a:lstStyle/>
          <a:p>
            <a:pPr algn="just" defTabSz="1371600">
              <a:lnSpc>
                <a:spcPts val="4200"/>
              </a:lnSpc>
              <a:buClrTx/>
            </a:pPr>
            <a:r>
              <a:rPr lang="pl-PL" sz="2400" b="1" kern="1200" dirty="0">
                <a:solidFill>
                  <a:prstClr val="black"/>
                </a:solidFill>
                <a:latin typeface="Barlow" panose="00000500000000000000" pitchFamily="2" charset="0"/>
                <a:ea typeface="Alexandria Semi Bold" pitchFamily="34" charset="-122"/>
                <a:cs typeface="Alexandria Semi Bold" pitchFamily="34" charset="-120"/>
              </a:rPr>
              <a:t>Wczesne </a:t>
            </a: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oznaki</a:t>
            </a:r>
            <a:r>
              <a:rPr lang="en-US" sz="24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i</a:t>
            </a:r>
            <a:r>
              <a:rPr lang="en-US" sz="24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diagnoza</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7A5089EC-D233-4FB4-C9D9-E547134CAF25}"/>
              </a:ext>
            </a:extLst>
          </p:cNvPr>
          <p:cNvSpPr/>
          <p:nvPr/>
        </p:nvSpPr>
        <p:spPr>
          <a:xfrm>
            <a:off x="6384728" y="3953185"/>
            <a:ext cx="4628583" cy="3132362"/>
          </a:xfrm>
          <a:prstGeom prst="rect">
            <a:avLst/>
          </a:prstGeom>
          <a:noFill/>
          <a:ln/>
        </p:spPr>
        <p:txBody>
          <a:bodyPr wrap="square" lIns="0" tIns="0" rIns="0" bIns="0" rtlCol="0" anchor="t"/>
          <a:lstStyle/>
          <a:p>
            <a:pPr algn="just" defTabSz="1371600">
              <a:lnSpc>
                <a:spcPts val="4050"/>
              </a:lnSpc>
              <a:buClrTx/>
            </a:pPr>
            <a:r>
              <a:rPr lang="pl-PL" sz="2000" kern="1200" dirty="0">
                <a:solidFill>
                  <a:prstClr val="black"/>
                </a:solidFill>
                <a:latin typeface="Barlow" panose="00000500000000000000" pitchFamily="2" charset="0"/>
                <a:ea typeface="Sora Light" pitchFamily="34" charset="-122"/>
                <a:cs typeface="Sora Light" pitchFamily="34" charset="-120"/>
              </a:rPr>
              <a:t>Choć objawy autyzmu mogą pojawić się już we wczesnym dzieciństwie, diagnoza często bywa opóźniona. Wiele osób autystycznych doświadcza również współwystępujących schorzeń, takich jak epilepsja, zaburzenia lękowe, depresja, ADHD, problemy ze snem czy zachowania autoagresywne</a:t>
            </a:r>
            <a:r>
              <a:rPr lang="en-US" sz="2000" kern="1200" dirty="0">
                <a:solidFill>
                  <a:prstClr val="black"/>
                </a:solidFill>
                <a:latin typeface="Barlow" panose="00000500000000000000" pitchFamily="2" charset="0"/>
                <a:ea typeface="Sora Light" pitchFamily="34" charset="-122"/>
                <a:cs typeface="Sora Light" pitchFamily="34" charset="-120"/>
              </a:rPr>
              <a:t>.</a:t>
            </a:r>
            <a:endParaRPr lang="en-US" sz="20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A39A7F55-962D-0CEB-1D6C-BC10D304873D}"/>
              </a:ext>
            </a:extLst>
          </p:cNvPr>
          <p:cNvSpPr/>
          <p:nvPr/>
        </p:nvSpPr>
        <p:spPr>
          <a:xfrm>
            <a:off x="11875637" y="3379482"/>
            <a:ext cx="3361106" cy="459774"/>
          </a:xfrm>
          <a:prstGeom prst="rect">
            <a:avLst/>
          </a:prstGeom>
          <a:noFill/>
          <a:ln/>
        </p:spPr>
        <p:txBody>
          <a:bodyPr wrap="none" lIns="0" tIns="0" rIns="0" bIns="0" rtlCol="0" anchor="t"/>
          <a:lstStyle/>
          <a:p>
            <a:pPr algn="just" defTabSz="1371600">
              <a:lnSpc>
                <a:spcPts val="4200"/>
              </a:lnSpc>
              <a:buClrTx/>
            </a:pPr>
            <a:r>
              <a:rPr lang="pl-PL" sz="2400" b="1" kern="1200" dirty="0">
                <a:solidFill>
                  <a:prstClr val="black"/>
                </a:solidFill>
                <a:latin typeface="Barlow" panose="00000500000000000000" pitchFamily="2" charset="0"/>
                <a:ea typeface="Alexandria Semi Bold" pitchFamily="34" charset="-122"/>
                <a:cs typeface="Alexandria Semi Bold" pitchFamily="34" charset="-120"/>
              </a:rPr>
              <a:t>Zdolności </a:t>
            </a: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intelektualne</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5507223F-E189-FD14-FB39-83506793C8BE}"/>
              </a:ext>
            </a:extLst>
          </p:cNvPr>
          <p:cNvSpPr/>
          <p:nvPr/>
        </p:nvSpPr>
        <p:spPr>
          <a:xfrm>
            <a:off x="11875637" y="3953185"/>
            <a:ext cx="4946667" cy="2673093"/>
          </a:xfrm>
          <a:prstGeom prst="rect">
            <a:avLst/>
          </a:prstGeom>
          <a:noFill/>
          <a:ln/>
        </p:spPr>
        <p:txBody>
          <a:bodyPr wrap="square" lIns="0" tIns="0" rIns="0" bIns="0" rtlCol="0" anchor="t"/>
          <a:lstStyle/>
          <a:p>
            <a:pPr algn="just" defTabSz="1371600">
              <a:lnSpc>
                <a:spcPts val="4050"/>
              </a:lnSpc>
              <a:buClrTx/>
            </a:pPr>
            <a:r>
              <a:rPr lang="pl-PL" sz="2000" kern="1200" dirty="0">
                <a:solidFill>
                  <a:prstClr val="black"/>
                </a:solidFill>
                <a:latin typeface="Barlow" panose="00000500000000000000" pitchFamily="2" charset="0"/>
                <a:ea typeface="Sora Light" pitchFamily="34" charset="-122"/>
                <a:cs typeface="Sora Light" pitchFamily="34" charset="-120"/>
              </a:rPr>
              <a:t>Zdolności intelektualne osób autystycznych mogą się wahać od głębokiej niepełnosprawności intelektualnej po wyjątkowo wysoki poziom funkcjonowania. Dzięki wczesnemu, opartemu na dowodach wsparciu możliwa jest znaczna poprawa </a:t>
            </a:r>
            <a:br>
              <a:rPr lang="pl-PL" sz="2000" kern="1200" dirty="0">
                <a:solidFill>
                  <a:prstClr val="black"/>
                </a:solidFill>
                <a:latin typeface="Barlow" panose="00000500000000000000" pitchFamily="2" charset="0"/>
                <a:ea typeface="Sora Light" pitchFamily="34" charset="-122"/>
                <a:cs typeface="Sora Light" pitchFamily="34" charset="-120"/>
              </a:rPr>
            </a:br>
            <a:r>
              <a:rPr lang="pl-PL" sz="2000" kern="1200" dirty="0">
                <a:solidFill>
                  <a:prstClr val="black"/>
                </a:solidFill>
                <a:latin typeface="Barlow" panose="00000500000000000000" pitchFamily="2" charset="0"/>
                <a:ea typeface="Sora Light" pitchFamily="34" charset="-122"/>
                <a:cs typeface="Sora Light" pitchFamily="34" charset="-120"/>
              </a:rPr>
              <a:t>w zakresie komunikacji, umiejętności społecznych oraz ogólnej jakości życia.</a:t>
            </a:r>
            <a:endParaRPr lang="en-US" sz="20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1667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5C511-ED80-02D5-0434-CBE43B395419}"/>
              </a:ext>
            </a:extLst>
          </p:cNvPr>
          <p:cNvSpPr>
            <a:spLocks noGrp="1"/>
          </p:cNvSpPr>
          <p:nvPr>
            <p:ph type="title"/>
          </p:nvPr>
        </p:nvSpPr>
        <p:spPr>
          <a:xfrm>
            <a:off x="741212" y="1280079"/>
            <a:ext cx="15773400" cy="1097526"/>
          </a:xfrm>
        </p:spPr>
        <p:txBody>
          <a:bodyPr/>
          <a:lstStyle/>
          <a:p>
            <a:r>
              <a:rPr lang="pl-PL" sz="4800" dirty="0">
                <a:solidFill>
                  <a:srgbClr val="462AF0"/>
                </a:solidFill>
              </a:rPr>
              <a:t>Wyzwania </a:t>
            </a:r>
            <a:r>
              <a:rPr lang="it-IT" sz="4800" dirty="0">
                <a:solidFill>
                  <a:srgbClr val="462AF0"/>
                </a:solidFill>
              </a:rPr>
              <a:t>dla osób autystycznych</a:t>
            </a:r>
          </a:p>
        </p:txBody>
      </p:sp>
      <p:sp>
        <p:nvSpPr>
          <p:cNvPr id="4" name="Shape 1">
            <a:extLst>
              <a:ext uri="{FF2B5EF4-FFF2-40B4-BE49-F238E27FC236}">
                <a16:creationId xmlns:a16="http://schemas.microsoft.com/office/drawing/2014/main" id="{69266394-DEB1-91FA-E691-926F20D2783C}"/>
              </a:ext>
            </a:extLst>
          </p:cNvPr>
          <p:cNvSpPr/>
          <p:nvPr/>
        </p:nvSpPr>
        <p:spPr>
          <a:xfrm>
            <a:off x="843653" y="2534983"/>
            <a:ext cx="2194523"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pic>
        <p:nvPicPr>
          <p:cNvPr id="5" name="Image 0" descr="preencoded.png">
            <a:extLst>
              <a:ext uri="{FF2B5EF4-FFF2-40B4-BE49-F238E27FC236}">
                <a16:creationId xmlns:a16="http://schemas.microsoft.com/office/drawing/2014/main" id="{990D82AE-58E2-C84B-E4F4-39B7ED37542C}"/>
              </a:ext>
            </a:extLst>
          </p:cNvPr>
          <p:cNvPicPr>
            <a:picLocks noChangeAspect="1"/>
          </p:cNvPicPr>
          <p:nvPr/>
        </p:nvPicPr>
        <p:blipFill>
          <a:blip r:embed="rId2"/>
          <a:stretch>
            <a:fillRect/>
          </a:stretch>
        </p:blipFill>
        <p:spPr>
          <a:xfrm>
            <a:off x="1725440" y="2910074"/>
            <a:ext cx="430947" cy="538638"/>
          </a:xfrm>
          <a:prstGeom prst="rect">
            <a:avLst/>
          </a:prstGeom>
        </p:spPr>
      </p:pic>
      <p:sp>
        <p:nvSpPr>
          <p:cNvPr id="6" name="Text 2">
            <a:extLst>
              <a:ext uri="{FF2B5EF4-FFF2-40B4-BE49-F238E27FC236}">
                <a16:creationId xmlns:a16="http://schemas.microsoft.com/office/drawing/2014/main" id="{5A9DEFFF-7323-FF2B-BB87-7354923B3128}"/>
              </a:ext>
            </a:extLst>
          </p:cNvPr>
          <p:cNvSpPr/>
          <p:nvPr/>
        </p:nvSpPr>
        <p:spPr>
          <a:xfrm>
            <a:off x="3371646" y="2589275"/>
            <a:ext cx="5007948" cy="503991"/>
          </a:xfrm>
          <a:prstGeom prst="rect">
            <a:avLst/>
          </a:prstGeom>
          <a:noFill/>
          <a:ln/>
        </p:spPr>
        <p:txBody>
          <a:bodyPr wrap="none" lIns="0" tIns="0" rIns="0" bIns="0" rtlCol="0" anchor="t"/>
          <a:lstStyle/>
          <a:p>
            <a:pPr defTabSz="1371600">
              <a:lnSpc>
                <a:spcPts val="3900"/>
              </a:lnSpc>
              <a:buClrTx/>
            </a:pP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Bariery</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komunikacyjne</a:t>
            </a:r>
            <a:endParaRPr lang="en-US" sz="2100" b="1"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9244F957-4D62-3D0C-442E-A86F8D823C08}"/>
              </a:ext>
            </a:extLst>
          </p:cNvPr>
          <p:cNvSpPr/>
          <p:nvPr/>
        </p:nvSpPr>
        <p:spPr>
          <a:xfrm>
            <a:off x="3457730" y="3050849"/>
            <a:ext cx="8334435" cy="490241"/>
          </a:xfrm>
          <a:prstGeom prst="rect">
            <a:avLst/>
          </a:prstGeom>
          <a:noFill/>
          <a:ln/>
        </p:spPr>
        <p:txBody>
          <a:bodyPr wrap="none" lIns="0" tIns="0" rIns="0" bIns="0" rtlCol="0" anchor="t"/>
          <a:lstStyle/>
          <a:p>
            <a:pPr defTabSz="1371600">
              <a:lnSpc>
                <a:spcPts val="3825"/>
              </a:lnSpc>
              <a:buClrTx/>
            </a:pPr>
            <a:r>
              <a:rPr lang="pl-PL" sz="2100" kern="1200" dirty="0">
                <a:solidFill>
                  <a:prstClr val="black"/>
                </a:solidFill>
                <a:latin typeface="Barlow" panose="00000500000000000000" pitchFamily="2" charset="0"/>
                <a:ea typeface="Sora Light" pitchFamily="34" charset="-122"/>
                <a:cs typeface="Sora Light" pitchFamily="34" charset="-120"/>
              </a:rPr>
              <a:t>Trudności z komunikacją werbalną i niewerbalną</a:t>
            </a:r>
            <a:endParaRPr lang="en-US" sz="2100" kern="1200" dirty="0">
              <a:solidFill>
                <a:prstClr val="black"/>
              </a:solidFill>
              <a:latin typeface="Barlow" panose="00000500000000000000" pitchFamily="2" charset="0"/>
              <a:ea typeface="+mn-ea"/>
              <a:cs typeface="+mn-cs"/>
            </a:endParaRPr>
          </a:p>
        </p:txBody>
      </p:sp>
      <p:sp>
        <p:nvSpPr>
          <p:cNvPr id="9" name="Shape 5">
            <a:extLst>
              <a:ext uri="{FF2B5EF4-FFF2-40B4-BE49-F238E27FC236}">
                <a16:creationId xmlns:a16="http://schemas.microsoft.com/office/drawing/2014/main" id="{B75D4CAE-9BB0-4271-B786-1116FAB69010}"/>
              </a:ext>
            </a:extLst>
          </p:cNvPr>
          <p:cNvSpPr/>
          <p:nvPr/>
        </p:nvSpPr>
        <p:spPr>
          <a:xfrm>
            <a:off x="870107" y="3905153"/>
            <a:ext cx="4389204"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pic>
        <p:nvPicPr>
          <p:cNvPr id="10" name="Image 1" descr="preencoded.png">
            <a:extLst>
              <a:ext uri="{FF2B5EF4-FFF2-40B4-BE49-F238E27FC236}">
                <a16:creationId xmlns:a16="http://schemas.microsoft.com/office/drawing/2014/main" id="{40423B98-7DF6-1BB3-9C13-AE8B9FE9A3B4}"/>
              </a:ext>
            </a:extLst>
          </p:cNvPr>
          <p:cNvPicPr>
            <a:picLocks noChangeAspect="1"/>
          </p:cNvPicPr>
          <p:nvPr/>
        </p:nvPicPr>
        <p:blipFill>
          <a:blip r:embed="rId3"/>
          <a:stretch>
            <a:fillRect/>
          </a:stretch>
        </p:blipFill>
        <p:spPr>
          <a:xfrm>
            <a:off x="3026783" y="4145562"/>
            <a:ext cx="430947" cy="538638"/>
          </a:xfrm>
          <a:prstGeom prst="rect">
            <a:avLst/>
          </a:prstGeom>
        </p:spPr>
      </p:pic>
      <p:sp>
        <p:nvSpPr>
          <p:cNvPr id="11" name="Text 6">
            <a:extLst>
              <a:ext uri="{FF2B5EF4-FFF2-40B4-BE49-F238E27FC236}">
                <a16:creationId xmlns:a16="http://schemas.microsoft.com/office/drawing/2014/main" id="{BB1DB640-BFF3-5410-0874-D8BCCADC58F7}"/>
              </a:ext>
            </a:extLst>
          </p:cNvPr>
          <p:cNvSpPr/>
          <p:nvPr/>
        </p:nvSpPr>
        <p:spPr>
          <a:xfrm>
            <a:off x="5589594" y="3830106"/>
            <a:ext cx="4032468" cy="503991"/>
          </a:xfrm>
          <a:prstGeom prst="rect">
            <a:avLst/>
          </a:prstGeom>
          <a:noFill/>
          <a:ln/>
        </p:spPr>
        <p:txBody>
          <a:bodyPr wrap="none" lIns="0" tIns="0" rIns="0" bIns="0" rtlCol="0" anchor="t"/>
          <a:lstStyle/>
          <a:p>
            <a:pPr defTabSz="1371600">
              <a:lnSpc>
                <a:spcPts val="390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Oczekiwania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społeczne</a:t>
            </a:r>
            <a:endParaRPr lang="en-US" sz="2100" b="1" kern="1200" dirty="0">
              <a:solidFill>
                <a:prstClr val="black"/>
              </a:solidFill>
              <a:latin typeface="Barlow" panose="00000500000000000000" pitchFamily="2" charset="0"/>
              <a:ea typeface="+mn-ea"/>
              <a:cs typeface="+mn-cs"/>
            </a:endParaRPr>
          </a:p>
        </p:txBody>
      </p:sp>
      <p:sp>
        <p:nvSpPr>
          <p:cNvPr id="12" name="Text 7">
            <a:extLst>
              <a:ext uri="{FF2B5EF4-FFF2-40B4-BE49-F238E27FC236}">
                <a16:creationId xmlns:a16="http://schemas.microsoft.com/office/drawing/2014/main" id="{012B7382-2CB4-8E39-18A9-39FB2CC74411}"/>
              </a:ext>
            </a:extLst>
          </p:cNvPr>
          <p:cNvSpPr/>
          <p:nvPr/>
        </p:nvSpPr>
        <p:spPr>
          <a:xfrm>
            <a:off x="5614406" y="4344981"/>
            <a:ext cx="6764774" cy="490241"/>
          </a:xfrm>
          <a:prstGeom prst="rect">
            <a:avLst/>
          </a:prstGeom>
          <a:noFill/>
          <a:ln/>
        </p:spPr>
        <p:txBody>
          <a:bodyPr wrap="none" lIns="0" tIns="0" rIns="0" bIns="0" rtlCol="0" anchor="t"/>
          <a:lstStyle/>
          <a:p>
            <a:pPr defTabSz="1371600">
              <a:lnSpc>
                <a:spcPts val="3825"/>
              </a:lnSpc>
              <a:buClrTx/>
            </a:pPr>
            <a:r>
              <a:rPr lang="pl-PL" sz="2100" kern="1200" dirty="0">
                <a:solidFill>
                  <a:prstClr val="black"/>
                </a:solidFill>
                <a:latin typeface="Barlow" panose="00000500000000000000" pitchFamily="2" charset="0"/>
                <a:ea typeface="Sora Light" pitchFamily="34" charset="-122"/>
                <a:cs typeface="Sora Light" pitchFamily="34" charset="-120"/>
              </a:rPr>
              <a:t>Trudności w poruszaniu się po niepisanych zasadach społecznych. </a:t>
            </a:r>
            <a:endParaRPr lang="en-US" sz="2100" kern="1200" dirty="0">
              <a:solidFill>
                <a:prstClr val="black"/>
              </a:solidFill>
              <a:latin typeface="Barlow" panose="00000500000000000000" pitchFamily="2" charset="0"/>
              <a:ea typeface="+mn-ea"/>
              <a:cs typeface="+mn-cs"/>
            </a:endParaRPr>
          </a:p>
        </p:txBody>
      </p:sp>
      <p:sp>
        <p:nvSpPr>
          <p:cNvPr id="14" name="Shape 9">
            <a:extLst>
              <a:ext uri="{FF2B5EF4-FFF2-40B4-BE49-F238E27FC236}">
                <a16:creationId xmlns:a16="http://schemas.microsoft.com/office/drawing/2014/main" id="{AAB1E79E-BF3A-8529-8242-E0B91ECB67B7}"/>
              </a:ext>
            </a:extLst>
          </p:cNvPr>
          <p:cNvSpPr/>
          <p:nvPr/>
        </p:nvSpPr>
        <p:spPr>
          <a:xfrm>
            <a:off x="843653" y="5275325"/>
            <a:ext cx="6583728"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pic>
        <p:nvPicPr>
          <p:cNvPr id="15" name="Image 2" descr="preencoded.png">
            <a:extLst>
              <a:ext uri="{FF2B5EF4-FFF2-40B4-BE49-F238E27FC236}">
                <a16:creationId xmlns:a16="http://schemas.microsoft.com/office/drawing/2014/main" id="{4BE38D3F-EC37-8955-9070-E58B45F2098E}"/>
              </a:ext>
            </a:extLst>
          </p:cNvPr>
          <p:cNvPicPr>
            <a:picLocks noChangeAspect="1"/>
          </p:cNvPicPr>
          <p:nvPr/>
        </p:nvPicPr>
        <p:blipFill>
          <a:blip r:embed="rId4"/>
          <a:stretch>
            <a:fillRect/>
          </a:stretch>
        </p:blipFill>
        <p:spPr>
          <a:xfrm>
            <a:off x="3920043" y="5547165"/>
            <a:ext cx="430947" cy="538638"/>
          </a:xfrm>
          <a:prstGeom prst="rect">
            <a:avLst/>
          </a:prstGeom>
        </p:spPr>
      </p:pic>
      <p:sp>
        <p:nvSpPr>
          <p:cNvPr id="16" name="Text 10">
            <a:extLst>
              <a:ext uri="{FF2B5EF4-FFF2-40B4-BE49-F238E27FC236}">
                <a16:creationId xmlns:a16="http://schemas.microsoft.com/office/drawing/2014/main" id="{DB6389A8-8B71-CD55-C437-61CB12F013B6}"/>
              </a:ext>
            </a:extLst>
          </p:cNvPr>
          <p:cNvSpPr/>
          <p:nvPr/>
        </p:nvSpPr>
        <p:spPr>
          <a:xfrm>
            <a:off x="7759697" y="5304879"/>
            <a:ext cx="4032468" cy="503991"/>
          </a:xfrm>
          <a:prstGeom prst="rect">
            <a:avLst/>
          </a:prstGeom>
          <a:noFill/>
          <a:ln/>
        </p:spPr>
        <p:txBody>
          <a:bodyPr wrap="none" lIns="0" tIns="0" rIns="0" bIns="0" rtlCol="0" anchor="t"/>
          <a:lstStyle/>
          <a:p>
            <a:pPr defTabSz="1371600">
              <a:lnSpc>
                <a:spcPts val="390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Przetwarzanie sensoryczne</a:t>
            </a:r>
            <a:endParaRPr lang="en-US" sz="2100" b="1" kern="1200" dirty="0">
              <a:solidFill>
                <a:prstClr val="black"/>
              </a:solidFill>
              <a:latin typeface="Barlow" panose="00000500000000000000" pitchFamily="2" charset="0"/>
              <a:ea typeface="+mn-ea"/>
              <a:cs typeface="+mn-cs"/>
            </a:endParaRPr>
          </a:p>
        </p:txBody>
      </p:sp>
      <p:sp>
        <p:nvSpPr>
          <p:cNvPr id="17" name="Text 11">
            <a:extLst>
              <a:ext uri="{FF2B5EF4-FFF2-40B4-BE49-F238E27FC236}">
                <a16:creationId xmlns:a16="http://schemas.microsoft.com/office/drawing/2014/main" id="{B0EF6454-1AF3-F493-57A1-E830778476AB}"/>
              </a:ext>
            </a:extLst>
          </p:cNvPr>
          <p:cNvSpPr/>
          <p:nvPr/>
        </p:nvSpPr>
        <p:spPr>
          <a:xfrm>
            <a:off x="7759697" y="5770824"/>
            <a:ext cx="8568750" cy="490241"/>
          </a:xfrm>
          <a:prstGeom prst="rect">
            <a:avLst/>
          </a:prstGeom>
          <a:noFill/>
          <a:ln/>
        </p:spPr>
        <p:txBody>
          <a:bodyPr wrap="none" lIns="0" tIns="0" rIns="0" bIns="0" rtlCol="0" anchor="t"/>
          <a:lstStyle/>
          <a:p>
            <a:pPr defTabSz="1371600">
              <a:lnSpc>
                <a:spcPts val="3825"/>
              </a:lnSpc>
              <a:buClrTx/>
            </a:pPr>
            <a:r>
              <a:rPr lang="pl-PL" sz="2100" kern="1200" dirty="0">
                <a:solidFill>
                  <a:prstClr val="black"/>
                </a:solidFill>
                <a:latin typeface="Barlow" panose="00000500000000000000" pitchFamily="2" charset="0"/>
                <a:ea typeface="Sora Light" pitchFamily="34" charset="-122"/>
                <a:cs typeface="Sora Light" pitchFamily="34" charset="-120"/>
              </a:rPr>
              <a:t>Wrażliwość na dźwięki, światła, tekstury i otoczenie</a:t>
            </a:r>
            <a:endParaRPr lang="en-US" sz="2100" kern="1200" dirty="0">
              <a:solidFill>
                <a:prstClr val="black"/>
              </a:solidFill>
              <a:latin typeface="Barlow" panose="00000500000000000000" pitchFamily="2" charset="0"/>
              <a:ea typeface="+mn-ea"/>
              <a:cs typeface="+mn-cs"/>
            </a:endParaRPr>
          </a:p>
        </p:txBody>
      </p:sp>
      <p:sp>
        <p:nvSpPr>
          <p:cNvPr id="19" name="Shape 13">
            <a:extLst>
              <a:ext uri="{FF2B5EF4-FFF2-40B4-BE49-F238E27FC236}">
                <a16:creationId xmlns:a16="http://schemas.microsoft.com/office/drawing/2014/main" id="{4EF418D9-4B50-148F-6C3C-19BD3C10C8F5}"/>
              </a:ext>
            </a:extLst>
          </p:cNvPr>
          <p:cNvSpPr/>
          <p:nvPr/>
        </p:nvSpPr>
        <p:spPr>
          <a:xfrm>
            <a:off x="843653" y="6689075"/>
            <a:ext cx="8778410"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pic>
        <p:nvPicPr>
          <p:cNvPr id="20" name="Image 3" descr="preencoded.png">
            <a:extLst>
              <a:ext uri="{FF2B5EF4-FFF2-40B4-BE49-F238E27FC236}">
                <a16:creationId xmlns:a16="http://schemas.microsoft.com/office/drawing/2014/main" id="{04E19047-37E9-C00D-18C7-F84412498EC4}"/>
              </a:ext>
            </a:extLst>
          </p:cNvPr>
          <p:cNvPicPr>
            <a:picLocks noChangeAspect="1"/>
          </p:cNvPicPr>
          <p:nvPr/>
        </p:nvPicPr>
        <p:blipFill>
          <a:blip r:embed="rId5"/>
          <a:stretch>
            <a:fillRect/>
          </a:stretch>
        </p:blipFill>
        <p:spPr>
          <a:xfrm>
            <a:off x="5017383" y="6964464"/>
            <a:ext cx="430947" cy="538638"/>
          </a:xfrm>
          <a:prstGeom prst="rect">
            <a:avLst/>
          </a:prstGeom>
        </p:spPr>
      </p:pic>
      <p:sp>
        <p:nvSpPr>
          <p:cNvPr id="21" name="Text 14">
            <a:extLst>
              <a:ext uri="{FF2B5EF4-FFF2-40B4-BE49-F238E27FC236}">
                <a16:creationId xmlns:a16="http://schemas.microsoft.com/office/drawing/2014/main" id="{C5D1BA02-9B99-A7FC-FD05-EC8BF0A7614E}"/>
              </a:ext>
            </a:extLst>
          </p:cNvPr>
          <p:cNvSpPr/>
          <p:nvPr/>
        </p:nvSpPr>
        <p:spPr>
          <a:xfrm>
            <a:off x="9978633" y="6687152"/>
            <a:ext cx="4524672" cy="503991"/>
          </a:xfrm>
          <a:prstGeom prst="rect">
            <a:avLst/>
          </a:prstGeom>
          <a:noFill/>
          <a:ln/>
        </p:spPr>
        <p:txBody>
          <a:bodyPr wrap="none" lIns="0" tIns="0" rIns="0" bIns="0" rtlCol="0" anchor="t"/>
          <a:lstStyle/>
          <a:p>
            <a:pPr defTabSz="1371600">
              <a:lnSpc>
                <a:spcPts val="390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Adaptacja do zmian</a:t>
            </a:r>
            <a:endParaRPr lang="en-US" sz="2100" b="1" kern="1200" dirty="0">
              <a:solidFill>
                <a:prstClr val="black"/>
              </a:solidFill>
              <a:latin typeface="Barlow" panose="00000500000000000000" pitchFamily="2" charset="0"/>
              <a:ea typeface="+mn-ea"/>
              <a:cs typeface="+mn-cs"/>
            </a:endParaRPr>
          </a:p>
        </p:txBody>
      </p:sp>
      <p:sp>
        <p:nvSpPr>
          <p:cNvPr id="22" name="Text 15">
            <a:extLst>
              <a:ext uri="{FF2B5EF4-FFF2-40B4-BE49-F238E27FC236}">
                <a16:creationId xmlns:a16="http://schemas.microsoft.com/office/drawing/2014/main" id="{A32063F3-1FE2-8422-658F-2C7D010DFE27}"/>
              </a:ext>
            </a:extLst>
          </p:cNvPr>
          <p:cNvSpPr/>
          <p:nvPr/>
        </p:nvSpPr>
        <p:spPr>
          <a:xfrm>
            <a:off x="10101644" y="7233784"/>
            <a:ext cx="6173271" cy="490241"/>
          </a:xfrm>
          <a:prstGeom prst="rect">
            <a:avLst/>
          </a:prstGeom>
          <a:noFill/>
          <a:ln/>
        </p:spPr>
        <p:txBody>
          <a:bodyPr wrap="none" lIns="0" tIns="0" rIns="0" bIns="0" rtlCol="0" anchor="t"/>
          <a:lstStyle/>
          <a:p>
            <a:pPr defTabSz="1371600">
              <a:lnSpc>
                <a:spcPts val="3825"/>
              </a:lnSpc>
              <a:buClrTx/>
            </a:pPr>
            <a:r>
              <a:rPr lang="pl-PL" sz="2100" kern="1200" dirty="0">
                <a:solidFill>
                  <a:prstClr val="black"/>
                </a:solidFill>
                <a:latin typeface="Barlow" panose="00000500000000000000" pitchFamily="2" charset="0"/>
                <a:ea typeface="Sora Light" pitchFamily="34" charset="-122"/>
                <a:cs typeface="Sora Light" pitchFamily="34" charset="-120"/>
              </a:rPr>
              <a:t>Preferowanie </a:t>
            </a:r>
            <a:r>
              <a:rPr lang="en-US" sz="2100" kern="1200" dirty="0" err="1">
                <a:solidFill>
                  <a:prstClr val="black"/>
                </a:solidFill>
                <a:latin typeface="Barlow" panose="00000500000000000000" pitchFamily="2" charset="0"/>
                <a:ea typeface="Sora Light" pitchFamily="34" charset="-122"/>
                <a:cs typeface="Sora Light" pitchFamily="34" charset="-120"/>
              </a:rPr>
              <a:t>rutyny</a:t>
            </a:r>
            <a:r>
              <a:rPr lang="en-US" sz="2100" kern="1200" dirty="0">
                <a:solidFill>
                  <a:prstClr val="black"/>
                </a:solidFill>
                <a:latin typeface="Barlow" panose="00000500000000000000" pitchFamily="2" charset="0"/>
                <a:ea typeface="Sora Light" pitchFamily="34" charset="-122"/>
                <a:cs typeface="Sora Light" pitchFamily="34" charset="-120"/>
              </a:rPr>
              <a:t> </a:t>
            </a:r>
            <a:r>
              <a:rPr lang="en-US" sz="2100" kern="1200" dirty="0" err="1">
                <a:solidFill>
                  <a:prstClr val="black"/>
                </a:solidFill>
                <a:latin typeface="Barlow" panose="00000500000000000000" pitchFamily="2" charset="0"/>
                <a:ea typeface="Sora Light" pitchFamily="34" charset="-122"/>
                <a:cs typeface="Sora Light" pitchFamily="34" charset="-120"/>
              </a:rPr>
              <a:t>i</a:t>
            </a:r>
            <a:r>
              <a:rPr lang="en-US" sz="2100" kern="1200" dirty="0">
                <a:solidFill>
                  <a:prstClr val="black"/>
                </a:solidFill>
                <a:latin typeface="Barlow" panose="00000500000000000000" pitchFamily="2" charset="0"/>
                <a:ea typeface="Sora Light" pitchFamily="34" charset="-122"/>
                <a:cs typeface="Sora Light" pitchFamily="34" charset="-120"/>
              </a:rPr>
              <a:t> </a:t>
            </a:r>
            <a:r>
              <a:rPr lang="en-US" sz="2100" kern="1200" dirty="0" err="1">
                <a:solidFill>
                  <a:prstClr val="black"/>
                </a:solidFill>
                <a:latin typeface="Barlow" panose="00000500000000000000" pitchFamily="2" charset="0"/>
                <a:ea typeface="Sora Light" pitchFamily="34" charset="-122"/>
                <a:cs typeface="Sora Light" pitchFamily="34" charset="-120"/>
              </a:rPr>
              <a:t>przewidywalności</a:t>
            </a:r>
            <a:endParaRPr lang="en-US" sz="2100" kern="1200" dirty="0">
              <a:solidFill>
                <a:prstClr val="black"/>
              </a:solidFill>
              <a:latin typeface="Barlow" panose="00000500000000000000" pitchFamily="2" charset="0"/>
              <a:ea typeface="+mn-ea"/>
              <a:cs typeface="+mn-cs"/>
            </a:endParaRPr>
          </a:p>
        </p:txBody>
      </p:sp>
      <p:sp>
        <p:nvSpPr>
          <p:cNvPr id="23" name="Text 16">
            <a:extLst>
              <a:ext uri="{FF2B5EF4-FFF2-40B4-BE49-F238E27FC236}">
                <a16:creationId xmlns:a16="http://schemas.microsoft.com/office/drawing/2014/main" id="{17E52C90-38C0-1C12-0B35-0623D060B3DC}"/>
              </a:ext>
            </a:extLst>
          </p:cNvPr>
          <p:cNvSpPr/>
          <p:nvPr/>
        </p:nvSpPr>
        <p:spPr>
          <a:xfrm>
            <a:off x="843653" y="7985581"/>
            <a:ext cx="17120492" cy="980480"/>
          </a:xfrm>
          <a:prstGeom prst="rect">
            <a:avLst/>
          </a:prstGeom>
          <a:noFill/>
          <a:ln/>
        </p:spPr>
        <p:txBody>
          <a:bodyPr wrap="square" lIns="0" tIns="0" rIns="0" bIns="0" rtlCol="0" anchor="t"/>
          <a:lstStyle/>
          <a:p>
            <a:pPr defTabSz="1371600">
              <a:lnSpc>
                <a:spcPts val="3825"/>
              </a:lnSpc>
              <a:buClrTx/>
            </a:pPr>
            <a:r>
              <a:rPr lang="pl-PL" sz="2100" i="1" kern="1200" dirty="0">
                <a:solidFill>
                  <a:prstClr val="black"/>
                </a:solidFill>
                <a:latin typeface="Barlow" panose="00000500000000000000" pitchFamily="2" charset="0"/>
                <a:ea typeface="Sora Light" pitchFamily="34" charset="-122"/>
                <a:cs typeface="Sora Light" pitchFamily="34" charset="-120"/>
              </a:rPr>
              <a:t>Brak wiedzy wśród świadczeniodawców i rozproszone systemy wsparcia sprawiają, że wiele osób autystycznych nie otrzymuje należnej opieki, co zwiększa ryzyko chorób, przemocy i nadużyć.</a:t>
            </a:r>
            <a:endParaRPr lang="en-US" sz="2100" i="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23748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43A540CD-1BCB-EF6F-7EC2-867488867C33}"/>
              </a:ext>
            </a:extLst>
          </p:cNvPr>
          <p:cNvSpPr/>
          <p:nvPr/>
        </p:nvSpPr>
        <p:spPr>
          <a:xfrm>
            <a:off x="6179018" y="7207426"/>
            <a:ext cx="5929959" cy="233406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72298BDB-65C1-4754-18E1-31549C65A1BC}"/>
              </a:ext>
            </a:extLst>
          </p:cNvPr>
          <p:cNvSpPr/>
          <p:nvPr/>
        </p:nvSpPr>
        <p:spPr>
          <a:xfrm>
            <a:off x="9367661" y="4535062"/>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5D9F726C-6830-80AC-69E5-B5E4C21A762E}"/>
              </a:ext>
            </a:extLst>
          </p:cNvPr>
          <p:cNvSpPr/>
          <p:nvPr/>
        </p:nvSpPr>
        <p:spPr>
          <a:xfrm>
            <a:off x="2383136" y="4543651"/>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B2659507-284A-B731-D4FD-24A6C351E97C}"/>
              </a:ext>
            </a:extLst>
          </p:cNvPr>
          <p:cNvSpPr>
            <a:spLocks noGrp="1"/>
          </p:cNvSpPr>
          <p:nvPr>
            <p:ph type="title"/>
          </p:nvPr>
        </p:nvSpPr>
        <p:spPr>
          <a:xfrm>
            <a:off x="413034" y="1297923"/>
            <a:ext cx="15773400" cy="954489"/>
          </a:xfrm>
        </p:spPr>
        <p:txBody>
          <a:bodyPr/>
          <a:lstStyle/>
          <a:p>
            <a:r>
              <a:rPr lang="pl-PL" sz="4800" dirty="0">
                <a:solidFill>
                  <a:srgbClr val="462AF0"/>
                </a:solidFill>
              </a:rPr>
              <a:t>Autyzm w turystyce i hotelarstwie</a:t>
            </a:r>
            <a:endParaRPr lang="it-IT" sz="4800" dirty="0">
              <a:solidFill>
                <a:srgbClr val="462AF0"/>
              </a:solidFill>
            </a:endParaRPr>
          </a:p>
        </p:txBody>
      </p:sp>
      <p:sp>
        <p:nvSpPr>
          <p:cNvPr id="4" name="Text 1"/>
          <p:cNvSpPr/>
          <p:nvPr/>
        </p:nvSpPr>
        <p:spPr>
          <a:xfrm>
            <a:off x="2635448" y="4397777"/>
            <a:ext cx="5537657"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80%</a:t>
            </a:r>
            <a:endParaRPr lang="en-US" sz="3600" kern="1200" dirty="0">
              <a:solidFill>
                <a:prstClr val="black"/>
              </a:solidFill>
              <a:latin typeface="Barlow" panose="00000500000000000000" pitchFamily="2" charset="0"/>
              <a:ea typeface="+mn-ea"/>
              <a:cs typeface="+mn-cs"/>
            </a:endParaRPr>
          </a:p>
        </p:txBody>
      </p:sp>
      <p:sp>
        <p:nvSpPr>
          <p:cNvPr id="5" name="Text 2"/>
          <p:cNvSpPr/>
          <p:nvPr/>
        </p:nvSpPr>
        <p:spPr>
          <a:xfrm>
            <a:off x="3652192" y="5201984"/>
            <a:ext cx="3391853" cy="400943"/>
          </a:xfrm>
          <a:prstGeom prst="rect">
            <a:avLst/>
          </a:prstGeom>
          <a:noFill/>
          <a:ln/>
        </p:spPr>
        <p:txBody>
          <a:bodyPr wrap="none" lIns="0" tIns="0" rIns="0" bIns="0" rtlCol="0" anchor="t"/>
          <a:lstStyle/>
          <a:p>
            <a:pPr algn="ctr" defTabSz="1371600">
              <a:lnSpc>
                <a:spcPts val="3150"/>
              </a:lnSpc>
              <a:buClrTx/>
            </a:pPr>
            <a:r>
              <a:rPr lang="pl-PL" sz="2100" kern="1200" dirty="0">
                <a:solidFill>
                  <a:prstClr val="black"/>
                </a:solidFill>
                <a:latin typeface="Barlow" panose="00000500000000000000" pitchFamily="2" charset="0"/>
                <a:ea typeface="Alexandria Semi Bold" pitchFamily="34" charset="-122"/>
                <a:cs typeface="Alexandria Semi Bold" pitchFamily="34" charset="-120"/>
              </a:rPr>
              <a:t>Stopa bezrobocia</a:t>
            </a:r>
            <a:endParaRPr lang="en-US" sz="2100" kern="1200" dirty="0">
              <a:solidFill>
                <a:prstClr val="black"/>
              </a:solidFill>
              <a:latin typeface="Barlow" panose="00000500000000000000" pitchFamily="2" charset="0"/>
              <a:ea typeface="+mn-ea"/>
              <a:cs typeface="+mn-cs"/>
            </a:endParaRPr>
          </a:p>
        </p:txBody>
      </p:sp>
      <p:sp>
        <p:nvSpPr>
          <p:cNvPr id="6" name="Text 3"/>
          <p:cNvSpPr/>
          <p:nvPr/>
        </p:nvSpPr>
        <p:spPr>
          <a:xfrm>
            <a:off x="2579286" y="5748801"/>
            <a:ext cx="5537657" cy="780098"/>
          </a:xfrm>
          <a:prstGeom prst="rect">
            <a:avLst/>
          </a:prstGeom>
          <a:noFill/>
          <a:ln/>
        </p:spPr>
        <p:txBody>
          <a:bodyPr wrap="square" lIns="0" tIns="0" rIns="0" bIns="0" rtlCol="0" anchor="t"/>
          <a:lstStyle/>
          <a:p>
            <a:pPr algn="ctr" defTabSz="1371600">
              <a:lnSpc>
                <a:spcPts val="3000"/>
              </a:lnSpc>
              <a:buClrTx/>
            </a:pPr>
            <a:r>
              <a:rPr lang="pl-PL" sz="2100" kern="1200" dirty="0">
                <a:solidFill>
                  <a:prstClr val="black"/>
                </a:solidFill>
                <a:latin typeface="Barlow" panose="00000500000000000000" pitchFamily="2" charset="0"/>
                <a:ea typeface="Sora Light" pitchFamily="34" charset="-122"/>
                <a:cs typeface="Sora Light" pitchFamily="34" charset="-120"/>
              </a:rPr>
              <a:t>Szacowana globalna stopa bezrobocia wśród dorosłych ze spektrum autyzmu</a:t>
            </a:r>
            <a:endParaRPr lang="en-US" sz="2100" kern="1200" dirty="0">
              <a:solidFill>
                <a:prstClr val="black"/>
              </a:solidFill>
              <a:latin typeface="Barlow" panose="00000500000000000000" pitchFamily="2" charset="0"/>
              <a:ea typeface="+mn-ea"/>
              <a:cs typeface="+mn-cs"/>
            </a:endParaRPr>
          </a:p>
        </p:txBody>
      </p:sp>
      <p:sp>
        <p:nvSpPr>
          <p:cNvPr id="7" name="Text 4"/>
          <p:cNvSpPr/>
          <p:nvPr/>
        </p:nvSpPr>
        <p:spPr>
          <a:xfrm>
            <a:off x="9377627" y="4518839"/>
            <a:ext cx="5537835"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28%</a:t>
            </a:r>
            <a:endParaRPr lang="en-US" sz="3600" kern="1200" dirty="0">
              <a:solidFill>
                <a:prstClr val="black"/>
              </a:solidFill>
              <a:latin typeface="Barlow" panose="00000500000000000000" pitchFamily="2" charset="0"/>
              <a:ea typeface="+mn-ea"/>
              <a:cs typeface="+mn-cs"/>
            </a:endParaRPr>
          </a:p>
        </p:txBody>
      </p:sp>
      <p:sp>
        <p:nvSpPr>
          <p:cNvPr id="8" name="Text 5"/>
          <p:cNvSpPr/>
          <p:nvPr/>
        </p:nvSpPr>
        <p:spPr>
          <a:xfrm>
            <a:off x="10543040" y="5195621"/>
            <a:ext cx="3207008" cy="400943"/>
          </a:xfrm>
          <a:prstGeom prst="rect">
            <a:avLst/>
          </a:prstGeom>
          <a:noFill/>
          <a:ln/>
        </p:spPr>
        <p:txBody>
          <a:bodyPr wrap="none" lIns="0" tIns="0" rIns="0" bIns="0" rtlCol="0" anchor="t"/>
          <a:lstStyle/>
          <a:p>
            <a:pPr algn="ctr" defTabSz="1371600">
              <a:lnSpc>
                <a:spcPts val="3150"/>
              </a:lnSpc>
              <a:buClrTx/>
            </a:pPr>
            <a:r>
              <a:rPr lang="pl-PL" sz="2100" kern="1200" dirty="0">
                <a:solidFill>
                  <a:prstClr val="black"/>
                </a:solidFill>
                <a:latin typeface="Barlow" panose="00000500000000000000" pitchFamily="2" charset="0"/>
                <a:ea typeface="Alexandria Semi Bold" pitchFamily="34" charset="-122"/>
                <a:cs typeface="Alexandria Semi Bold" pitchFamily="34" charset="-120"/>
              </a:rPr>
              <a:t>Wzrost przychodów</a:t>
            </a:r>
            <a:endParaRPr lang="en-US" sz="2100" kern="1200" dirty="0">
              <a:solidFill>
                <a:prstClr val="black"/>
              </a:solidFill>
              <a:latin typeface="Barlow" panose="00000500000000000000" pitchFamily="2" charset="0"/>
              <a:ea typeface="+mn-ea"/>
              <a:cs typeface="+mn-cs"/>
            </a:endParaRPr>
          </a:p>
        </p:txBody>
      </p:sp>
      <p:sp>
        <p:nvSpPr>
          <p:cNvPr id="9" name="Text 6"/>
          <p:cNvSpPr/>
          <p:nvPr/>
        </p:nvSpPr>
        <p:spPr>
          <a:xfrm>
            <a:off x="9377625" y="5668003"/>
            <a:ext cx="5929959" cy="780098"/>
          </a:xfrm>
          <a:prstGeom prst="rect">
            <a:avLst/>
          </a:prstGeom>
          <a:noFill/>
          <a:ln/>
        </p:spPr>
        <p:txBody>
          <a:bodyPr wrap="square" lIns="0" tIns="0" rIns="0" bIns="0" rtlCol="0" anchor="t"/>
          <a:lstStyle/>
          <a:p>
            <a:pPr algn="ctr" defTabSz="1371600">
              <a:lnSpc>
                <a:spcPts val="3000"/>
              </a:lnSpc>
              <a:buClrTx/>
            </a:pPr>
            <a:r>
              <a:rPr lang="pl-PL" sz="2100" kern="1200" dirty="0">
                <a:solidFill>
                  <a:prstClr val="black"/>
                </a:solidFill>
                <a:latin typeface="Barlow" panose="00000500000000000000" pitchFamily="2" charset="0"/>
                <a:ea typeface="Sora Light" pitchFamily="34" charset="-122"/>
                <a:cs typeface="Sora Light" pitchFamily="34" charset="-120"/>
              </a:rPr>
              <a:t>Średnio wyższe przychody dla organizacji zatrudniających pracowników </a:t>
            </a:r>
            <a:r>
              <a:rPr lang="pl-PL" sz="2100" kern="1200" dirty="0" err="1">
                <a:solidFill>
                  <a:prstClr val="black"/>
                </a:solidFill>
                <a:latin typeface="Barlow" panose="00000500000000000000" pitchFamily="2" charset="0"/>
                <a:ea typeface="Sora Light" pitchFamily="34" charset="-122"/>
                <a:cs typeface="Sora Light" pitchFamily="34" charset="-120"/>
              </a:rPr>
              <a:t>neuroróżnorodnych</a:t>
            </a:r>
            <a:endParaRPr lang="en-US" sz="2100" kern="1200" dirty="0">
              <a:solidFill>
                <a:prstClr val="black"/>
              </a:solidFill>
              <a:latin typeface="Barlow" panose="00000500000000000000" pitchFamily="2" charset="0"/>
              <a:ea typeface="+mn-ea"/>
              <a:cs typeface="+mn-cs"/>
            </a:endParaRPr>
          </a:p>
        </p:txBody>
      </p:sp>
      <p:sp>
        <p:nvSpPr>
          <p:cNvPr id="10" name="Text 7"/>
          <p:cNvSpPr/>
          <p:nvPr/>
        </p:nvSpPr>
        <p:spPr>
          <a:xfrm>
            <a:off x="6375168" y="7117781"/>
            <a:ext cx="5537657"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37-46%</a:t>
            </a:r>
            <a:endParaRPr lang="en-US" sz="3600" kern="1200" dirty="0">
              <a:solidFill>
                <a:prstClr val="black"/>
              </a:solidFill>
              <a:latin typeface="Barlow" panose="00000500000000000000" pitchFamily="2" charset="0"/>
              <a:ea typeface="+mn-ea"/>
              <a:cs typeface="+mn-cs"/>
            </a:endParaRPr>
          </a:p>
        </p:txBody>
      </p:sp>
      <p:sp>
        <p:nvSpPr>
          <p:cNvPr id="11" name="Text 8"/>
          <p:cNvSpPr/>
          <p:nvPr/>
        </p:nvSpPr>
        <p:spPr>
          <a:xfrm>
            <a:off x="7540492" y="7771447"/>
            <a:ext cx="3207008" cy="400943"/>
          </a:xfrm>
          <a:prstGeom prst="rect">
            <a:avLst/>
          </a:prstGeom>
          <a:noFill/>
          <a:ln/>
        </p:spPr>
        <p:txBody>
          <a:bodyPr wrap="none" lIns="0" tIns="0" rIns="0" bIns="0" rtlCol="0" anchor="t"/>
          <a:lstStyle/>
          <a:p>
            <a:pPr algn="ctr" defTabSz="1371600">
              <a:lnSpc>
                <a:spcPts val="3150"/>
              </a:lnSpc>
              <a:buClrTx/>
            </a:pPr>
            <a:r>
              <a:rPr lang="pl-PL" sz="2100" kern="1200" dirty="0" err="1">
                <a:solidFill>
                  <a:prstClr val="black"/>
                </a:solidFill>
                <a:latin typeface="Barlow" panose="00000500000000000000" pitchFamily="2" charset="0"/>
                <a:ea typeface="Alexandria Semi Bold" pitchFamily="34" charset="-122"/>
                <a:cs typeface="Alexandria Semi Bold" pitchFamily="34" charset="-120"/>
              </a:rPr>
              <a:t>Nadkwalifikacja</a:t>
            </a:r>
            <a:endParaRPr lang="en-US" sz="2100" kern="1200" dirty="0">
              <a:solidFill>
                <a:prstClr val="black"/>
              </a:solidFill>
              <a:latin typeface="Barlow" panose="00000500000000000000" pitchFamily="2" charset="0"/>
              <a:ea typeface="+mn-ea"/>
              <a:cs typeface="+mn-cs"/>
            </a:endParaRPr>
          </a:p>
        </p:txBody>
      </p:sp>
      <p:sp>
        <p:nvSpPr>
          <p:cNvPr id="12" name="Text 9"/>
          <p:cNvSpPr/>
          <p:nvPr/>
        </p:nvSpPr>
        <p:spPr>
          <a:xfrm>
            <a:off x="6375168" y="8221408"/>
            <a:ext cx="5537657" cy="780098"/>
          </a:xfrm>
          <a:prstGeom prst="rect">
            <a:avLst/>
          </a:prstGeom>
          <a:noFill/>
          <a:ln/>
        </p:spPr>
        <p:txBody>
          <a:bodyPr wrap="square" lIns="0" tIns="0" rIns="0" bIns="0" rtlCol="0" anchor="t"/>
          <a:lstStyle/>
          <a:p>
            <a:pPr algn="ctr" defTabSz="1371600">
              <a:lnSpc>
                <a:spcPts val="3000"/>
              </a:lnSpc>
              <a:buClrTx/>
            </a:pPr>
            <a:r>
              <a:rPr lang="pl-PL" sz="2100" kern="1200" dirty="0">
                <a:solidFill>
                  <a:prstClr val="black"/>
                </a:solidFill>
                <a:latin typeface="Barlow" panose="00000500000000000000" pitchFamily="2" charset="0"/>
                <a:ea typeface="Sora Light" pitchFamily="34" charset="-122"/>
                <a:cs typeface="Sora Light" pitchFamily="34" charset="-120"/>
              </a:rPr>
              <a:t>Odsetek pracowników autystycznych zgłaszających, że posiadają zbyt wysokie kwalifikacje do wykonywanej pracy</a:t>
            </a:r>
            <a:endParaRPr lang="en-US" sz="2100" kern="1200" dirty="0">
              <a:solidFill>
                <a:prstClr val="black"/>
              </a:solidFill>
              <a:latin typeface="Barlow" panose="00000500000000000000" pitchFamily="2" charset="0"/>
              <a:ea typeface="+mn-ea"/>
              <a:cs typeface="+mn-cs"/>
            </a:endParaRPr>
          </a:p>
        </p:txBody>
      </p:sp>
      <p:sp>
        <p:nvSpPr>
          <p:cNvPr id="13" name="Text 10"/>
          <p:cNvSpPr/>
          <p:nvPr/>
        </p:nvSpPr>
        <p:spPr>
          <a:xfrm>
            <a:off x="507163" y="2544997"/>
            <a:ext cx="16572774" cy="1560195"/>
          </a:xfrm>
          <a:prstGeom prst="rect">
            <a:avLst/>
          </a:prstGeom>
          <a:noFill/>
          <a:ln/>
        </p:spPr>
        <p:txBody>
          <a:bodyPr wrap="square" lIns="0" tIns="0" rIns="0" bIns="0" rtlCol="0" anchor="t"/>
          <a:lstStyle/>
          <a:p>
            <a:pPr algn="just" defTabSz="1371600">
              <a:lnSpc>
                <a:spcPts val="3000"/>
              </a:lnSpc>
              <a:buClrTx/>
            </a:pPr>
            <a:r>
              <a:rPr lang="pl-PL" sz="2100" b="1" kern="1200" dirty="0">
                <a:solidFill>
                  <a:prstClr val="black"/>
                </a:solidFill>
                <a:latin typeface="Barlow" panose="00000500000000000000" pitchFamily="2" charset="0"/>
                <a:ea typeface="Sora Light" pitchFamily="34" charset="-122"/>
                <a:cs typeface="Sora Light" pitchFamily="34" charset="-120"/>
              </a:rPr>
              <a:t>Badania pokazują, że dobrze zorganizowane środowisko pracy — z jasnym podziałem ról, ograniczonymi bodźcami sensorycznymi </a:t>
            </a:r>
            <a:br>
              <a:rPr lang="pl-PL" sz="2100" b="1" kern="1200" dirty="0">
                <a:solidFill>
                  <a:prstClr val="black"/>
                </a:solidFill>
                <a:latin typeface="Barlow" panose="00000500000000000000" pitchFamily="2" charset="0"/>
                <a:ea typeface="Sora Light" pitchFamily="34" charset="-122"/>
                <a:cs typeface="Sora Light" pitchFamily="34" charset="-120"/>
              </a:rPr>
            </a:br>
            <a:r>
              <a:rPr lang="pl-PL" sz="2100" b="1" kern="1200" dirty="0">
                <a:solidFill>
                  <a:prstClr val="black"/>
                </a:solidFill>
                <a:latin typeface="Barlow" panose="00000500000000000000" pitchFamily="2" charset="0"/>
                <a:ea typeface="Sora Light" pitchFamily="34" charset="-122"/>
                <a:cs typeface="Sora Light" pitchFamily="34" charset="-120"/>
              </a:rPr>
              <a:t>i wsparciem na miejscu — sprzyja zatrudnieniu i jego utrzymaniu. Mimo to dorośli </a:t>
            </a:r>
            <a:r>
              <a:rPr lang="pl-PL" sz="2100" b="1" kern="1200" dirty="0" err="1">
                <a:solidFill>
                  <a:prstClr val="black"/>
                </a:solidFill>
                <a:latin typeface="Barlow" panose="00000500000000000000" pitchFamily="2" charset="0"/>
                <a:ea typeface="Sora Light" pitchFamily="34" charset="-122"/>
                <a:cs typeface="Sora Light" pitchFamily="34" charset="-120"/>
              </a:rPr>
              <a:t>autystycy</a:t>
            </a:r>
            <a:r>
              <a:rPr lang="pl-PL" sz="2100" b="1" kern="1200" dirty="0">
                <a:solidFill>
                  <a:prstClr val="black"/>
                </a:solidFill>
                <a:latin typeface="Barlow" panose="00000500000000000000" pitchFamily="2" charset="0"/>
                <a:ea typeface="Sora Light" pitchFamily="34" charset="-122"/>
                <a:cs typeface="Sora Light" pitchFamily="34" charset="-120"/>
              </a:rPr>
              <a:t> są niedostatecznie reprezentowani w sektorze hotelarskim z powodu przeciążenia sensorycznego, nieprzewidywalnych zmian oraz braku odpowiedniego szkolenia kadry zarządzającej.</a:t>
            </a:r>
            <a:endParaRPr lang="en-US" sz="2100" b="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82089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3561E-8C11-D396-FAF5-5AF15551351B}"/>
              </a:ext>
            </a:extLst>
          </p:cNvPr>
          <p:cNvSpPr>
            <a:spLocks noGrp="1"/>
          </p:cNvSpPr>
          <p:nvPr>
            <p:ph type="title"/>
          </p:nvPr>
        </p:nvSpPr>
        <p:spPr>
          <a:xfrm>
            <a:off x="408677" y="1285234"/>
            <a:ext cx="15773400" cy="1186235"/>
          </a:xfrm>
        </p:spPr>
        <p:txBody>
          <a:bodyPr/>
          <a:lstStyle/>
          <a:p>
            <a:r>
              <a:rPr lang="pl-PL" sz="4800" dirty="0">
                <a:solidFill>
                  <a:srgbClr val="462AF0"/>
                </a:solidFill>
              </a:rPr>
              <a:t>Mocne </a:t>
            </a:r>
            <a:r>
              <a:rPr lang="it-IT" sz="4800" dirty="0">
                <a:solidFill>
                  <a:srgbClr val="462AF0"/>
                </a:solidFill>
              </a:rPr>
              <a:t>strony pracowników autystycznych</a:t>
            </a:r>
          </a:p>
        </p:txBody>
      </p:sp>
      <p:grpSp>
        <p:nvGrpSpPr>
          <p:cNvPr id="21" name="Gruppo 20">
            <a:extLst>
              <a:ext uri="{FF2B5EF4-FFF2-40B4-BE49-F238E27FC236}">
                <a16:creationId xmlns:a16="http://schemas.microsoft.com/office/drawing/2014/main" id="{E3AEEC05-9BF4-E1CB-245C-124177604AB4}"/>
              </a:ext>
            </a:extLst>
          </p:cNvPr>
          <p:cNvGrpSpPr/>
          <p:nvPr/>
        </p:nvGrpSpPr>
        <p:grpSpPr>
          <a:xfrm>
            <a:off x="4464950" y="2741736"/>
            <a:ext cx="8590259" cy="6337631"/>
            <a:chOff x="3209547" y="1810571"/>
            <a:chExt cx="5726839" cy="4225087"/>
          </a:xfrm>
        </p:grpSpPr>
        <p:sp>
          <p:nvSpPr>
            <p:cNvPr id="20" name="Shape 1">
              <a:extLst>
                <a:ext uri="{FF2B5EF4-FFF2-40B4-BE49-F238E27FC236}">
                  <a16:creationId xmlns:a16="http://schemas.microsoft.com/office/drawing/2014/main" id="{0D651ABE-E84B-E8D2-F0A0-BC10802DE9FB}"/>
                </a:ext>
              </a:extLst>
            </p:cNvPr>
            <p:cNvSpPr/>
            <p:nvPr/>
          </p:nvSpPr>
          <p:spPr>
            <a:xfrm>
              <a:off x="6118781" y="3971785"/>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9" name="Shape 1">
              <a:extLst>
                <a:ext uri="{FF2B5EF4-FFF2-40B4-BE49-F238E27FC236}">
                  <a16:creationId xmlns:a16="http://schemas.microsoft.com/office/drawing/2014/main" id="{AAB788DF-49FB-4C3E-0215-F94D089F2172}"/>
                </a:ext>
              </a:extLst>
            </p:cNvPr>
            <p:cNvSpPr/>
            <p:nvPr/>
          </p:nvSpPr>
          <p:spPr>
            <a:xfrm>
              <a:off x="3209547" y="3971785"/>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8" name="Shape 1">
              <a:extLst>
                <a:ext uri="{FF2B5EF4-FFF2-40B4-BE49-F238E27FC236}">
                  <a16:creationId xmlns:a16="http://schemas.microsoft.com/office/drawing/2014/main" id="{B33525DD-27EB-505F-837C-6328C23883DD}"/>
                </a:ext>
              </a:extLst>
            </p:cNvPr>
            <p:cNvSpPr/>
            <p:nvPr/>
          </p:nvSpPr>
          <p:spPr>
            <a:xfrm>
              <a:off x="6118781" y="1826287"/>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7" name="Shape 1">
              <a:extLst>
                <a:ext uri="{FF2B5EF4-FFF2-40B4-BE49-F238E27FC236}">
                  <a16:creationId xmlns:a16="http://schemas.microsoft.com/office/drawing/2014/main" id="{39D0008B-3663-488F-305E-7AA22C300BCB}"/>
                </a:ext>
              </a:extLst>
            </p:cNvPr>
            <p:cNvSpPr/>
            <p:nvPr/>
          </p:nvSpPr>
          <p:spPr>
            <a:xfrm>
              <a:off x="3231589" y="1810571"/>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pic>
          <p:nvPicPr>
            <p:cNvPr id="4" name="Image 1" descr="preencoded.png">
              <a:extLst>
                <a:ext uri="{FF2B5EF4-FFF2-40B4-BE49-F238E27FC236}">
                  <a16:creationId xmlns:a16="http://schemas.microsoft.com/office/drawing/2014/main" id="{7EE5E855-E492-A6C7-EC9E-8CD2808B8DD4}"/>
                </a:ext>
              </a:extLst>
            </p:cNvPr>
            <p:cNvPicPr>
              <a:picLocks noChangeAspect="1"/>
            </p:cNvPicPr>
            <p:nvPr/>
          </p:nvPicPr>
          <p:blipFill>
            <a:blip r:embed="rId2"/>
            <a:stretch>
              <a:fillRect/>
            </a:stretch>
          </p:blipFill>
          <p:spPr>
            <a:xfrm>
              <a:off x="3369574" y="1964724"/>
              <a:ext cx="433268" cy="433268"/>
            </a:xfrm>
            <a:prstGeom prst="rect">
              <a:avLst/>
            </a:prstGeom>
          </p:spPr>
        </p:pic>
        <p:sp>
          <p:nvSpPr>
            <p:cNvPr id="5" name="Text 1">
              <a:extLst>
                <a:ext uri="{FF2B5EF4-FFF2-40B4-BE49-F238E27FC236}">
                  <a16:creationId xmlns:a16="http://schemas.microsoft.com/office/drawing/2014/main" id="{C4DD23C2-A436-64E6-F9FD-2E6F3194319C}"/>
                </a:ext>
              </a:extLst>
            </p:cNvPr>
            <p:cNvSpPr/>
            <p:nvPr/>
          </p:nvSpPr>
          <p:spPr>
            <a:xfrm>
              <a:off x="3971632" y="1986216"/>
              <a:ext cx="1791533" cy="570309"/>
            </a:xfrm>
            <a:prstGeom prst="rect">
              <a:avLst/>
            </a:prstGeom>
            <a:noFill/>
            <a:ln/>
          </p:spPr>
          <p:txBody>
            <a:bodyPr wrap="squar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Dbałość</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br>
                <a:rPr lang="pl-PL" sz="2625" b="1" kern="1200" dirty="0">
                  <a:solidFill>
                    <a:prstClr val="black"/>
                  </a:solidFill>
                  <a:latin typeface="Barlow" panose="00000500000000000000" pitchFamily="2" charset="0"/>
                  <a:ea typeface="Alexandria Semi Bold" pitchFamily="34" charset="-122"/>
                  <a:cs typeface="Alexandria Semi Bold" pitchFamily="34" charset="-120"/>
                </a:rPr>
              </a:br>
              <a:r>
                <a:rPr lang="en-US" sz="2625" b="1" kern="1200" dirty="0">
                  <a:solidFill>
                    <a:prstClr val="black"/>
                  </a:solidFill>
                  <a:latin typeface="Barlow" panose="00000500000000000000" pitchFamily="2" charset="0"/>
                  <a:ea typeface="Alexandria Semi Bold" pitchFamily="34" charset="-122"/>
                  <a:cs typeface="Alexandria Semi Bold" pitchFamily="34" charset="-120"/>
                </a:rPr>
                <a:t>o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szczegóły</a:t>
              </a:r>
              <a:endParaRPr lang="en-US" sz="2625"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CD2F51D8-9ED8-6423-58C4-90307C704931}"/>
                </a:ext>
              </a:extLst>
            </p:cNvPr>
            <p:cNvSpPr/>
            <p:nvPr/>
          </p:nvSpPr>
          <p:spPr>
            <a:xfrm>
              <a:off x="3473534" y="2590408"/>
              <a:ext cx="2487283" cy="1386483"/>
            </a:xfrm>
            <a:prstGeom prst="rect">
              <a:avLst/>
            </a:prstGeom>
            <a:noFill/>
            <a:ln/>
          </p:spPr>
          <p:txBody>
            <a:bodyPr wrap="square" lIns="0" tIns="0" rIns="0" bIns="0" rtlCol="0" anchor="t"/>
            <a:lstStyle/>
            <a:p>
              <a:pPr defTabSz="1371600">
                <a:lnSpc>
                  <a:spcPts val="3225"/>
                </a:lnSpc>
                <a:buClrTx/>
              </a:pPr>
              <a:r>
                <a:rPr lang="pl-PL" sz="2100" kern="1200" dirty="0">
                  <a:solidFill>
                    <a:prstClr val="black"/>
                  </a:solidFill>
                  <a:latin typeface="Barlow" panose="00000500000000000000" pitchFamily="2" charset="0"/>
                  <a:ea typeface="Sora Light" pitchFamily="34" charset="-122"/>
                  <a:cs typeface="Sora Light" pitchFamily="34" charset="-120"/>
                </a:rPr>
                <a:t>Wyjątkowa zdolność dostrzegania wzorców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i nieścisłości, które często umykają uwadze innych.</a:t>
              </a:r>
              <a:endParaRPr lang="en-US" sz="21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8EA5D49C-5AFA-76FF-A619-7051F13C3F66}"/>
                </a:ext>
              </a:extLst>
            </p:cNvPr>
            <p:cNvPicPr>
              <a:picLocks noChangeAspect="1"/>
            </p:cNvPicPr>
            <p:nvPr/>
          </p:nvPicPr>
          <p:blipFill>
            <a:blip r:embed="rId3"/>
            <a:stretch>
              <a:fillRect/>
            </a:stretch>
          </p:blipFill>
          <p:spPr>
            <a:xfrm>
              <a:off x="6304233" y="1960512"/>
              <a:ext cx="433268" cy="433268"/>
            </a:xfrm>
            <a:prstGeom prst="rect">
              <a:avLst/>
            </a:prstGeom>
          </p:spPr>
        </p:pic>
        <p:sp>
          <p:nvSpPr>
            <p:cNvPr id="8" name="Text 3">
              <a:extLst>
                <a:ext uri="{FF2B5EF4-FFF2-40B4-BE49-F238E27FC236}">
                  <a16:creationId xmlns:a16="http://schemas.microsoft.com/office/drawing/2014/main" id="{0478738D-C677-4BD3-31CD-C6431D8D5991}"/>
                </a:ext>
              </a:extLst>
            </p:cNvPr>
            <p:cNvSpPr/>
            <p:nvPr/>
          </p:nvSpPr>
          <p:spPr>
            <a:xfrm>
              <a:off x="6873835" y="2085051"/>
              <a:ext cx="1791533" cy="285155"/>
            </a:xfrm>
            <a:prstGeom prst="rect">
              <a:avLst/>
            </a:prstGeom>
            <a:noFill/>
            <a:ln/>
          </p:spPr>
          <p:txBody>
            <a:bodyPr wrap="non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Niezawodność</a:t>
              </a:r>
              <a:endParaRPr lang="en-US" sz="2625"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BC0F563E-F28C-1649-7E59-7C56E149208C}"/>
                </a:ext>
              </a:extLst>
            </p:cNvPr>
            <p:cNvSpPr/>
            <p:nvPr/>
          </p:nvSpPr>
          <p:spPr>
            <a:xfrm>
              <a:off x="6328914" y="2547160"/>
              <a:ext cx="2487283" cy="1386483"/>
            </a:xfrm>
            <a:prstGeom prst="rect">
              <a:avLst/>
            </a:prstGeom>
            <a:noFill/>
            <a:ln/>
          </p:spPr>
          <p:txBody>
            <a:bodyPr wrap="square" lIns="0" tIns="0" rIns="0" bIns="0" rtlCol="0" anchor="t"/>
            <a:lstStyle/>
            <a:p>
              <a:pPr defTabSz="1371600">
                <a:lnSpc>
                  <a:spcPts val="3225"/>
                </a:lnSpc>
                <a:buClrTx/>
              </a:pPr>
              <a:r>
                <a:rPr lang="pl-PL" sz="2100" kern="1200" dirty="0">
                  <a:solidFill>
                    <a:prstClr val="black"/>
                  </a:solidFill>
                  <a:latin typeface="Barlow" panose="00000500000000000000" pitchFamily="2" charset="0"/>
                  <a:ea typeface="Sora Light" pitchFamily="34" charset="-122"/>
                  <a:cs typeface="Sora Light" pitchFamily="34" charset="-120"/>
                </a:rPr>
                <a:t>Ścisłe trzymanie się harmonogramów i procedur oraz wysoka konsekwencja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w realizacji zadań.</a:t>
              </a:r>
              <a:endParaRPr lang="en-US" sz="21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D3DC85CD-527E-2A2D-E52F-A383DD86AA2C}"/>
                </a:ext>
              </a:extLst>
            </p:cNvPr>
            <p:cNvPicPr>
              <a:picLocks noChangeAspect="1"/>
            </p:cNvPicPr>
            <p:nvPr/>
          </p:nvPicPr>
          <p:blipFill>
            <a:blip r:embed="rId4"/>
            <a:stretch>
              <a:fillRect/>
            </a:stretch>
          </p:blipFill>
          <p:spPr>
            <a:xfrm>
              <a:off x="3477802" y="3990769"/>
              <a:ext cx="433268" cy="433268"/>
            </a:xfrm>
            <a:prstGeom prst="rect">
              <a:avLst/>
            </a:prstGeom>
          </p:spPr>
        </p:pic>
        <p:sp>
          <p:nvSpPr>
            <p:cNvPr id="11" name="Text 5">
              <a:extLst>
                <a:ext uri="{FF2B5EF4-FFF2-40B4-BE49-F238E27FC236}">
                  <a16:creationId xmlns:a16="http://schemas.microsoft.com/office/drawing/2014/main" id="{0EFF6E79-FA5C-9875-F345-C3F661A89942}"/>
                </a:ext>
              </a:extLst>
            </p:cNvPr>
            <p:cNvSpPr/>
            <p:nvPr/>
          </p:nvSpPr>
          <p:spPr>
            <a:xfrm>
              <a:off x="4084306" y="4063397"/>
              <a:ext cx="1791533" cy="855464"/>
            </a:xfrm>
            <a:prstGeom prst="rect">
              <a:avLst/>
            </a:prstGeom>
            <a:noFill/>
            <a:ln/>
          </p:spPr>
          <p:txBody>
            <a:bodyPr wrap="squar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Twórcze</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rozwiązywanie</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problemów</a:t>
              </a:r>
              <a:endParaRPr lang="en-US" sz="2625"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7F729F86-23AF-8F30-6BBB-7C9F5892C3E2}"/>
                </a:ext>
              </a:extLst>
            </p:cNvPr>
            <p:cNvSpPr/>
            <p:nvPr/>
          </p:nvSpPr>
          <p:spPr>
            <a:xfrm>
              <a:off x="3473534" y="4918861"/>
              <a:ext cx="2487283" cy="855465"/>
            </a:xfrm>
            <a:prstGeom prst="rect">
              <a:avLst/>
            </a:prstGeom>
            <a:noFill/>
            <a:ln/>
          </p:spPr>
          <p:txBody>
            <a:bodyPr wrap="square" lIns="0" tIns="0" rIns="0" bIns="0" rtlCol="0" anchor="t"/>
            <a:lstStyle/>
            <a:p>
              <a:pPr defTabSz="1371600">
                <a:lnSpc>
                  <a:spcPts val="3225"/>
                </a:lnSpc>
                <a:buClrTx/>
              </a:pPr>
              <a:r>
                <a:rPr lang="pl-PL" sz="2100" kern="1200" dirty="0">
                  <a:solidFill>
                    <a:prstClr val="black"/>
                  </a:solidFill>
                  <a:latin typeface="Barlow" panose="00000500000000000000" pitchFamily="2" charset="0"/>
                  <a:ea typeface="Sora Light" pitchFamily="34" charset="-122"/>
                  <a:cs typeface="Sora Light" pitchFamily="34" charset="-120"/>
                </a:rPr>
                <a:t>Unikalne spojrzenie, które może przyczynić się do tworzenia innowacyjnych rozwiązań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w środowisku pracy.</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61B30ABF-4941-CBCF-97A0-B11B96605A15}"/>
                </a:ext>
              </a:extLst>
            </p:cNvPr>
            <p:cNvPicPr>
              <a:picLocks noChangeAspect="1"/>
            </p:cNvPicPr>
            <p:nvPr/>
          </p:nvPicPr>
          <p:blipFill>
            <a:blip r:embed="rId5"/>
            <a:stretch>
              <a:fillRect/>
            </a:stretch>
          </p:blipFill>
          <p:spPr>
            <a:xfrm>
              <a:off x="6295407" y="4024402"/>
              <a:ext cx="433268" cy="433268"/>
            </a:xfrm>
            <a:prstGeom prst="rect">
              <a:avLst/>
            </a:prstGeom>
          </p:spPr>
        </p:pic>
        <p:sp>
          <p:nvSpPr>
            <p:cNvPr id="15" name="Text 8">
              <a:extLst>
                <a:ext uri="{FF2B5EF4-FFF2-40B4-BE49-F238E27FC236}">
                  <a16:creationId xmlns:a16="http://schemas.microsoft.com/office/drawing/2014/main" id="{B371D027-48F0-04F4-BDB2-E188ED6BF2FA}"/>
                </a:ext>
              </a:extLst>
            </p:cNvPr>
            <p:cNvSpPr/>
            <p:nvPr/>
          </p:nvSpPr>
          <p:spPr>
            <a:xfrm>
              <a:off x="6798263" y="4141967"/>
              <a:ext cx="2104063" cy="360640"/>
            </a:xfrm>
            <a:prstGeom prst="rect">
              <a:avLst/>
            </a:prstGeom>
            <a:noFill/>
            <a:ln/>
          </p:spPr>
          <p:txBody>
            <a:bodyPr wrap="squar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Przewaga</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etyczna</a:t>
              </a:r>
              <a:endParaRPr lang="en-US" sz="2625" b="1" kern="1200" dirty="0">
                <a:solidFill>
                  <a:prstClr val="black"/>
                </a:solidFill>
                <a:latin typeface="Barlow" panose="00000500000000000000" pitchFamily="2" charset="0"/>
                <a:ea typeface="+mn-ea"/>
                <a:cs typeface="+mn-cs"/>
              </a:endParaRPr>
            </a:p>
          </p:txBody>
        </p:sp>
        <p:sp>
          <p:nvSpPr>
            <p:cNvPr id="16" name="Text 9">
              <a:extLst>
                <a:ext uri="{FF2B5EF4-FFF2-40B4-BE49-F238E27FC236}">
                  <a16:creationId xmlns:a16="http://schemas.microsoft.com/office/drawing/2014/main" id="{ACF97FCF-4B3E-DAC5-AF5C-1CEFCEC1A466}"/>
                </a:ext>
              </a:extLst>
            </p:cNvPr>
            <p:cNvSpPr/>
            <p:nvPr/>
          </p:nvSpPr>
          <p:spPr>
            <a:xfrm>
              <a:off x="6333835" y="4584232"/>
              <a:ext cx="2568490" cy="1413284"/>
            </a:xfrm>
            <a:prstGeom prst="rect">
              <a:avLst/>
            </a:prstGeom>
            <a:noFill/>
            <a:ln/>
          </p:spPr>
          <p:txBody>
            <a:bodyPr wrap="square" lIns="0" tIns="0" rIns="0" bIns="0" rtlCol="0" anchor="t"/>
            <a:lstStyle/>
            <a:p>
              <a:pPr defTabSz="1371600">
                <a:lnSpc>
                  <a:spcPts val="3225"/>
                </a:lnSpc>
                <a:buClrTx/>
              </a:pPr>
              <a:r>
                <a:rPr lang="pl-PL" sz="2100" kern="1200" dirty="0">
                  <a:solidFill>
                    <a:prstClr val="black"/>
                  </a:solidFill>
                  <a:latin typeface="Barlow" panose="00000500000000000000" pitchFamily="2" charset="0"/>
                  <a:ea typeface="Sora Light" pitchFamily="34" charset="-122"/>
                  <a:cs typeface="Sora Light" pitchFamily="34" charset="-120"/>
                </a:rPr>
                <a:t>Większa skłonność do zgłaszania problemów lub nieetycznych praktyk, co umożliwia organizacjom szybsze ich identyfikowanie i rozwiązywanie.</a:t>
              </a:r>
              <a:endParaRPr lang="en-US" sz="210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237064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14313-81CC-A3C9-3E30-5490A8C35705}"/>
              </a:ext>
            </a:extLst>
          </p:cNvPr>
          <p:cNvSpPr>
            <a:spLocks noGrp="1"/>
          </p:cNvSpPr>
          <p:nvPr>
            <p:ph type="title"/>
          </p:nvPr>
        </p:nvSpPr>
        <p:spPr>
          <a:xfrm>
            <a:off x="434555" y="1608725"/>
            <a:ext cx="15773400" cy="1988345"/>
          </a:xfrm>
        </p:spPr>
        <p:txBody>
          <a:bodyPr/>
          <a:lstStyle/>
          <a:p>
            <a:r>
              <a:rPr lang="pl-PL" sz="4800" dirty="0">
                <a:solidFill>
                  <a:srgbClr val="462AF0"/>
                </a:solidFill>
              </a:rPr>
              <a:t>Bariery w zatrudnieniu osób z autyzmem</a:t>
            </a:r>
            <a:br>
              <a:rPr lang="en-US" sz="4800" dirty="0">
                <a:solidFill>
                  <a:srgbClr val="462AF0"/>
                </a:solidFill>
              </a:rPr>
            </a:br>
            <a:endParaRPr lang="it-IT" sz="4800" dirty="0">
              <a:solidFill>
                <a:srgbClr val="462AF0"/>
              </a:solidFill>
            </a:endParaRPr>
          </a:p>
        </p:txBody>
      </p:sp>
      <p:pic>
        <p:nvPicPr>
          <p:cNvPr id="4" name="Image 0" descr="preencoded.png">
            <a:extLst>
              <a:ext uri="{FF2B5EF4-FFF2-40B4-BE49-F238E27FC236}">
                <a16:creationId xmlns:a16="http://schemas.microsoft.com/office/drawing/2014/main" id="{D72D1F67-F8F9-5609-4872-A689FC029393}"/>
              </a:ext>
            </a:extLst>
          </p:cNvPr>
          <p:cNvPicPr>
            <a:picLocks noChangeAspect="1"/>
          </p:cNvPicPr>
          <p:nvPr/>
        </p:nvPicPr>
        <p:blipFill>
          <a:blip r:embed="rId2"/>
          <a:stretch>
            <a:fillRect/>
          </a:stretch>
        </p:blipFill>
        <p:spPr>
          <a:xfrm>
            <a:off x="827851" y="3186287"/>
            <a:ext cx="10973219" cy="6144939"/>
          </a:xfrm>
          <a:prstGeom prst="rect">
            <a:avLst/>
          </a:prstGeom>
        </p:spPr>
      </p:pic>
      <p:sp>
        <p:nvSpPr>
          <p:cNvPr id="6" name="CasellaDiTesto 5">
            <a:extLst>
              <a:ext uri="{FF2B5EF4-FFF2-40B4-BE49-F238E27FC236}">
                <a16:creationId xmlns:a16="http://schemas.microsoft.com/office/drawing/2014/main" id="{43B91575-6A89-AD7E-CA22-415CF01BEC6B}"/>
              </a:ext>
            </a:extLst>
          </p:cNvPr>
          <p:cNvSpPr txBox="1"/>
          <p:nvPr/>
        </p:nvSpPr>
        <p:spPr>
          <a:xfrm>
            <a:off x="12079430" y="3597070"/>
            <a:ext cx="5904398" cy="5267468"/>
          </a:xfrm>
          <a:prstGeom prst="rect">
            <a:avLst/>
          </a:prstGeom>
          <a:noFill/>
        </p:spPr>
        <p:txBody>
          <a:bodyPr wrap="square">
            <a:spAutoFit/>
          </a:bodyPr>
          <a:lstStyle/>
          <a:p>
            <a:pPr defTabSz="1371600">
              <a:lnSpc>
                <a:spcPts val="2850"/>
              </a:lnSpc>
              <a:buClrTx/>
            </a:pPr>
            <a:r>
              <a:rPr lang="pl-PL" sz="2400" kern="1200" dirty="0">
                <a:solidFill>
                  <a:prstClr val="black"/>
                </a:solidFill>
                <a:latin typeface="Barlow" panose="00000500000000000000" pitchFamily="2" charset="0"/>
                <a:ea typeface="+mn-ea"/>
                <a:cs typeface="Sora Light" pitchFamily="34" charset="-120"/>
              </a:rPr>
              <a:t>Konwencjonalne praktyki HR — zwłaszcza nieustrukturyzowane, bezpośrednie rozmowy kwalifikacyjne — często stawiają kandydatów autystycznych w niekorzystnej sytuacji.</a:t>
            </a:r>
          </a:p>
          <a:p>
            <a:pPr defTabSz="1371600">
              <a:lnSpc>
                <a:spcPts val="2850"/>
              </a:lnSpc>
              <a:buClrTx/>
            </a:pPr>
            <a:endParaRPr lang="pl-PL" sz="2400" kern="1200" dirty="0">
              <a:solidFill>
                <a:prstClr val="black"/>
              </a:solidFill>
              <a:latin typeface="Barlow" panose="00000500000000000000" pitchFamily="2" charset="0"/>
              <a:ea typeface="+mn-ea"/>
              <a:cs typeface="Sora Light" pitchFamily="34" charset="-120"/>
            </a:endParaRPr>
          </a:p>
          <a:p>
            <a:pPr defTabSz="1371600">
              <a:lnSpc>
                <a:spcPts val="2850"/>
              </a:lnSpc>
              <a:buClrTx/>
            </a:pPr>
            <a:r>
              <a:rPr lang="pl-PL" sz="2400" kern="1200" dirty="0">
                <a:solidFill>
                  <a:prstClr val="black"/>
                </a:solidFill>
                <a:latin typeface="Barlow" panose="00000500000000000000" pitchFamily="2" charset="0"/>
                <a:ea typeface="+mn-ea"/>
                <a:cs typeface="Sora Light" pitchFamily="34" charset="-120"/>
              </a:rPr>
              <a:t>Badania eksperymentalne pokazują, że gdy </a:t>
            </a:r>
            <a:r>
              <a:rPr lang="pl-PL" sz="2400" kern="1200" dirty="0" err="1">
                <a:solidFill>
                  <a:prstClr val="black"/>
                </a:solidFill>
                <a:latin typeface="Barlow" panose="00000500000000000000" pitchFamily="2" charset="0"/>
                <a:ea typeface="+mn-ea"/>
                <a:cs typeface="Sora Light" pitchFamily="34" charset="-120"/>
              </a:rPr>
              <a:t>rekruterzy</a:t>
            </a:r>
            <a:r>
              <a:rPr lang="pl-PL" sz="2400" kern="1200" dirty="0">
                <a:solidFill>
                  <a:prstClr val="black"/>
                </a:solidFill>
                <a:latin typeface="Barlow" panose="00000500000000000000" pitchFamily="2" charset="0"/>
                <a:ea typeface="+mn-ea"/>
                <a:cs typeface="Sora Light" pitchFamily="34" charset="-120"/>
              </a:rPr>
              <a:t> oceniają nagrania rozmów kwalifikacyjnych, kandydaci z autyzmem </a:t>
            </a:r>
            <a:br>
              <a:rPr lang="pl-PL" sz="2400" kern="1200" dirty="0">
                <a:solidFill>
                  <a:prstClr val="black"/>
                </a:solidFill>
                <a:latin typeface="Barlow" panose="00000500000000000000" pitchFamily="2" charset="0"/>
                <a:ea typeface="+mn-ea"/>
                <a:cs typeface="Sora Light" pitchFamily="34" charset="-120"/>
              </a:rPr>
            </a:br>
            <a:r>
              <a:rPr lang="pl-PL" sz="2400" kern="1200" dirty="0">
                <a:solidFill>
                  <a:prstClr val="black"/>
                </a:solidFill>
                <a:latin typeface="Barlow" panose="00000500000000000000" pitchFamily="2" charset="0"/>
                <a:ea typeface="+mn-ea"/>
                <a:cs typeface="Sora Light" pitchFamily="34" charset="-120"/>
              </a:rPr>
              <a:t>o takich samych kwalifikacjach jak ich </a:t>
            </a:r>
            <a:r>
              <a:rPr lang="pl-PL" sz="2400" kern="1200" dirty="0" err="1">
                <a:solidFill>
                  <a:prstClr val="black"/>
                </a:solidFill>
                <a:latin typeface="Barlow" panose="00000500000000000000" pitchFamily="2" charset="0"/>
                <a:ea typeface="+mn-ea"/>
                <a:cs typeface="Sora Light" pitchFamily="34" charset="-120"/>
              </a:rPr>
              <a:t>neurotypowi</a:t>
            </a:r>
            <a:r>
              <a:rPr lang="pl-PL" sz="2400" kern="1200" dirty="0">
                <a:solidFill>
                  <a:prstClr val="black"/>
                </a:solidFill>
                <a:latin typeface="Barlow" panose="00000500000000000000" pitchFamily="2" charset="0"/>
                <a:ea typeface="+mn-ea"/>
                <a:cs typeface="Sora Light" pitchFamily="34" charset="-120"/>
              </a:rPr>
              <a:t> rówieśnicy są oceniani jako mniej atrakcyjni z powodu nietypowego kontaktu wzrokowego, mowy ciała </a:t>
            </a:r>
            <a:br>
              <a:rPr lang="pl-PL" sz="2400" kern="1200" dirty="0">
                <a:solidFill>
                  <a:prstClr val="black"/>
                </a:solidFill>
                <a:latin typeface="Barlow" panose="00000500000000000000" pitchFamily="2" charset="0"/>
                <a:ea typeface="+mn-ea"/>
                <a:cs typeface="Sora Light" pitchFamily="34" charset="-120"/>
              </a:rPr>
            </a:br>
            <a:r>
              <a:rPr lang="pl-PL" sz="2400" kern="1200" dirty="0">
                <a:solidFill>
                  <a:prstClr val="black"/>
                </a:solidFill>
                <a:latin typeface="Barlow" panose="00000500000000000000" pitchFamily="2" charset="0"/>
                <a:ea typeface="+mn-ea"/>
                <a:cs typeface="Sora Light" pitchFamily="34" charset="-120"/>
              </a:rPr>
              <a:t>i intonacji głosu.</a:t>
            </a:r>
            <a:endParaRPr lang="en-US" sz="2400" kern="1200" dirty="0">
              <a:solidFill>
                <a:prstClr val="black"/>
              </a:solidFill>
              <a:latin typeface="Barlow" panose="00000500000000000000" pitchFamily="2" charset="0"/>
              <a:ea typeface="+mn-ea"/>
              <a:cs typeface="Sora Light" pitchFamily="34" charset="-120"/>
            </a:endParaRPr>
          </a:p>
        </p:txBody>
      </p:sp>
    </p:spTree>
    <p:extLst>
      <p:ext uri="{BB962C8B-B14F-4D97-AF65-F5344CB8AC3E}">
        <p14:creationId xmlns:p14="http://schemas.microsoft.com/office/powerpoint/2010/main" val="178224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664FD-031C-E32A-F213-A84AAB66D676}"/>
              </a:ext>
            </a:extLst>
          </p:cNvPr>
          <p:cNvSpPr>
            <a:spLocks noGrp="1"/>
          </p:cNvSpPr>
          <p:nvPr>
            <p:ph type="title"/>
          </p:nvPr>
        </p:nvSpPr>
        <p:spPr>
          <a:xfrm>
            <a:off x="408675" y="1345811"/>
            <a:ext cx="17222010" cy="1305167"/>
          </a:xfrm>
        </p:spPr>
        <p:txBody>
          <a:bodyPr/>
          <a:lstStyle/>
          <a:p>
            <a:r>
              <a:rPr lang="pl-PL" sz="4800" dirty="0">
                <a:solidFill>
                  <a:srgbClr val="462AF0"/>
                </a:solidFill>
              </a:rPr>
              <a:t>Cykl zatrudnienia pracowników z autyzmem</a:t>
            </a:r>
            <a:endParaRPr lang="it-IT" sz="4800" dirty="0">
              <a:solidFill>
                <a:srgbClr val="462AF0"/>
              </a:solidFill>
            </a:endParaRPr>
          </a:p>
        </p:txBody>
      </p:sp>
      <p:pic>
        <p:nvPicPr>
          <p:cNvPr id="4" name="Image 1" descr="preencoded.png">
            <a:extLst>
              <a:ext uri="{FF2B5EF4-FFF2-40B4-BE49-F238E27FC236}">
                <a16:creationId xmlns:a16="http://schemas.microsoft.com/office/drawing/2014/main" id="{02D2403A-2F59-0AE3-1A7D-A4B8308DCB7B}"/>
              </a:ext>
            </a:extLst>
          </p:cNvPr>
          <p:cNvPicPr>
            <a:picLocks noChangeAspect="1"/>
          </p:cNvPicPr>
          <p:nvPr/>
        </p:nvPicPr>
        <p:blipFill>
          <a:blip r:embed="rId2">
            <a:duotone>
              <a:prstClr val="black"/>
              <a:srgbClr val="C1E5F5">
                <a:tint val="45000"/>
                <a:satMod val="400000"/>
              </a:srgbClr>
            </a:duotone>
          </a:blip>
          <a:stretch>
            <a:fillRect/>
          </a:stretch>
        </p:blipFill>
        <p:spPr>
          <a:xfrm>
            <a:off x="142345" y="2800068"/>
            <a:ext cx="1218725" cy="1462326"/>
          </a:xfrm>
          <a:prstGeom prst="rect">
            <a:avLst/>
          </a:prstGeom>
        </p:spPr>
      </p:pic>
      <p:sp>
        <p:nvSpPr>
          <p:cNvPr id="5" name="Text 1">
            <a:extLst>
              <a:ext uri="{FF2B5EF4-FFF2-40B4-BE49-F238E27FC236}">
                <a16:creationId xmlns:a16="http://schemas.microsoft.com/office/drawing/2014/main" id="{065B958A-9952-7D1F-F330-ACEB8B9772BE}"/>
              </a:ext>
            </a:extLst>
          </p:cNvPr>
          <p:cNvSpPr/>
          <p:nvPr/>
        </p:nvSpPr>
        <p:spPr>
          <a:xfrm>
            <a:off x="1726651" y="3043670"/>
            <a:ext cx="3207008" cy="400943"/>
          </a:xfrm>
          <a:prstGeom prst="rect">
            <a:avLst/>
          </a:prstGeom>
          <a:noFill/>
          <a:ln/>
        </p:spPr>
        <p:txBody>
          <a:bodyPr wrap="none" lIns="0" tIns="0" rIns="0" bIns="0" rtlCol="0" anchor="t"/>
          <a:lstStyle/>
          <a:p>
            <a:pPr defTabSz="1371600">
              <a:lnSpc>
                <a:spcPts val="3150"/>
              </a:lnSpc>
              <a:buClrTx/>
            </a:pP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Rekrutacja</a:t>
            </a:r>
            <a:endParaRPr lang="en-US" sz="24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7A04BBAC-DF56-81ED-2F45-1F2FD90F4200}"/>
              </a:ext>
            </a:extLst>
          </p:cNvPr>
          <p:cNvSpPr/>
          <p:nvPr/>
        </p:nvSpPr>
        <p:spPr>
          <a:xfrm>
            <a:off x="1726650" y="3590704"/>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Adapted interview processes, clear job descriptions, skills-based assessment</a:t>
            </a:r>
            <a:endParaRPr lang="en-US" sz="24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7EE1094B-B932-E4AC-E2B9-F973DD9D2ED1}"/>
              </a:ext>
            </a:extLst>
          </p:cNvPr>
          <p:cNvPicPr>
            <a:picLocks noChangeAspect="1"/>
          </p:cNvPicPr>
          <p:nvPr/>
        </p:nvPicPr>
        <p:blipFill>
          <a:blip r:embed="rId3">
            <a:duotone>
              <a:prstClr val="black"/>
              <a:srgbClr val="C1E5F5">
                <a:tint val="45000"/>
                <a:satMod val="400000"/>
              </a:srgbClr>
            </a:duotone>
          </a:blip>
          <a:stretch>
            <a:fillRect/>
          </a:stretch>
        </p:blipFill>
        <p:spPr>
          <a:xfrm>
            <a:off x="142345" y="4262394"/>
            <a:ext cx="1218725" cy="1462326"/>
          </a:xfrm>
          <a:prstGeom prst="rect">
            <a:avLst/>
          </a:prstGeom>
        </p:spPr>
      </p:pic>
      <p:sp>
        <p:nvSpPr>
          <p:cNvPr id="8" name="Text 3">
            <a:extLst>
              <a:ext uri="{FF2B5EF4-FFF2-40B4-BE49-F238E27FC236}">
                <a16:creationId xmlns:a16="http://schemas.microsoft.com/office/drawing/2014/main" id="{C678183C-22C5-266F-55F2-EE8F72C7F10B}"/>
              </a:ext>
            </a:extLst>
          </p:cNvPr>
          <p:cNvSpPr/>
          <p:nvPr/>
        </p:nvSpPr>
        <p:spPr>
          <a:xfrm>
            <a:off x="1726651" y="4505996"/>
            <a:ext cx="3207008" cy="400943"/>
          </a:xfrm>
          <a:prstGeom prst="rect">
            <a:avLst/>
          </a:prstGeom>
          <a:noFill/>
          <a:ln/>
        </p:spPr>
        <p:txBody>
          <a:bodyPr wrap="none" lIns="0" tIns="0" rIns="0" bIns="0" rtlCol="0" anchor="t"/>
          <a:lstStyle/>
          <a:p>
            <a:pPr defTabSz="1371600">
              <a:lnSpc>
                <a:spcPts val="3150"/>
              </a:lnSpc>
              <a:buClrTx/>
            </a:pP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Wdrażanie</a:t>
            </a:r>
            <a:r>
              <a:rPr lang="en-US" sz="2400" b="1" kern="1200" dirty="0">
                <a:solidFill>
                  <a:prstClr val="black"/>
                </a:solidFill>
                <a:latin typeface="Barlow" panose="00000500000000000000" pitchFamily="2" charset="0"/>
                <a:ea typeface="Alexandria Semi Bold" pitchFamily="34" charset="-122"/>
                <a:cs typeface="Alexandria Semi Bold" pitchFamily="34" charset="-120"/>
              </a:rPr>
              <a:t> do </a:t>
            </a: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pracy</a:t>
            </a:r>
            <a:endParaRPr lang="en-US" sz="2400"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D7549025-23B9-FCA3-CD74-46DE7B71347A}"/>
              </a:ext>
            </a:extLst>
          </p:cNvPr>
          <p:cNvSpPr/>
          <p:nvPr/>
        </p:nvSpPr>
        <p:spPr>
          <a:xfrm>
            <a:off x="1726650" y="5053028"/>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Written schedules, trained supervisors, sensory-friendly workspaces</a:t>
            </a:r>
            <a:endParaRPr lang="en-US" sz="24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2BFBEB47-6A0B-0C6B-10D8-FA6F0002617D}"/>
              </a:ext>
            </a:extLst>
          </p:cNvPr>
          <p:cNvPicPr>
            <a:picLocks noChangeAspect="1"/>
          </p:cNvPicPr>
          <p:nvPr/>
        </p:nvPicPr>
        <p:blipFill>
          <a:blip r:embed="rId4">
            <a:duotone>
              <a:prstClr val="black"/>
              <a:srgbClr val="C1E5F5">
                <a:tint val="45000"/>
                <a:satMod val="400000"/>
              </a:srgbClr>
            </a:duotone>
          </a:blip>
          <a:stretch>
            <a:fillRect/>
          </a:stretch>
        </p:blipFill>
        <p:spPr>
          <a:xfrm>
            <a:off x="142345" y="5724719"/>
            <a:ext cx="1218725" cy="1462326"/>
          </a:xfrm>
          <a:prstGeom prst="rect">
            <a:avLst/>
          </a:prstGeom>
        </p:spPr>
      </p:pic>
      <p:sp>
        <p:nvSpPr>
          <p:cNvPr id="11" name="Text 5">
            <a:extLst>
              <a:ext uri="{FF2B5EF4-FFF2-40B4-BE49-F238E27FC236}">
                <a16:creationId xmlns:a16="http://schemas.microsoft.com/office/drawing/2014/main" id="{8642AE2D-C5E5-D1C3-336D-B1C9D28088C0}"/>
              </a:ext>
            </a:extLst>
          </p:cNvPr>
          <p:cNvSpPr/>
          <p:nvPr/>
        </p:nvSpPr>
        <p:spPr>
          <a:xfrm>
            <a:off x="1726651" y="5968322"/>
            <a:ext cx="3207008" cy="400943"/>
          </a:xfrm>
          <a:prstGeom prst="rect">
            <a:avLst/>
          </a:prstGeom>
          <a:noFill/>
          <a:ln/>
        </p:spPr>
        <p:txBody>
          <a:bodyPr wrap="none" lIns="0" tIns="0" rIns="0" bIns="0" rtlCol="0" anchor="t"/>
          <a:lstStyle/>
          <a:p>
            <a:pPr defTabSz="1371600">
              <a:lnSpc>
                <a:spcPts val="3150"/>
              </a:lnSpc>
              <a:buClrTx/>
            </a:pPr>
            <a:r>
              <a:rPr lang="en-US" sz="2400" b="1" kern="1200" dirty="0" err="1">
                <a:solidFill>
                  <a:prstClr val="black"/>
                </a:solidFill>
                <a:latin typeface="Barlow" panose="00000500000000000000" pitchFamily="2" charset="0"/>
                <a:ea typeface="Alexandria Semi Bold" pitchFamily="34" charset="-122"/>
                <a:cs typeface="Alexandria Semi Bold" pitchFamily="34" charset="-120"/>
              </a:rPr>
              <a:t>Rozwój</a:t>
            </a:r>
            <a:endParaRPr lang="en-US" sz="2400"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8FC95E19-D419-AE73-65B1-5991607B4973}"/>
              </a:ext>
            </a:extLst>
          </p:cNvPr>
          <p:cNvSpPr/>
          <p:nvPr/>
        </p:nvSpPr>
        <p:spPr>
          <a:xfrm>
            <a:off x="1780977" y="6515353"/>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Mentorship, coaching, clear advancement paths</a:t>
            </a:r>
            <a:endParaRPr lang="en-US" sz="2400" kern="1200" dirty="0">
              <a:solidFill>
                <a:prstClr val="black"/>
              </a:solidFill>
              <a:latin typeface="Barlow" panose="00000500000000000000" pitchFamily="2" charset="0"/>
              <a:ea typeface="+mn-ea"/>
              <a:cs typeface="+mn-cs"/>
            </a:endParaRPr>
          </a:p>
        </p:txBody>
      </p:sp>
      <p:pic>
        <p:nvPicPr>
          <p:cNvPr id="13" name="Image 4" descr="preencoded.png">
            <a:extLst>
              <a:ext uri="{FF2B5EF4-FFF2-40B4-BE49-F238E27FC236}">
                <a16:creationId xmlns:a16="http://schemas.microsoft.com/office/drawing/2014/main" id="{40608375-CC47-1FF8-C108-77743FE6C972}"/>
              </a:ext>
            </a:extLst>
          </p:cNvPr>
          <p:cNvPicPr>
            <a:picLocks noChangeAspect="1"/>
          </p:cNvPicPr>
          <p:nvPr/>
        </p:nvPicPr>
        <p:blipFill>
          <a:blip r:embed="rId5">
            <a:duotone>
              <a:prstClr val="black"/>
              <a:srgbClr val="C1E5F5">
                <a:tint val="45000"/>
                <a:satMod val="400000"/>
              </a:srgbClr>
            </a:duotone>
          </a:blip>
          <a:stretch>
            <a:fillRect/>
          </a:stretch>
        </p:blipFill>
        <p:spPr>
          <a:xfrm>
            <a:off x="142345" y="7187045"/>
            <a:ext cx="1218725" cy="1462326"/>
          </a:xfrm>
          <a:prstGeom prst="rect">
            <a:avLst/>
          </a:prstGeom>
        </p:spPr>
      </p:pic>
      <p:sp>
        <p:nvSpPr>
          <p:cNvPr id="14" name="Text 7">
            <a:extLst>
              <a:ext uri="{FF2B5EF4-FFF2-40B4-BE49-F238E27FC236}">
                <a16:creationId xmlns:a16="http://schemas.microsoft.com/office/drawing/2014/main" id="{A55E6061-F183-55F8-33B0-DAAFE21EC320}"/>
              </a:ext>
            </a:extLst>
          </p:cNvPr>
          <p:cNvSpPr/>
          <p:nvPr/>
        </p:nvSpPr>
        <p:spPr>
          <a:xfrm>
            <a:off x="1726651" y="7441541"/>
            <a:ext cx="3207008" cy="400943"/>
          </a:xfrm>
          <a:prstGeom prst="rect">
            <a:avLst/>
          </a:prstGeom>
          <a:noFill/>
          <a:ln/>
        </p:spPr>
        <p:txBody>
          <a:bodyPr wrap="none" lIns="0" tIns="0" rIns="0" bIns="0" rtlCol="0" anchor="t"/>
          <a:lstStyle/>
          <a:p>
            <a:pPr defTabSz="1371600">
              <a:lnSpc>
                <a:spcPts val="3150"/>
              </a:lnSpc>
              <a:buClrTx/>
            </a:pPr>
            <a:r>
              <a:rPr lang="pl-PL" sz="2400" b="1" kern="1200" dirty="0">
                <a:solidFill>
                  <a:prstClr val="black"/>
                </a:solidFill>
                <a:latin typeface="Barlow" panose="00000500000000000000" pitchFamily="2" charset="0"/>
                <a:ea typeface="Alexandria Semi Bold" pitchFamily="34" charset="-122"/>
                <a:cs typeface="Alexandria Semi Bold" pitchFamily="34" charset="-120"/>
              </a:rPr>
              <a:t>Stabilność zatrudnienia</a:t>
            </a:r>
            <a:endParaRPr lang="en-US" sz="2400" b="1" kern="1200" dirty="0">
              <a:solidFill>
                <a:prstClr val="black"/>
              </a:solidFill>
              <a:latin typeface="Barlow" panose="00000500000000000000" pitchFamily="2" charset="0"/>
              <a:ea typeface="+mn-ea"/>
              <a:cs typeface="+mn-cs"/>
            </a:endParaRPr>
          </a:p>
        </p:txBody>
      </p:sp>
      <p:sp>
        <p:nvSpPr>
          <p:cNvPr id="15" name="Text 8">
            <a:extLst>
              <a:ext uri="{FF2B5EF4-FFF2-40B4-BE49-F238E27FC236}">
                <a16:creationId xmlns:a16="http://schemas.microsoft.com/office/drawing/2014/main" id="{03A9950B-62CA-6D34-A6FB-7B228025AC72}"/>
              </a:ext>
            </a:extLst>
          </p:cNvPr>
          <p:cNvSpPr/>
          <p:nvPr/>
        </p:nvSpPr>
        <p:spPr>
          <a:xfrm>
            <a:off x="1726650" y="7977680"/>
            <a:ext cx="9856767" cy="390050"/>
          </a:xfrm>
          <a:prstGeom prst="rect">
            <a:avLst/>
          </a:prstGeom>
          <a:noFill/>
          <a:ln/>
        </p:spPr>
        <p:txBody>
          <a:bodyPr wrap="none" lIns="0" tIns="0" rIns="0" bIns="0" rtlCol="0" anchor="t"/>
          <a:lstStyle/>
          <a:p>
            <a:pPr defTabSz="1371600">
              <a:lnSpc>
                <a:spcPts val="3000"/>
              </a:lnSpc>
              <a:buClrTx/>
            </a:pPr>
            <a:r>
              <a:rPr lang="pl-PL" sz="2400" kern="1200" dirty="0">
                <a:solidFill>
                  <a:prstClr val="black"/>
                </a:solidFill>
                <a:latin typeface="Barlow" panose="00000500000000000000" pitchFamily="2" charset="0"/>
                <a:ea typeface="Sora Light" pitchFamily="34" charset="-122"/>
                <a:cs typeface="Sora Light" pitchFamily="34" charset="-120"/>
              </a:rPr>
              <a:t>Stałe wsparcie, troska o dobrostan oraz odpowiednie dostosowania w miejscu pracy.</a:t>
            </a:r>
            <a:endParaRPr lang="en-US" sz="2400" kern="1200" dirty="0">
              <a:solidFill>
                <a:prstClr val="black"/>
              </a:solidFill>
              <a:latin typeface="Barlow" panose="00000500000000000000" pitchFamily="2" charset="0"/>
              <a:ea typeface="+mn-ea"/>
              <a:cs typeface="+mn-cs"/>
            </a:endParaRPr>
          </a:p>
        </p:txBody>
      </p:sp>
      <p:sp>
        <p:nvSpPr>
          <p:cNvPr id="17" name="CasellaDiTesto 16">
            <a:extLst>
              <a:ext uri="{FF2B5EF4-FFF2-40B4-BE49-F238E27FC236}">
                <a16:creationId xmlns:a16="http://schemas.microsoft.com/office/drawing/2014/main" id="{72B1B2C8-0432-E240-D1D9-5626AB152ABB}"/>
              </a:ext>
            </a:extLst>
          </p:cNvPr>
          <p:cNvSpPr txBox="1"/>
          <p:nvPr/>
        </p:nvSpPr>
        <p:spPr>
          <a:xfrm>
            <a:off x="12057651" y="2952043"/>
            <a:ext cx="6230349" cy="4890441"/>
          </a:xfrm>
          <a:prstGeom prst="rect">
            <a:avLst/>
          </a:prstGeom>
          <a:noFill/>
          <a:ln w="28575">
            <a:solidFill>
              <a:srgbClr val="C1E5F5"/>
            </a:solidFill>
          </a:ln>
        </p:spPr>
        <p:txBody>
          <a:bodyPr wrap="square">
            <a:spAutoFit/>
          </a:bodyPr>
          <a:lstStyle/>
          <a:p>
            <a:pPr defTabSz="1371600">
              <a:lnSpc>
                <a:spcPts val="2850"/>
              </a:lnSpc>
              <a:buClrTx/>
            </a:pPr>
            <a:r>
              <a:rPr lang="pl-PL" sz="2200" kern="1200" dirty="0">
                <a:solidFill>
                  <a:prstClr val="black"/>
                </a:solidFill>
                <a:latin typeface="Barlow" panose="00000500000000000000" pitchFamily="2" charset="0"/>
                <a:ea typeface="+mn-ea"/>
                <a:cs typeface="Sora Light" pitchFamily="34" charset="-120"/>
              </a:rPr>
              <a:t>W procesie wdrażania rozpisany dzień po dniu harmonogram, przeszkolony przełożony oraz przyjazne sensorycznie środowisko pracy ograniczają liczbę rezygnacji w pierwszym tygodniu i przyspieszają rozwój umiejętności. Dwunastomiesięczna obserwacja dorosłych osób autystycznych uczestniczących w programie zatrudnienia wspomaganego wykazała, że wszyscy utrzymali zatrudnienie przez cały rok, co potwierdza, że ustrukturyzowane procedury, coaching na miejscu oraz niedrogie dostosowania środowiskowe sprzyjają długoterminowej stabilizacji zatrudnienia.</a:t>
            </a:r>
            <a:endParaRPr lang="en-US" sz="2200" kern="1200" dirty="0">
              <a:solidFill>
                <a:prstClr val="black"/>
              </a:solidFill>
              <a:latin typeface="Barlow" panose="00000500000000000000" pitchFamily="2" charset="0"/>
              <a:ea typeface="+mn-ea"/>
              <a:cs typeface="Sora Light" pitchFamily="34" charset="-120"/>
            </a:endParaRPr>
          </a:p>
        </p:txBody>
      </p:sp>
    </p:spTree>
    <p:extLst>
      <p:ext uri="{BB962C8B-B14F-4D97-AF65-F5344CB8AC3E}">
        <p14:creationId xmlns:p14="http://schemas.microsoft.com/office/powerpoint/2010/main" val="153617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EF6E7-E6AB-44A2-F54C-0556C0A4A4C2}"/>
              </a:ext>
            </a:extLst>
          </p:cNvPr>
          <p:cNvSpPr>
            <a:spLocks noGrp="1"/>
          </p:cNvSpPr>
          <p:nvPr>
            <p:ph type="title"/>
          </p:nvPr>
        </p:nvSpPr>
        <p:spPr>
          <a:xfrm>
            <a:off x="839277" y="1425906"/>
            <a:ext cx="17072754" cy="992141"/>
          </a:xfrm>
        </p:spPr>
        <p:txBody>
          <a:bodyPr/>
          <a:lstStyle/>
          <a:p>
            <a:r>
              <a:rPr lang="it-IT" sz="4800" dirty="0">
                <a:solidFill>
                  <a:srgbClr val="462AF0"/>
                </a:solidFill>
              </a:rPr>
              <a:t>Tworzenie wspierającego środowiska pracy</a:t>
            </a:r>
          </a:p>
        </p:txBody>
      </p:sp>
      <p:grpSp>
        <p:nvGrpSpPr>
          <p:cNvPr id="16" name="Gruppo 15">
            <a:extLst>
              <a:ext uri="{FF2B5EF4-FFF2-40B4-BE49-F238E27FC236}">
                <a16:creationId xmlns:a16="http://schemas.microsoft.com/office/drawing/2014/main" id="{1BF34304-8A62-075E-92CD-7AF39A3AA15A}"/>
              </a:ext>
            </a:extLst>
          </p:cNvPr>
          <p:cNvGrpSpPr/>
          <p:nvPr/>
        </p:nvGrpSpPr>
        <p:grpSpPr>
          <a:xfrm>
            <a:off x="839277" y="2824171"/>
            <a:ext cx="16668033" cy="5689778"/>
            <a:chOff x="505590" y="1776248"/>
            <a:chExt cx="11112022" cy="3793185"/>
          </a:xfrm>
        </p:grpSpPr>
        <p:sp>
          <p:nvSpPr>
            <p:cNvPr id="4" name="Shape 1">
              <a:extLst>
                <a:ext uri="{FF2B5EF4-FFF2-40B4-BE49-F238E27FC236}">
                  <a16:creationId xmlns:a16="http://schemas.microsoft.com/office/drawing/2014/main" id="{C7323DE0-5D33-C0B4-B957-63508A584E66}"/>
                </a:ext>
              </a:extLst>
            </p:cNvPr>
            <p:cNvSpPr/>
            <p:nvPr/>
          </p:nvSpPr>
          <p:spPr>
            <a:xfrm>
              <a:off x="505591" y="1776248"/>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61C16DC-185C-75B2-59EA-2F904A9D1185}"/>
                </a:ext>
              </a:extLst>
            </p:cNvPr>
            <p:cNvSpPr/>
            <p:nvPr/>
          </p:nvSpPr>
          <p:spPr>
            <a:xfrm>
              <a:off x="684304" y="1824048"/>
              <a:ext cx="3492815" cy="182009"/>
            </a:xfrm>
            <a:prstGeom prst="rect">
              <a:avLst/>
            </a:prstGeom>
            <a:noFill/>
            <a:ln/>
          </p:spPr>
          <p:txBody>
            <a:bodyPr wrap="non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Adaptacje</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fizyczne</a:t>
              </a:r>
              <a:endParaRPr lang="en-US" sz="2625"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71B50901-F6D5-DAD1-7A34-0544E005627E}"/>
                </a:ext>
              </a:extLst>
            </p:cNvPr>
            <p:cNvSpPr/>
            <p:nvPr/>
          </p:nvSpPr>
          <p:spPr>
            <a:xfrm>
              <a:off x="684304" y="2082469"/>
              <a:ext cx="10894247" cy="354157"/>
            </a:xfrm>
            <a:prstGeom prst="rect">
              <a:avLst/>
            </a:prstGeom>
            <a:noFill/>
            <a:ln/>
          </p:spPr>
          <p:txBody>
            <a:bodyPr wrap="square" lIns="0" tIns="0" rIns="0" bIns="0" rtlCol="0" anchor="t"/>
            <a:lstStyle/>
            <a:p>
              <a:pPr defTabSz="1371600">
                <a:lnSpc>
                  <a:spcPts val="3225"/>
                </a:lnSpc>
                <a:buClrTx/>
              </a:pPr>
              <a:r>
                <a:rPr lang="pl-PL" sz="1950" kern="1200" dirty="0">
                  <a:solidFill>
                    <a:prstClr val="black"/>
                  </a:solidFill>
                  <a:latin typeface="Barlow" panose="00000500000000000000" pitchFamily="2" charset="0"/>
                  <a:ea typeface="Sora Light" pitchFamily="34" charset="-122"/>
                  <a:cs typeface="Sora Light" pitchFamily="34" charset="-120"/>
                </a:rPr>
                <a:t>Ciche przestrzenie do odpoczynku, ograniczona stymulacja sensoryczna, czytelne oznakowanie, wsparcie wizualne oraz spójna i przewidywalna organizacja stanowiska pracy.</a:t>
              </a:r>
              <a:endParaRPr lang="en-US" sz="1950" kern="1200" dirty="0">
                <a:solidFill>
                  <a:prstClr val="black"/>
                </a:solidFill>
                <a:latin typeface="Barlow" panose="00000500000000000000" pitchFamily="2" charset="0"/>
                <a:ea typeface="+mn-ea"/>
                <a:cs typeface="+mn-cs"/>
              </a:endParaRPr>
            </a:p>
          </p:txBody>
        </p:sp>
        <p:sp>
          <p:nvSpPr>
            <p:cNvPr id="7" name="Shape 4">
              <a:extLst>
                <a:ext uri="{FF2B5EF4-FFF2-40B4-BE49-F238E27FC236}">
                  <a16:creationId xmlns:a16="http://schemas.microsoft.com/office/drawing/2014/main" id="{A0160A38-9A93-1F89-7638-E3861E02795D}"/>
                </a:ext>
              </a:extLst>
            </p:cNvPr>
            <p:cNvSpPr/>
            <p:nvPr/>
          </p:nvSpPr>
          <p:spPr>
            <a:xfrm>
              <a:off x="505590" y="2782407"/>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FBE56B59-EAAA-C6DD-A846-A48AEA7CF77A}"/>
                </a:ext>
              </a:extLst>
            </p:cNvPr>
            <p:cNvSpPr/>
            <p:nvPr/>
          </p:nvSpPr>
          <p:spPr>
            <a:xfrm>
              <a:off x="684304" y="2846503"/>
              <a:ext cx="4286605" cy="182009"/>
            </a:xfrm>
            <a:prstGeom prst="rect">
              <a:avLst/>
            </a:prstGeom>
            <a:noFill/>
            <a:ln/>
          </p:spPr>
          <p:txBody>
            <a:bodyPr wrap="non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Wsparcie</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w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zakresie</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komunikacji</a:t>
              </a:r>
              <a:endParaRPr lang="en-US" sz="2625"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03FC389-A78F-E616-AF78-D4C56344F0FF}"/>
                </a:ext>
              </a:extLst>
            </p:cNvPr>
            <p:cNvSpPr/>
            <p:nvPr/>
          </p:nvSpPr>
          <p:spPr>
            <a:xfrm>
              <a:off x="684304" y="3083334"/>
              <a:ext cx="10592633" cy="354157"/>
            </a:xfrm>
            <a:prstGeom prst="rect">
              <a:avLst/>
            </a:prstGeom>
            <a:noFill/>
            <a:ln/>
          </p:spPr>
          <p:txBody>
            <a:bodyPr wrap="square" lIns="0" tIns="0" rIns="0" bIns="0" rtlCol="0" anchor="t"/>
            <a:lstStyle/>
            <a:p>
              <a:pPr defTabSz="1371600">
                <a:lnSpc>
                  <a:spcPts val="3225"/>
                </a:lnSpc>
                <a:buClrTx/>
              </a:pPr>
              <a:r>
                <a:rPr lang="pl-PL" sz="1950" kern="1200" dirty="0">
                  <a:solidFill>
                    <a:prstClr val="black"/>
                  </a:solidFill>
                  <a:latin typeface="Barlow" panose="00000500000000000000" pitchFamily="2" charset="0"/>
                  <a:ea typeface="Sora Light" pitchFamily="34" charset="-122"/>
                  <a:cs typeface="Sora Light" pitchFamily="34" charset="-120"/>
                </a:rPr>
                <a:t>Pisemne instrukcje, wizualne harmonogramy, bezpośrednia i klarowna komunikacja, regularne odprawy oraz ustrukturyzowane sesje informacji zwrotnej.</a:t>
              </a:r>
              <a:endParaRPr lang="en-US" sz="195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86085A4B-5A27-A043-7A58-62392324013F}"/>
                </a:ext>
              </a:extLst>
            </p:cNvPr>
            <p:cNvSpPr/>
            <p:nvPr/>
          </p:nvSpPr>
          <p:spPr>
            <a:xfrm>
              <a:off x="505591" y="3763977"/>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08F2685-15A8-CF0B-4192-D4C320636555}"/>
                </a:ext>
              </a:extLst>
            </p:cNvPr>
            <p:cNvSpPr/>
            <p:nvPr/>
          </p:nvSpPr>
          <p:spPr>
            <a:xfrm>
              <a:off x="684304" y="3826117"/>
              <a:ext cx="3271529" cy="182009"/>
            </a:xfrm>
            <a:prstGeom prst="rect">
              <a:avLst/>
            </a:prstGeom>
            <a:noFill/>
            <a:ln/>
          </p:spPr>
          <p:txBody>
            <a:bodyPr wrap="non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Wsparcie</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społeczne</a:t>
              </a:r>
              <a:endParaRPr lang="en-US" sz="2625"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0CD6BC2E-B857-3B46-7B63-607DDF383D86}"/>
                </a:ext>
              </a:extLst>
            </p:cNvPr>
            <p:cNvSpPr/>
            <p:nvPr/>
          </p:nvSpPr>
          <p:spPr>
            <a:xfrm>
              <a:off x="684304" y="4080536"/>
              <a:ext cx="10592633" cy="354157"/>
            </a:xfrm>
            <a:prstGeom prst="rect">
              <a:avLst/>
            </a:prstGeom>
            <a:noFill/>
            <a:ln/>
          </p:spPr>
          <p:txBody>
            <a:bodyPr wrap="square" lIns="0" tIns="0" rIns="0" bIns="0" rtlCol="0" anchor="t"/>
            <a:lstStyle/>
            <a:p>
              <a:pPr defTabSz="1371600">
                <a:lnSpc>
                  <a:spcPts val="3225"/>
                </a:lnSpc>
                <a:buClrTx/>
              </a:pPr>
              <a:r>
                <a:rPr lang="pl-PL" sz="1950" kern="1200" dirty="0">
                  <a:solidFill>
                    <a:prstClr val="black"/>
                  </a:solidFill>
                  <a:latin typeface="Barlow" panose="00000500000000000000" pitchFamily="2" charset="0"/>
                  <a:ea typeface="Sora Light" pitchFamily="34" charset="-122"/>
                  <a:cs typeface="Sora Light" pitchFamily="34" charset="-120"/>
                </a:rPr>
                <a:t>Programy mentorskie, jasno określone oczekiwania społeczne, szkolenia z zakresu świadomości autyzmu dla całego zespołu oraz wyznaczone osoby kontaktowe do udzielania wsparcia</a:t>
              </a:r>
              <a:r>
                <a:rPr lang="en-US" sz="1950" kern="1200" dirty="0">
                  <a:solidFill>
                    <a:prstClr val="black"/>
                  </a:solidFill>
                  <a:latin typeface="Barlow" panose="00000500000000000000" pitchFamily="2" charset="0"/>
                  <a:ea typeface="Sora Light" pitchFamily="34" charset="-122"/>
                  <a:cs typeface="Sora Light" pitchFamily="34" charset="-120"/>
                </a:rPr>
                <a:t>.</a:t>
              </a:r>
              <a:endParaRPr lang="en-US" sz="1950" kern="1200" dirty="0">
                <a:solidFill>
                  <a:prstClr val="black"/>
                </a:solidFill>
                <a:latin typeface="Barlow" panose="00000500000000000000" pitchFamily="2" charset="0"/>
                <a:ea typeface="+mn-ea"/>
                <a:cs typeface="+mn-cs"/>
              </a:endParaRPr>
            </a:p>
          </p:txBody>
        </p:sp>
        <p:sp>
          <p:nvSpPr>
            <p:cNvPr id="13" name="Shape 10">
              <a:extLst>
                <a:ext uri="{FF2B5EF4-FFF2-40B4-BE49-F238E27FC236}">
                  <a16:creationId xmlns:a16="http://schemas.microsoft.com/office/drawing/2014/main" id="{0A587A46-FFB9-8EF1-FB5C-AD4D4B9D26E9}"/>
                </a:ext>
              </a:extLst>
            </p:cNvPr>
            <p:cNvSpPr/>
            <p:nvPr/>
          </p:nvSpPr>
          <p:spPr>
            <a:xfrm>
              <a:off x="505591" y="4735645"/>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D9029218-60A1-EA83-7013-626BEEA51683}"/>
                </a:ext>
              </a:extLst>
            </p:cNvPr>
            <p:cNvSpPr/>
            <p:nvPr/>
          </p:nvSpPr>
          <p:spPr>
            <a:xfrm>
              <a:off x="684304" y="4808055"/>
              <a:ext cx="3752336" cy="182009"/>
            </a:xfrm>
            <a:prstGeom prst="rect">
              <a:avLst/>
            </a:prstGeom>
            <a:noFill/>
            <a:ln/>
          </p:spPr>
          <p:txBody>
            <a:bodyPr wrap="none" lIns="0" tIns="0" rIns="0" bIns="0" rtlCol="0" anchor="t"/>
            <a:lstStyle/>
            <a:p>
              <a:pPr defTabSz="1371600">
                <a:lnSpc>
                  <a:spcPts val="3300"/>
                </a:lnSpc>
                <a:buClrTx/>
              </a:pP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Dostosowania</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organizacji</a:t>
              </a:r>
              <a:r>
                <a:rPr lang="en-US" sz="2625"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625" b="1" kern="1200" dirty="0" err="1">
                  <a:solidFill>
                    <a:prstClr val="black"/>
                  </a:solidFill>
                  <a:latin typeface="Barlow" panose="00000500000000000000" pitchFamily="2" charset="0"/>
                  <a:ea typeface="Alexandria Semi Bold" pitchFamily="34" charset="-122"/>
                  <a:cs typeface="Alexandria Semi Bold" pitchFamily="34" charset="-120"/>
                </a:rPr>
                <a:t>pracy</a:t>
              </a:r>
              <a:endParaRPr lang="en-US" sz="2625"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22969CE3-DEFF-C938-2CF0-C5BA76AF3A55}"/>
                </a:ext>
              </a:extLst>
            </p:cNvPr>
            <p:cNvSpPr/>
            <p:nvPr/>
          </p:nvSpPr>
          <p:spPr>
            <a:xfrm>
              <a:off x="684304" y="5057168"/>
              <a:ext cx="10592633" cy="354157"/>
            </a:xfrm>
            <a:prstGeom prst="rect">
              <a:avLst/>
            </a:prstGeom>
            <a:noFill/>
            <a:ln/>
          </p:spPr>
          <p:txBody>
            <a:bodyPr wrap="square" lIns="0" tIns="0" rIns="0" bIns="0" rtlCol="0" anchor="t"/>
            <a:lstStyle/>
            <a:p>
              <a:pPr defTabSz="1371600">
                <a:lnSpc>
                  <a:spcPts val="3225"/>
                </a:lnSpc>
                <a:buClrTx/>
              </a:pPr>
              <a:r>
                <a:rPr lang="pl-PL" sz="1950" kern="1200" dirty="0">
                  <a:solidFill>
                    <a:prstClr val="black"/>
                  </a:solidFill>
                  <a:latin typeface="Barlow" panose="00000500000000000000" pitchFamily="2" charset="0"/>
                  <a:ea typeface="Sora Light" pitchFamily="34" charset="-122"/>
                  <a:cs typeface="Sora Light" pitchFamily="34" charset="-120"/>
                </a:rPr>
                <a:t>Przejrzyste procedury, wcześniejsze informowanie o zmianach, klarowny podział zadań oraz dopasowanie obowiązków do mocnych stron pracownika.</a:t>
              </a:r>
              <a:endParaRPr lang="en-US" sz="195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3211837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89DB2-FBE1-4B21-15A5-C1E48F9C73A5}"/>
              </a:ext>
            </a:extLst>
          </p:cNvPr>
          <p:cNvSpPr>
            <a:spLocks noGrp="1"/>
          </p:cNvSpPr>
          <p:nvPr>
            <p:ph type="title"/>
          </p:nvPr>
        </p:nvSpPr>
        <p:spPr>
          <a:xfrm>
            <a:off x="101267" y="1175297"/>
            <a:ext cx="15773400" cy="1059099"/>
          </a:xfrm>
        </p:spPr>
        <p:txBody>
          <a:bodyPr/>
          <a:lstStyle/>
          <a:p>
            <a:r>
              <a:rPr lang="pl-PL" sz="4800" dirty="0">
                <a:solidFill>
                  <a:srgbClr val="462AF0"/>
                </a:solidFill>
              </a:rPr>
              <a:t>Kluczowe wnioski i dalsze kroki</a:t>
            </a:r>
            <a:endParaRPr lang="it-IT" sz="4800" dirty="0">
              <a:solidFill>
                <a:srgbClr val="462AF0"/>
              </a:solidFill>
            </a:endParaRPr>
          </a:p>
        </p:txBody>
      </p:sp>
      <p:grpSp>
        <p:nvGrpSpPr>
          <p:cNvPr id="20" name="Gruppo 19">
            <a:extLst>
              <a:ext uri="{FF2B5EF4-FFF2-40B4-BE49-F238E27FC236}">
                <a16:creationId xmlns:a16="http://schemas.microsoft.com/office/drawing/2014/main" id="{48C5004B-D2EB-9650-2FF3-E633B912243B}"/>
              </a:ext>
            </a:extLst>
          </p:cNvPr>
          <p:cNvGrpSpPr/>
          <p:nvPr/>
        </p:nvGrpSpPr>
        <p:grpSpPr>
          <a:xfrm>
            <a:off x="505412" y="2461326"/>
            <a:ext cx="13183693" cy="6848402"/>
            <a:chOff x="461925" y="1618249"/>
            <a:chExt cx="7706500" cy="4565601"/>
          </a:xfrm>
        </p:grpSpPr>
        <p:sp>
          <p:nvSpPr>
            <p:cNvPr id="4" name="Shape 1">
              <a:extLst>
                <a:ext uri="{FF2B5EF4-FFF2-40B4-BE49-F238E27FC236}">
                  <a16:creationId xmlns:a16="http://schemas.microsoft.com/office/drawing/2014/main" id="{C7E2892D-7915-EB5B-5878-02CF8C64F1B8}"/>
                </a:ext>
              </a:extLst>
            </p:cNvPr>
            <p:cNvSpPr/>
            <p:nvPr/>
          </p:nvSpPr>
          <p:spPr>
            <a:xfrm>
              <a:off x="461925" y="1666984"/>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B8B5B9DC-5984-36AF-A592-59CAE2139AAA}"/>
                </a:ext>
              </a:extLst>
            </p:cNvPr>
            <p:cNvSpPr/>
            <p:nvPr/>
          </p:nvSpPr>
          <p:spPr>
            <a:xfrm>
              <a:off x="522945" y="1702902"/>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00419D4C-EF20-4ADE-0A2D-4204E4F16C22}"/>
                </a:ext>
              </a:extLst>
            </p:cNvPr>
            <p:cNvSpPr/>
            <p:nvPr/>
          </p:nvSpPr>
          <p:spPr>
            <a:xfrm>
              <a:off x="1053190" y="1618249"/>
              <a:ext cx="2394347" cy="299204"/>
            </a:xfrm>
            <a:prstGeom prst="rect">
              <a:avLst/>
            </a:prstGeom>
            <a:noFill/>
            <a:ln/>
          </p:spPr>
          <p:txBody>
            <a:bodyPr wrap="none" lIns="0" tIns="0" rIns="0" bIns="0" rtlCol="0" anchor="t"/>
            <a:lstStyle/>
            <a:p>
              <a:pPr defTabSz="1371600">
                <a:lnSpc>
                  <a:spcPts val="3525"/>
                </a:lnSpc>
                <a:buClrTx/>
              </a:pP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Wartość</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strategiczna</a:t>
              </a:r>
              <a:endParaRPr lang="en-US" sz="21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589DC6E2-3CAF-B57A-56ED-B2189F4434E8}"/>
                </a:ext>
              </a:extLst>
            </p:cNvPr>
            <p:cNvSpPr/>
            <p:nvPr/>
          </p:nvSpPr>
          <p:spPr>
            <a:xfrm>
              <a:off x="1053189" y="1877979"/>
              <a:ext cx="7054215" cy="872966"/>
            </a:xfrm>
            <a:prstGeom prst="rect">
              <a:avLst/>
            </a:prstGeom>
            <a:noFill/>
            <a:ln/>
          </p:spPr>
          <p:txBody>
            <a:bodyPr wrap="square" lIns="0" tIns="0" rIns="0" bIns="0" rtlCol="0" anchor="t"/>
            <a:lstStyle/>
            <a:p>
              <a:pPr defTabSz="1371600">
                <a:lnSpc>
                  <a:spcPts val="3375"/>
                </a:lnSpc>
                <a:buClrTx/>
              </a:pPr>
              <a:r>
                <a:rPr lang="pl-PL" sz="2100" kern="1200" dirty="0">
                  <a:solidFill>
                    <a:prstClr val="black"/>
                  </a:solidFill>
                  <a:latin typeface="Barlow" panose="00000500000000000000" pitchFamily="2" charset="0"/>
                  <a:ea typeface="Sora Light" pitchFamily="34" charset="-122"/>
                  <a:cs typeface="Sora Light" pitchFamily="34" charset="-120"/>
                </a:rPr>
                <a:t>Zatrudnianie osób autystycznych to nie działalność charytatywna, lecz strategiczna decyzja biznesowa, która wzmacnia innowacyjność, poprawia jakość obsługi klienta i zwiększa efektywność zespołu.</a:t>
              </a:r>
              <a:endParaRPr lang="en-US" sz="2100" kern="1200" dirty="0">
                <a:solidFill>
                  <a:prstClr val="black"/>
                </a:solidFill>
                <a:latin typeface="Barlow" panose="00000500000000000000" pitchFamily="2" charset="0"/>
                <a:ea typeface="+mn-ea"/>
                <a:cs typeface="+mn-cs"/>
              </a:endParaRPr>
            </a:p>
          </p:txBody>
        </p:sp>
        <p:sp>
          <p:nvSpPr>
            <p:cNvPr id="8" name="Shape 5">
              <a:extLst>
                <a:ext uri="{FF2B5EF4-FFF2-40B4-BE49-F238E27FC236}">
                  <a16:creationId xmlns:a16="http://schemas.microsoft.com/office/drawing/2014/main" id="{D8827FDB-D4D7-BBBB-F8BA-CE6AAFF555CA}"/>
                </a:ext>
              </a:extLst>
            </p:cNvPr>
            <p:cNvSpPr/>
            <p:nvPr/>
          </p:nvSpPr>
          <p:spPr>
            <a:xfrm>
              <a:off x="476595" y="2705907"/>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59C34-C723-26DA-A458-35F66043AF92}"/>
                </a:ext>
              </a:extLst>
            </p:cNvPr>
            <p:cNvSpPr/>
            <p:nvPr/>
          </p:nvSpPr>
          <p:spPr>
            <a:xfrm>
              <a:off x="545949" y="2756152"/>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0" name="Text 7">
              <a:extLst>
                <a:ext uri="{FF2B5EF4-FFF2-40B4-BE49-F238E27FC236}">
                  <a16:creationId xmlns:a16="http://schemas.microsoft.com/office/drawing/2014/main" id="{B19BBBD4-AEC5-1399-6D72-E2FA13474EE6}"/>
                </a:ext>
              </a:extLst>
            </p:cNvPr>
            <p:cNvSpPr/>
            <p:nvPr/>
          </p:nvSpPr>
          <p:spPr>
            <a:xfrm>
              <a:off x="1067860" y="2743293"/>
              <a:ext cx="2394347" cy="299204"/>
            </a:xfrm>
            <a:prstGeom prst="rect">
              <a:avLst/>
            </a:prstGeom>
            <a:noFill/>
            <a:ln/>
          </p:spPr>
          <p:txBody>
            <a:bodyPr wrap="none" lIns="0" tIns="0" rIns="0" bIns="0" rtlCol="0" anchor="t"/>
            <a:lstStyle/>
            <a:p>
              <a:pPr defTabSz="1371600">
                <a:lnSpc>
                  <a:spcPts val="3525"/>
                </a:lnSpc>
                <a:buClrTx/>
              </a:pP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Indywidualne</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podejście</a:t>
              </a:r>
              <a:endParaRPr lang="en-US" sz="2100" b="1"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1E0E2BF-864D-B877-F533-BAD479D4DB17}"/>
                </a:ext>
              </a:extLst>
            </p:cNvPr>
            <p:cNvSpPr/>
            <p:nvPr/>
          </p:nvSpPr>
          <p:spPr>
            <a:xfrm>
              <a:off x="1067860" y="3004745"/>
              <a:ext cx="7054215" cy="872966"/>
            </a:xfrm>
            <a:prstGeom prst="rect">
              <a:avLst/>
            </a:prstGeom>
            <a:noFill/>
            <a:ln/>
          </p:spPr>
          <p:txBody>
            <a:bodyPr wrap="square" lIns="0" tIns="0" rIns="0" bIns="0" rtlCol="0" anchor="t"/>
            <a:lstStyle/>
            <a:p>
              <a:pPr defTabSz="1371600">
                <a:lnSpc>
                  <a:spcPts val="3375"/>
                </a:lnSpc>
                <a:buClrTx/>
              </a:pPr>
              <a:r>
                <a:rPr lang="pl-PL" sz="2100" kern="1200" dirty="0">
                  <a:solidFill>
                    <a:prstClr val="black"/>
                  </a:solidFill>
                  <a:latin typeface="Barlow" panose="00000500000000000000" pitchFamily="2" charset="0"/>
                  <a:ea typeface="Sora Light" pitchFamily="34" charset="-122"/>
                  <a:cs typeface="Sora Light" pitchFamily="34" charset="-120"/>
                </a:rPr>
                <a:t>Skuteczna integracja wymaga dostosowania rekrutacji, wdrażania i praktyk w miejscu pracy, aby uwzględnić różne style komunikacji i potrzeby sensoryczne.</a:t>
              </a:r>
              <a:endParaRPr lang="en-US" sz="2100" kern="1200" dirty="0">
                <a:solidFill>
                  <a:prstClr val="black"/>
                </a:solidFill>
                <a:latin typeface="Barlow" panose="00000500000000000000" pitchFamily="2" charset="0"/>
                <a:ea typeface="+mn-ea"/>
                <a:cs typeface="+mn-cs"/>
              </a:endParaRPr>
            </a:p>
          </p:txBody>
        </p:sp>
        <p:sp>
          <p:nvSpPr>
            <p:cNvPr id="12" name="Shape 9">
              <a:extLst>
                <a:ext uri="{FF2B5EF4-FFF2-40B4-BE49-F238E27FC236}">
                  <a16:creationId xmlns:a16="http://schemas.microsoft.com/office/drawing/2014/main" id="{22B73656-5407-FFC7-97D2-AF7D684BC146}"/>
                </a:ext>
              </a:extLst>
            </p:cNvPr>
            <p:cNvSpPr/>
            <p:nvPr/>
          </p:nvSpPr>
          <p:spPr>
            <a:xfrm>
              <a:off x="461925" y="3759157"/>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07379E32-6406-038A-455C-3BFD5AB56DEC}"/>
                </a:ext>
              </a:extLst>
            </p:cNvPr>
            <p:cNvSpPr/>
            <p:nvPr/>
          </p:nvSpPr>
          <p:spPr>
            <a:xfrm>
              <a:off x="522945" y="3784279"/>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62426669-AA8F-96C1-B006-D38931B67E02}"/>
                </a:ext>
              </a:extLst>
            </p:cNvPr>
            <p:cNvSpPr/>
            <p:nvPr/>
          </p:nvSpPr>
          <p:spPr>
            <a:xfrm>
              <a:off x="1053190" y="3821664"/>
              <a:ext cx="2394347" cy="299204"/>
            </a:xfrm>
            <a:prstGeom prst="rect">
              <a:avLst/>
            </a:prstGeom>
            <a:noFill/>
            <a:ln/>
          </p:spPr>
          <p:txBody>
            <a:bodyPr wrap="none" lIns="0" tIns="0" rIns="0" bIns="0" rtlCol="0" anchor="t"/>
            <a:lstStyle/>
            <a:p>
              <a:pPr defTabSz="1371600">
                <a:lnSpc>
                  <a:spcPts val="3525"/>
                </a:lnSpc>
                <a:buClrTx/>
              </a:pP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Ciągłe</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wsparcie</a:t>
              </a:r>
              <a:endParaRPr lang="en-US" sz="2100"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C43B5AFD-DE51-E892-D75B-8B0EC34DFAAC}"/>
                </a:ext>
              </a:extLst>
            </p:cNvPr>
            <p:cNvSpPr/>
            <p:nvPr/>
          </p:nvSpPr>
          <p:spPr>
            <a:xfrm>
              <a:off x="1053189" y="4120868"/>
              <a:ext cx="7054215" cy="581978"/>
            </a:xfrm>
            <a:prstGeom prst="rect">
              <a:avLst/>
            </a:prstGeom>
            <a:noFill/>
            <a:ln/>
          </p:spPr>
          <p:txBody>
            <a:bodyPr wrap="square" lIns="0" tIns="0" rIns="0" bIns="0" rtlCol="0" anchor="t"/>
            <a:lstStyle/>
            <a:p>
              <a:pPr defTabSz="1371600">
                <a:lnSpc>
                  <a:spcPts val="3375"/>
                </a:lnSpc>
                <a:buClrTx/>
              </a:pPr>
              <a:r>
                <a:rPr lang="pl-PL" sz="2100" kern="1200" dirty="0">
                  <a:solidFill>
                    <a:prstClr val="black"/>
                  </a:solidFill>
                  <a:latin typeface="Barlow" panose="00000500000000000000" pitchFamily="2" charset="0"/>
                  <a:ea typeface="Sora Light" pitchFamily="34" charset="-122"/>
                  <a:cs typeface="Sora Light" pitchFamily="34" charset="-120"/>
                </a:rPr>
                <a:t>Mentoring, jasna komunikacja i ustrukturyzowane środowisko mają kluczowe znaczenie dla długoterminowego rozwoju i kariery pracowników autystycznych.</a:t>
              </a:r>
              <a:endParaRPr lang="en-US" sz="2100" kern="1200" dirty="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CDC1B07C-8284-D332-700A-1CFA9B0492C3}"/>
                </a:ext>
              </a:extLst>
            </p:cNvPr>
            <p:cNvSpPr/>
            <p:nvPr/>
          </p:nvSpPr>
          <p:spPr>
            <a:xfrm>
              <a:off x="484929" y="4949171"/>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CE6CBB75-DDE6-7D9D-DF25-16DE4C538469}"/>
                </a:ext>
              </a:extLst>
            </p:cNvPr>
            <p:cNvSpPr/>
            <p:nvPr/>
          </p:nvSpPr>
          <p:spPr>
            <a:xfrm>
              <a:off x="559718" y="5008965"/>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C6414882-5F5C-8095-0736-449F2D66F33C}"/>
                </a:ext>
              </a:extLst>
            </p:cNvPr>
            <p:cNvSpPr/>
            <p:nvPr/>
          </p:nvSpPr>
          <p:spPr>
            <a:xfrm>
              <a:off x="1114210" y="5011680"/>
              <a:ext cx="2394347" cy="299204"/>
            </a:xfrm>
            <a:prstGeom prst="rect">
              <a:avLst/>
            </a:prstGeom>
            <a:noFill/>
            <a:ln/>
          </p:spPr>
          <p:txBody>
            <a:bodyPr wrap="none" lIns="0" tIns="0" rIns="0" bIns="0" rtlCol="0" anchor="t"/>
            <a:lstStyle/>
            <a:p>
              <a:pPr defTabSz="1371600">
                <a:lnSpc>
                  <a:spcPts val="3525"/>
                </a:lnSpc>
                <a:buClrTx/>
              </a:pP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Integracja</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społecznej</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odpowiedzialności</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biznesu</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18AB8EF9-6DD7-8919-4869-A71D011EA459}"/>
                </a:ext>
              </a:extLst>
            </p:cNvPr>
            <p:cNvSpPr/>
            <p:nvPr/>
          </p:nvSpPr>
          <p:spPr>
            <a:xfrm>
              <a:off x="1114210" y="5310884"/>
              <a:ext cx="7054215" cy="872966"/>
            </a:xfrm>
            <a:prstGeom prst="rect">
              <a:avLst/>
            </a:prstGeom>
            <a:noFill/>
            <a:ln/>
          </p:spPr>
          <p:txBody>
            <a:bodyPr wrap="square" lIns="0" tIns="0" rIns="0" bIns="0" rtlCol="0" anchor="t"/>
            <a:lstStyle/>
            <a:p>
              <a:pPr defTabSz="1371600">
                <a:lnSpc>
                  <a:spcPts val="3375"/>
                </a:lnSpc>
                <a:buClrTx/>
              </a:pPr>
              <a:r>
                <a:rPr lang="pl-PL" sz="2100" kern="1200" dirty="0">
                  <a:solidFill>
                    <a:prstClr val="black"/>
                  </a:solidFill>
                  <a:latin typeface="Barlow" panose="00000500000000000000" pitchFamily="2" charset="0"/>
                  <a:ea typeface="Sora Light" pitchFamily="34" charset="-122"/>
                  <a:cs typeface="Sora Light" pitchFamily="34" charset="-120"/>
                </a:rPr>
                <a:t>Włączenie autyzmu w szersze ramy CSR tworzy zrównoważony, wymierny wpływ, który przynosi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korzyści firmom, jednostkom i społecznościom.</a:t>
              </a:r>
              <a:endParaRPr lang="en-US" sz="2100" kern="1200" dirty="0">
                <a:solidFill>
                  <a:prstClr val="black"/>
                </a:solidFill>
                <a:latin typeface="Barlow" panose="00000500000000000000" pitchFamily="2" charset="0"/>
                <a:ea typeface="+mn-ea"/>
                <a:cs typeface="+mn-cs"/>
              </a:endParaRPr>
            </a:p>
          </p:txBody>
        </p:sp>
      </p:grpSp>
      <p:pic>
        <p:nvPicPr>
          <p:cNvPr id="21" name="Image 0" descr="preencoded.png">
            <a:extLst>
              <a:ext uri="{FF2B5EF4-FFF2-40B4-BE49-F238E27FC236}">
                <a16:creationId xmlns:a16="http://schemas.microsoft.com/office/drawing/2014/main" id="{0F6DF98C-7926-7DBC-AEB1-1490AD85D31E}"/>
              </a:ext>
            </a:extLst>
          </p:cNvPr>
          <p:cNvPicPr>
            <a:picLocks noChangeAspect="1"/>
          </p:cNvPicPr>
          <p:nvPr/>
        </p:nvPicPr>
        <p:blipFill>
          <a:blip r:embed="rId2"/>
          <a:stretch>
            <a:fillRect/>
          </a:stretch>
        </p:blipFill>
        <p:spPr>
          <a:xfrm>
            <a:off x="12854867" y="1425948"/>
            <a:ext cx="5132120" cy="7698180"/>
          </a:xfrm>
          <a:prstGeom prst="rect">
            <a:avLst/>
          </a:prstGeom>
          <a:ln>
            <a:noFill/>
          </a:ln>
          <a:effectLst>
            <a:softEdge rad="112500"/>
          </a:effectLst>
        </p:spPr>
      </p:pic>
    </p:spTree>
    <p:extLst>
      <p:ext uri="{BB962C8B-B14F-4D97-AF65-F5344CB8AC3E}">
        <p14:creationId xmlns:p14="http://schemas.microsoft.com/office/powerpoint/2010/main" val="168994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pl-PL" sz="9600" b="1" dirty="0">
                <a:solidFill>
                  <a:srgbClr val="FFFFFF"/>
                </a:solidFill>
                <a:latin typeface="Barlow"/>
                <a:ea typeface="Barlow"/>
                <a:cs typeface="Barlow"/>
                <a:sym typeface="Barlow"/>
              </a:rPr>
              <a:t>Dziękujemy!</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just"/>
            <a:r>
              <a:rPr lang="pl-PL" dirty="0">
                <a:solidFill>
                  <a:schemeClr val="bg1"/>
                </a:solidFill>
              </a:rPr>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endParaRPr lang="en-US" dirty="0">
              <a:solidFill>
                <a:schemeClr val="bg1"/>
              </a:solidFill>
            </a:endParaRP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210081" cy="338554"/>
          </a:xfrm>
          <a:prstGeom prst="rect">
            <a:avLst/>
          </a:prstGeom>
        </p:spPr>
        <p:txBody>
          <a:bodyPr wrap="none">
            <a:spAutoFit/>
          </a:bodyPr>
          <a:lstStyle/>
          <a:p>
            <a:r>
              <a:rPr lang="pl-PL" sz="1600" b="1" dirty="0"/>
              <a:t>Numer projektu: </a:t>
            </a:r>
            <a:r>
              <a:rPr lang="en-GB" sz="1600" b="1" dirty="0"/>
              <a:t>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
        <p:nvSpPr>
          <p:cNvPr id="2" name="Rectangle 2"/>
          <p:cNvSpPr>
            <a:spLocks noChangeArrowheads="1"/>
          </p:cNvSpPr>
          <p:nvPr/>
        </p:nvSpPr>
        <p:spPr bwMode="auto">
          <a:xfrm>
            <a:off x="648337" y="7260109"/>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540387" y="3338493"/>
            <a:ext cx="9074568" cy="5733877"/>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600" b="1" dirty="0">
                <a:latin typeface="Barlow" pitchFamily="2" charset="77"/>
              </a:rPr>
              <a:t>Modu</a:t>
            </a:r>
            <a:r>
              <a:rPr lang="pl-PL" sz="3600" b="1" dirty="0">
                <a:latin typeface="Barlow" pitchFamily="2" charset="77"/>
              </a:rPr>
              <a:t>ł</a:t>
            </a:r>
            <a:r>
              <a:rPr lang="en-US" sz="3600" b="1" dirty="0">
                <a:latin typeface="Barlow" pitchFamily="2" charset="77"/>
              </a:rPr>
              <a:t> 1</a:t>
            </a:r>
            <a:r>
              <a:rPr lang="pl-PL" sz="3600" b="1" dirty="0">
                <a:latin typeface="Barlow" pitchFamily="2" charset="77"/>
              </a:rPr>
              <a:t> </a:t>
            </a:r>
            <a:r>
              <a:rPr lang="en-US" sz="3600" b="1" dirty="0">
                <a:latin typeface="Barlow" pitchFamily="2" charset="77"/>
              </a:rPr>
              <a:t> </a:t>
            </a:r>
            <a:r>
              <a:rPr lang="pl-PL" sz="3600" dirty="0">
                <a:solidFill>
                  <a:schemeClr val="tx1"/>
                </a:solidFill>
                <a:latin typeface="Barlow" pitchFamily="2" charset="77"/>
                <a:cs typeface="Calibri"/>
              </a:rPr>
              <a:t>ma na celu zapoznanie uczestników </a:t>
            </a:r>
            <a:br>
              <a:rPr lang="pl-PL" sz="3600" dirty="0">
                <a:solidFill>
                  <a:schemeClr val="tx1"/>
                </a:solidFill>
                <a:latin typeface="Barlow" pitchFamily="2" charset="77"/>
                <a:cs typeface="Calibri"/>
              </a:rPr>
            </a:br>
            <a:r>
              <a:rPr lang="pl-PL" sz="3600" dirty="0">
                <a:solidFill>
                  <a:schemeClr val="tx1"/>
                </a:solidFill>
                <a:latin typeface="Barlow" pitchFamily="2" charset="77"/>
                <a:cs typeface="Calibri"/>
              </a:rPr>
              <a:t>z polityką społeczną odpowiedzialności biznesu oraz jej wpływem na sektor hotelarski w Unii Europejskiej, a także przekazanie podstawowych informacji na temat spektrum autyzmu i przedstawienie sposobów włączania osób autystycznych do pracy </a:t>
            </a:r>
          </a:p>
          <a:p>
            <a:pPr marL="0" marR="0" lvl="0" indent="0" algn="l" rtl="0">
              <a:lnSpc>
                <a:spcPct val="115000"/>
              </a:lnSpc>
              <a:spcBef>
                <a:spcPts val="0"/>
              </a:spcBef>
              <a:spcAft>
                <a:spcPts val="0"/>
              </a:spcAft>
              <a:buNone/>
            </a:pPr>
            <a:r>
              <a:rPr lang="pl-PL" sz="3600" dirty="0">
                <a:solidFill>
                  <a:schemeClr val="tx1"/>
                </a:solidFill>
                <a:latin typeface="Barlow" pitchFamily="2" charset="77"/>
                <a:cs typeface="Calibri"/>
              </a:rPr>
              <a:t>w tego typu organizacjach.</a:t>
            </a:r>
          </a:p>
          <a:p>
            <a:pPr marL="0" marR="0" lvl="0" indent="0" algn="l" rtl="0">
              <a:lnSpc>
                <a:spcPct val="115000"/>
              </a:lnSpc>
              <a:spcBef>
                <a:spcPts val="0"/>
              </a:spcBef>
              <a:spcAft>
                <a:spcPts val="0"/>
              </a:spcAft>
              <a:buNone/>
            </a:pPr>
            <a:endParaRPr sz="3600" dirty="0">
              <a:solidFill>
                <a:schemeClr val="tx1"/>
              </a:solidFill>
              <a:latin typeface="Barlow" pitchFamily="2" charset="77"/>
              <a:cs typeface="Calibri"/>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540387" y="1136257"/>
            <a:ext cx="19128658" cy="1181862"/>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ea typeface="Calibri"/>
                <a:cs typeface="Calibri"/>
                <a:sym typeface="Calibri"/>
              </a:rPr>
              <a:t>Modu</a:t>
            </a:r>
            <a:r>
              <a:rPr lang="pl-PL" sz="4800" b="1" dirty="0">
                <a:solidFill>
                  <a:schemeClr val="bg2"/>
                </a:solidFill>
                <a:latin typeface="Barlow" pitchFamily="2" charset="77"/>
                <a:ea typeface="Calibri"/>
                <a:cs typeface="Calibri"/>
                <a:sym typeface="Calibri"/>
              </a:rPr>
              <a:t>ł</a:t>
            </a:r>
            <a:r>
              <a:rPr lang="en-GB" sz="4800" b="1" dirty="0">
                <a:solidFill>
                  <a:schemeClr val="bg2"/>
                </a:solidFill>
                <a:latin typeface="Barlow" pitchFamily="2" charset="77"/>
                <a:ea typeface="Calibri"/>
                <a:cs typeface="Calibri"/>
                <a:sym typeface="Calibri"/>
              </a:rPr>
              <a:t> 1 : </a:t>
            </a:r>
            <a:r>
              <a:rPr lang="pl-PL" sz="4800" b="1" dirty="0">
                <a:solidFill>
                  <a:schemeClr val="bg2"/>
                </a:solidFill>
                <a:latin typeface="Barlow" pitchFamily="2" charset="77"/>
                <a:ea typeface="Calibri"/>
                <a:cs typeface="Calibri"/>
                <a:sym typeface="Calibri"/>
              </a:rPr>
              <a:t>Autyzm w europejskiej polityce hotelarskiej </a:t>
            </a:r>
          </a:p>
          <a:p>
            <a:pPr algn="ctr">
              <a:lnSpc>
                <a:spcPct val="80000"/>
              </a:lnSpc>
            </a:pPr>
            <a:r>
              <a:rPr lang="pl-PL" sz="4800" b="1" dirty="0">
                <a:solidFill>
                  <a:schemeClr val="bg2"/>
                </a:solidFill>
                <a:latin typeface="Barlow" pitchFamily="2" charset="77"/>
                <a:ea typeface="Calibri"/>
                <a:cs typeface="Calibri"/>
                <a:sym typeface="Calibri"/>
              </a:rPr>
              <a:t>i społecznej </a:t>
            </a: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392965" y="3572484"/>
            <a:ext cx="6445873" cy="552151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pl-PL" sz="2400" dirty="0">
                <a:latin typeface="Barlow" pitchFamily="2" charset="77"/>
              </a:rPr>
              <a:t>Wprowadzenie do koncepcji polityki odpowiedzialności społecznej oraz jej wpływu </a:t>
            </a:r>
            <a:br>
              <a:rPr lang="pl-PL" sz="2400" dirty="0">
                <a:latin typeface="Barlow" pitchFamily="2" charset="77"/>
              </a:rPr>
            </a:br>
            <a:r>
              <a:rPr lang="pl-PL" sz="2400" dirty="0">
                <a:latin typeface="Barlow" pitchFamily="2" charset="77"/>
              </a:rPr>
              <a:t>i wartości w sektorze hotelarskim. </a:t>
            </a:r>
          </a:p>
          <a:p>
            <a:pPr marL="0" marR="0" lvl="0" indent="0" algn="l" rtl="0">
              <a:lnSpc>
                <a:spcPct val="115000"/>
              </a:lnSpc>
              <a:spcBef>
                <a:spcPts val="0"/>
              </a:spcBef>
              <a:spcAft>
                <a:spcPts val="0"/>
              </a:spcAft>
              <a:buNone/>
            </a:pPr>
            <a:endParaRPr lang="en-US" sz="2400" dirty="0">
              <a:latin typeface="Barlow" pitchFamily="2" charset="77"/>
            </a:endParaRPr>
          </a:p>
          <a:p>
            <a:pPr lvl="0">
              <a:lnSpc>
                <a:spcPct val="115000"/>
              </a:lnSpc>
            </a:pPr>
            <a:r>
              <a:rPr lang="pl-PL" sz="2400" dirty="0">
                <a:latin typeface="Barlow" pitchFamily="2" charset="77"/>
              </a:rPr>
              <a:t>Zrozumienie koncepcji zatrudnienia integracyjnego i jego podstawowej definicji.</a:t>
            </a:r>
          </a:p>
          <a:p>
            <a:pPr lvl="0">
              <a:lnSpc>
                <a:spcPct val="115000"/>
              </a:lnSpc>
            </a:pPr>
            <a:endParaRPr lang="en-US" sz="2400" dirty="0">
              <a:latin typeface="Barlow" pitchFamily="2" charset="77"/>
            </a:endParaRPr>
          </a:p>
          <a:p>
            <a:pPr marL="0" marR="0" lvl="0" indent="0" algn="l" rtl="0">
              <a:lnSpc>
                <a:spcPct val="115000"/>
              </a:lnSpc>
              <a:spcBef>
                <a:spcPts val="0"/>
              </a:spcBef>
              <a:spcAft>
                <a:spcPts val="0"/>
              </a:spcAft>
              <a:buNone/>
            </a:pPr>
            <a:r>
              <a:rPr lang="pl-PL" sz="2400" dirty="0">
                <a:latin typeface="Barlow" pitchFamily="2" charset="77"/>
              </a:rPr>
              <a:t>Wprowadzenie do definicji spektrum autyzmu </a:t>
            </a:r>
            <a:br>
              <a:rPr lang="pl-PL" sz="2400" dirty="0">
                <a:latin typeface="Barlow" pitchFamily="2" charset="77"/>
              </a:rPr>
            </a:br>
            <a:r>
              <a:rPr lang="pl-PL" sz="2400" dirty="0">
                <a:latin typeface="Barlow" pitchFamily="2" charset="77"/>
              </a:rPr>
              <a:t>i jego ogólnych cech, ze szczególnym uwzględnieniem wartości, zalet oraz wyzwań związanych z zatrudnianiem osób autystycznych.</a:t>
            </a:r>
            <a:endParaRPr lang="en-US" sz="2400" dirty="0">
              <a:latin typeface="Barlow" pitchFamily="2" charset="77"/>
            </a:endParaRPr>
          </a:p>
          <a:p>
            <a:pPr marL="0" marR="0" lvl="0" indent="0" algn="l" rtl="0">
              <a:lnSpc>
                <a:spcPct val="115000"/>
              </a:lnSpc>
              <a:spcBef>
                <a:spcPts val="0"/>
              </a:spcBef>
              <a:spcAft>
                <a:spcPts val="0"/>
              </a:spcAft>
              <a:buNone/>
            </a:pPr>
            <a:endParaRPr lang="en-US" sz="2400" dirty="0">
              <a:latin typeface="Barlow" pitchFamily="2" charset="77"/>
            </a:endParaRPr>
          </a:p>
          <a:p>
            <a:pPr>
              <a:lnSpc>
                <a:spcPct val="115000"/>
              </a:lnSpc>
            </a:pPr>
            <a:endParaRPr sz="2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2761136"/>
            <a:ext cx="5398992" cy="1329595"/>
          </a:xfrm>
          <a:prstGeom prst="rect">
            <a:avLst/>
          </a:prstGeom>
          <a:noFill/>
          <a:ln>
            <a:noFill/>
          </a:ln>
        </p:spPr>
        <p:txBody>
          <a:bodyPr spcFirstLastPara="1" wrap="square" lIns="0" tIns="0" rIns="0" bIns="0" anchor="t" anchorCtr="0">
            <a:spAutoFit/>
          </a:bodyPr>
          <a:lstStyle/>
          <a:p>
            <a:pPr algn="ctr">
              <a:lnSpc>
                <a:spcPct val="80000"/>
              </a:lnSpc>
            </a:pPr>
            <a:r>
              <a:rPr lang="pl-PL" sz="4800" b="1" dirty="0">
                <a:solidFill>
                  <a:schemeClr val="bg2"/>
                </a:solidFill>
                <a:latin typeface="Barlow" pitchFamily="2" charset="77"/>
                <a:cs typeface="Calibri" panose="020F0502020204030204" pitchFamily="34" charset="0"/>
              </a:rPr>
              <a:t>Efekty kształcenia</a:t>
            </a:r>
            <a:endParaRPr lang="en-GB" sz="4800" b="1" dirty="0">
              <a:solidFill>
                <a:schemeClr val="bg2"/>
              </a:solidFill>
              <a:latin typeface="Barlow" pitchFamily="2" charset="77"/>
              <a:cs typeface="Calibri" panose="020F0502020204030204" pitchFamily="34" charset="0"/>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0" y="2747562"/>
            <a:ext cx="4058984" cy="590931"/>
          </a:xfrm>
          <a:prstGeom prst="rect">
            <a:avLst/>
          </a:prstGeom>
          <a:noFill/>
          <a:ln>
            <a:noFill/>
          </a:ln>
        </p:spPr>
        <p:txBody>
          <a:bodyPr spcFirstLastPara="1" wrap="square" lIns="0" tIns="0" rIns="0" bIns="0" anchor="t" anchorCtr="0">
            <a:spAutoFit/>
          </a:bodyPr>
          <a:lstStyle/>
          <a:p>
            <a:pPr algn="ctr">
              <a:lnSpc>
                <a:spcPct val="80000"/>
              </a:lnSpc>
            </a:pPr>
            <a:r>
              <a:rPr lang="pl-PL" sz="4800" b="1" dirty="0">
                <a:solidFill>
                  <a:schemeClr val="bg2"/>
                </a:solidFill>
                <a:latin typeface="Barlow" pitchFamily="2" charset="77"/>
                <a:cs typeface="Calibri" panose="020F0502020204030204" pitchFamily="34" charset="0"/>
              </a:rPr>
              <a:t>Cel modułu</a:t>
            </a:r>
            <a:endParaRPr lang="en-GB" sz="4800" b="1" dirty="0">
              <a:solidFill>
                <a:schemeClr val="bg2"/>
              </a:solidFill>
              <a:latin typeface="Barlow" pitchFamily="2" charset="77"/>
              <a:cs typeface="Calibri" panose="020F0502020204030204" pitchFamily="34" charset="0"/>
            </a:endParaRP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3913" y="3637248"/>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21783" y="5479228"/>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885722"/>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76989" y="3756355"/>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79545" y="9700505"/>
            <a:ext cx="5129930" cy="338554"/>
          </a:xfrm>
          <a:prstGeom prst="rect">
            <a:avLst/>
          </a:prstGeom>
        </p:spPr>
        <p:txBody>
          <a:bodyPr wrap="none">
            <a:spAutoFit/>
          </a:bodyPr>
          <a:lstStyle/>
          <a:p>
            <a:r>
              <a:rPr lang="pl-PL" sz="1600" b="1" dirty="0"/>
              <a:t>Project </a:t>
            </a:r>
            <a:r>
              <a:rPr lang="pl-PL" sz="1600" b="1" dirty="0" err="1"/>
              <a:t>Number</a:t>
            </a:r>
            <a:r>
              <a:rPr lang="pl-PL" sz="1600" b="1" dirty="0"/>
              <a:t> </a:t>
            </a:r>
            <a:r>
              <a:rPr lang="en-GB" sz="1600" b="1" dirty="0"/>
              <a:t>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411360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a:extLst>
              <a:ext uri="{FF2B5EF4-FFF2-40B4-BE49-F238E27FC236}">
                <a16:creationId xmlns:a16="http://schemas.microsoft.com/office/drawing/2014/main" id="{6747FB89-856F-E508-CB76-5BBE5C83FD76}"/>
              </a:ext>
            </a:extLst>
          </p:cNvPr>
          <p:cNvSpPr/>
          <p:nvPr/>
        </p:nvSpPr>
        <p:spPr>
          <a:xfrm>
            <a:off x="3194131" y="6736715"/>
            <a:ext cx="11391442" cy="2346956"/>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EEE15014-1989-85C4-ADE1-B5300351E602}"/>
              </a:ext>
            </a:extLst>
          </p:cNvPr>
          <p:cNvSpPr/>
          <p:nvPr/>
        </p:nvSpPr>
        <p:spPr>
          <a:xfrm>
            <a:off x="8841184" y="2512188"/>
            <a:ext cx="5744389"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Shape 1">
            <a:extLst>
              <a:ext uri="{FF2B5EF4-FFF2-40B4-BE49-F238E27FC236}">
                <a16:creationId xmlns:a16="http://schemas.microsoft.com/office/drawing/2014/main" id="{EBC1675D-EEBA-E394-446B-C478B00FBE97}"/>
              </a:ext>
            </a:extLst>
          </p:cNvPr>
          <p:cNvSpPr/>
          <p:nvPr/>
        </p:nvSpPr>
        <p:spPr>
          <a:xfrm>
            <a:off x="3194131" y="2528442"/>
            <a:ext cx="5445457"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6" name="Text 0">
            <a:extLst>
              <a:ext uri="{FF2B5EF4-FFF2-40B4-BE49-F238E27FC236}">
                <a16:creationId xmlns:a16="http://schemas.microsoft.com/office/drawing/2014/main" id="{D446AA73-3ECD-BA9F-2ABD-82316C74061E}"/>
              </a:ext>
            </a:extLst>
          </p:cNvPr>
          <p:cNvSpPr/>
          <p:nvPr/>
        </p:nvSpPr>
        <p:spPr>
          <a:xfrm>
            <a:off x="1040868" y="1203329"/>
            <a:ext cx="14611958" cy="1080564"/>
          </a:xfrm>
          <a:prstGeom prst="rect">
            <a:avLst/>
          </a:prstGeom>
          <a:noFill/>
          <a:ln/>
        </p:spPr>
        <p:txBody>
          <a:bodyPr wrap="square" lIns="0" tIns="0" rIns="0" bIns="0" rtlCol="0" anchor="t"/>
          <a:lstStyle/>
          <a:p>
            <a:pPr algn="ctr" defTabSz="1371600">
              <a:lnSpc>
                <a:spcPts val="7275"/>
              </a:lnSpc>
              <a:buClrTx/>
            </a:pPr>
            <a:r>
              <a:rPr lang="en-US" sz="4800" b="1" dirty="0" err="1">
                <a:solidFill>
                  <a:srgbClr val="462AF0"/>
                </a:solidFill>
                <a:latin typeface="Barlow" pitchFamily="2" charset="77"/>
                <a:ea typeface="Calibri"/>
                <a:cs typeface="Calibri"/>
              </a:rPr>
              <a:t>Kontekst</a:t>
            </a:r>
            <a:endParaRPr lang="en-US" sz="4800" b="1" dirty="0">
              <a:solidFill>
                <a:srgbClr val="462AF0"/>
              </a:solidFill>
              <a:latin typeface="Barlow" pitchFamily="2" charset="77"/>
              <a:ea typeface="Calibri"/>
              <a:cs typeface="Calibri"/>
            </a:endParaRPr>
          </a:p>
        </p:txBody>
      </p:sp>
      <p:sp>
        <p:nvSpPr>
          <p:cNvPr id="8" name="Text 2">
            <a:extLst>
              <a:ext uri="{FF2B5EF4-FFF2-40B4-BE49-F238E27FC236}">
                <a16:creationId xmlns:a16="http://schemas.microsoft.com/office/drawing/2014/main" id="{D95B5257-3C54-BA4D-D256-54760895A0B1}"/>
              </a:ext>
            </a:extLst>
          </p:cNvPr>
          <p:cNvSpPr/>
          <p:nvPr/>
        </p:nvSpPr>
        <p:spPr>
          <a:xfrm>
            <a:off x="3360705" y="2684484"/>
            <a:ext cx="3711000" cy="463808"/>
          </a:xfrm>
          <a:prstGeom prst="rect">
            <a:avLst/>
          </a:prstGeom>
          <a:noFill/>
          <a:ln/>
        </p:spPr>
        <p:txBody>
          <a:bodyPr wrap="none" lIns="0" tIns="0" rIns="0" bIns="0" rtlCol="0" anchor="t"/>
          <a:lstStyle/>
          <a:p>
            <a:pPr defTabSz="1371600">
              <a:lnSpc>
                <a:spcPts val="3600"/>
              </a:lnSpc>
              <a:buClrTx/>
            </a:pPr>
            <a:r>
              <a:rPr lang="pl-PL" sz="2850" b="1" kern="1200" dirty="0">
                <a:solidFill>
                  <a:schemeClr val="tx1"/>
                </a:solidFill>
                <a:latin typeface="Barlow" panose="00000500000000000000" pitchFamily="2" charset="0"/>
                <a:ea typeface="Alexandria Semi Bold" pitchFamily="34" charset="-122"/>
                <a:cs typeface="Alexandria Semi Bold" pitchFamily="34" charset="-120"/>
              </a:rPr>
              <a:t>Kontekst globalny</a:t>
            </a:r>
            <a:endParaRPr lang="en-US" sz="2850" b="1" kern="1200" dirty="0">
              <a:solidFill>
                <a:schemeClr val="tx1"/>
              </a:solidFill>
              <a:latin typeface="Barlow" panose="00000500000000000000" pitchFamily="2" charset="0"/>
              <a:ea typeface="+mn-ea"/>
              <a:cs typeface="+mn-cs"/>
            </a:endParaRPr>
          </a:p>
        </p:txBody>
      </p:sp>
      <p:sp>
        <p:nvSpPr>
          <p:cNvPr id="9" name="Text 3">
            <a:extLst>
              <a:ext uri="{FF2B5EF4-FFF2-40B4-BE49-F238E27FC236}">
                <a16:creationId xmlns:a16="http://schemas.microsoft.com/office/drawing/2014/main" id="{DED6EC1A-45FA-BECD-E012-9CB1D7277F3D}"/>
              </a:ext>
            </a:extLst>
          </p:cNvPr>
          <p:cNvSpPr/>
          <p:nvPr/>
        </p:nvSpPr>
        <p:spPr>
          <a:xfrm>
            <a:off x="3360705" y="3160937"/>
            <a:ext cx="5159273" cy="2490597"/>
          </a:xfrm>
          <a:prstGeom prst="rect">
            <a:avLst/>
          </a:prstGeom>
          <a:noFill/>
          <a:ln/>
        </p:spPr>
        <p:txBody>
          <a:bodyPr wrap="square" lIns="0" tIns="0" rIns="0" bIns="0" rtlCol="0" anchor="t"/>
          <a:lstStyle/>
          <a:p>
            <a:pPr defTabSz="1371600">
              <a:lnSpc>
                <a:spcPts val="3525"/>
              </a:lnSpc>
              <a:buClrTx/>
            </a:pPr>
            <a:r>
              <a:rPr lang="pl-PL" sz="2100" dirty="0">
                <a:latin typeface="Barlow" pitchFamily="2" charset="77"/>
              </a:rPr>
              <a:t>Osoby z niepełnosprawnościami stanowią około 15% światowej populacji, z czego od 785 do 975 milionów znajduje się w wieku produkcyjnym. Mimo to, mniej niż 10% osób autystycznych jest zatrudnionych w ramach płatnej pracy, w porównaniu do około 45% osób z innymi formami niepełnosprawności.</a:t>
            </a:r>
            <a:endParaRPr lang="en-US" sz="2100" dirty="0">
              <a:latin typeface="Barlow" pitchFamily="2" charset="77"/>
            </a:endParaRPr>
          </a:p>
        </p:txBody>
      </p:sp>
      <p:sp>
        <p:nvSpPr>
          <p:cNvPr id="11" name="Text 5">
            <a:extLst>
              <a:ext uri="{FF2B5EF4-FFF2-40B4-BE49-F238E27FC236}">
                <a16:creationId xmlns:a16="http://schemas.microsoft.com/office/drawing/2014/main" id="{D1A2B6D3-57D8-19F5-DDE4-220892763246}"/>
              </a:ext>
            </a:extLst>
          </p:cNvPr>
          <p:cNvSpPr/>
          <p:nvPr/>
        </p:nvSpPr>
        <p:spPr>
          <a:xfrm>
            <a:off x="9128480" y="2755534"/>
            <a:ext cx="3711000" cy="463808"/>
          </a:xfrm>
          <a:prstGeom prst="rect">
            <a:avLst/>
          </a:prstGeom>
          <a:noFill/>
          <a:ln/>
        </p:spPr>
        <p:txBody>
          <a:bodyPr wrap="none" lIns="0" tIns="0" rIns="0" bIns="0" rtlCol="0" anchor="t"/>
          <a:lstStyle/>
          <a:p>
            <a:pPr defTabSz="1371600">
              <a:lnSpc>
                <a:spcPts val="3600"/>
              </a:lnSpc>
              <a:buClrTx/>
            </a:pPr>
            <a:r>
              <a:rPr lang="en-US" sz="2850" b="1" kern="1200" dirty="0" err="1">
                <a:solidFill>
                  <a:schemeClr val="tx1"/>
                </a:solidFill>
                <a:latin typeface="Barlow" panose="00000500000000000000" pitchFamily="2" charset="0"/>
                <a:ea typeface="Alexandria Semi Bold" pitchFamily="34" charset="-122"/>
                <a:cs typeface="Alexandria Semi Bold" pitchFamily="34" charset="-120"/>
              </a:rPr>
              <a:t>Neuroróżnorodność</a:t>
            </a:r>
            <a:endParaRPr lang="en-US" sz="2850" b="1" kern="1200" dirty="0">
              <a:solidFill>
                <a:schemeClr val="tx1"/>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1A0C83A5-D910-1BAB-5F6B-5A42E1B90871}"/>
              </a:ext>
            </a:extLst>
          </p:cNvPr>
          <p:cNvSpPr/>
          <p:nvPr/>
        </p:nvSpPr>
        <p:spPr>
          <a:xfrm>
            <a:off x="9124927" y="3199660"/>
            <a:ext cx="4950591" cy="2333391"/>
          </a:xfrm>
          <a:prstGeom prst="rect">
            <a:avLst/>
          </a:prstGeom>
          <a:noFill/>
          <a:ln/>
        </p:spPr>
        <p:txBody>
          <a:bodyPr wrap="square" lIns="0" tIns="0" rIns="0" bIns="0" rtlCol="0" anchor="t"/>
          <a:lstStyle/>
          <a:p>
            <a:pPr defTabSz="1371600">
              <a:lnSpc>
                <a:spcPts val="3525"/>
              </a:lnSpc>
              <a:buClrTx/>
            </a:pPr>
            <a:r>
              <a:rPr lang="pl-PL" sz="2100" kern="1200" dirty="0">
                <a:solidFill>
                  <a:schemeClr val="tx1"/>
                </a:solidFill>
                <a:latin typeface="Barlow" panose="00000500000000000000" pitchFamily="2" charset="0"/>
                <a:ea typeface="Sora Light" pitchFamily="34" charset="-122"/>
                <a:cs typeface="Sora Light" pitchFamily="34" charset="-120"/>
              </a:rPr>
              <a:t>Termin „</a:t>
            </a:r>
            <a:r>
              <a:rPr lang="pl-PL" sz="2100" kern="1200" dirty="0" err="1">
                <a:solidFill>
                  <a:schemeClr val="tx1"/>
                </a:solidFill>
                <a:latin typeface="Barlow" panose="00000500000000000000" pitchFamily="2" charset="0"/>
                <a:ea typeface="Sora Light" pitchFamily="34" charset="-122"/>
                <a:cs typeface="Sora Light" pitchFamily="34" charset="-120"/>
              </a:rPr>
              <a:t>neuroodmienny</a:t>
            </a:r>
            <a:r>
              <a:rPr lang="pl-PL" sz="2100" kern="1200" dirty="0">
                <a:solidFill>
                  <a:schemeClr val="tx1"/>
                </a:solidFill>
                <a:latin typeface="Barlow" panose="00000500000000000000" pitchFamily="2" charset="0"/>
                <a:ea typeface="Sora Light" pitchFamily="34" charset="-122"/>
                <a:cs typeface="Sora Light" pitchFamily="34" charset="-120"/>
              </a:rPr>
              <a:t>” odnosi się do osób, których wybrane funkcje </a:t>
            </a:r>
            <a:r>
              <a:rPr lang="pl-PL" sz="2100" kern="1200" dirty="0" err="1">
                <a:solidFill>
                  <a:schemeClr val="tx1"/>
                </a:solidFill>
                <a:latin typeface="Barlow" panose="00000500000000000000" pitchFamily="2" charset="0"/>
                <a:ea typeface="Sora Light" pitchFamily="34" charset="-122"/>
                <a:cs typeface="Sora Light" pitchFamily="34" charset="-120"/>
              </a:rPr>
              <a:t>neurokognitywne</a:t>
            </a:r>
            <a:r>
              <a:rPr lang="pl-PL" sz="2100" kern="1200" dirty="0">
                <a:solidFill>
                  <a:schemeClr val="tx1"/>
                </a:solidFill>
                <a:latin typeface="Barlow" panose="00000500000000000000" pitchFamily="2" charset="0"/>
                <a:ea typeface="Sora Light" pitchFamily="34" charset="-122"/>
                <a:cs typeface="Sora Light" pitchFamily="34" charset="-120"/>
              </a:rPr>
              <a:t> odbiegają od ogólnie przyjętych norm społecznych. Zaburzenia ze spektrum autyzmu (ASD) diagnozuje się obecnie u około jednej na 100 osób na całym świecie.</a:t>
            </a:r>
            <a:endParaRPr lang="en-US" sz="2100" kern="1200" dirty="0">
              <a:solidFill>
                <a:schemeClr val="tx1"/>
              </a:solidFill>
              <a:latin typeface="Barlow" panose="00000500000000000000" pitchFamily="2" charset="0"/>
              <a:ea typeface="+mn-ea"/>
              <a:cs typeface="+mn-cs"/>
            </a:endParaRPr>
          </a:p>
        </p:txBody>
      </p:sp>
      <p:sp>
        <p:nvSpPr>
          <p:cNvPr id="14" name="Text 8">
            <a:extLst>
              <a:ext uri="{FF2B5EF4-FFF2-40B4-BE49-F238E27FC236}">
                <a16:creationId xmlns:a16="http://schemas.microsoft.com/office/drawing/2014/main" id="{7CE0BF1B-DAE8-4D57-3325-F364B5E2FF43}"/>
              </a:ext>
            </a:extLst>
          </p:cNvPr>
          <p:cNvSpPr/>
          <p:nvPr/>
        </p:nvSpPr>
        <p:spPr>
          <a:xfrm>
            <a:off x="3360705" y="6752969"/>
            <a:ext cx="4022111" cy="463808"/>
          </a:xfrm>
          <a:prstGeom prst="rect">
            <a:avLst/>
          </a:prstGeom>
          <a:noFill/>
          <a:ln/>
        </p:spPr>
        <p:txBody>
          <a:bodyPr wrap="none" lIns="0" tIns="0" rIns="0" bIns="0" rtlCol="0" anchor="t"/>
          <a:lstStyle/>
          <a:p>
            <a:pPr defTabSz="1371600">
              <a:lnSpc>
                <a:spcPts val="3600"/>
              </a:lnSpc>
              <a:buClrTx/>
            </a:pPr>
            <a:r>
              <a:rPr lang="pl-PL" sz="2850" b="1" kern="1200" dirty="0">
                <a:solidFill>
                  <a:schemeClr val="tx1"/>
                </a:solidFill>
                <a:latin typeface="Barlow" panose="00000500000000000000" pitchFamily="2" charset="0"/>
                <a:ea typeface="Alexandria Semi Bold" pitchFamily="34" charset="-122"/>
                <a:cs typeface="Alexandria Semi Bold" pitchFamily="34" charset="-120"/>
              </a:rPr>
              <a:t>Bariery w zatrudnieniu</a:t>
            </a:r>
            <a:endParaRPr lang="en-US" sz="2850" b="1" kern="1200" dirty="0">
              <a:solidFill>
                <a:schemeClr val="tx1"/>
              </a:solidFill>
              <a:latin typeface="Barlow" panose="00000500000000000000" pitchFamily="2" charset="0"/>
              <a:ea typeface="+mn-ea"/>
              <a:cs typeface="+mn-cs"/>
            </a:endParaRPr>
          </a:p>
        </p:txBody>
      </p:sp>
      <p:sp>
        <p:nvSpPr>
          <p:cNvPr id="15" name="Text 9">
            <a:extLst>
              <a:ext uri="{FF2B5EF4-FFF2-40B4-BE49-F238E27FC236}">
                <a16:creationId xmlns:a16="http://schemas.microsoft.com/office/drawing/2014/main" id="{18AC2431-A726-B44E-C289-9E882BE19535}"/>
              </a:ext>
            </a:extLst>
          </p:cNvPr>
          <p:cNvSpPr/>
          <p:nvPr/>
        </p:nvSpPr>
        <p:spPr>
          <a:xfrm>
            <a:off x="3360705" y="7216777"/>
            <a:ext cx="11116024" cy="1804512"/>
          </a:xfrm>
          <a:prstGeom prst="rect">
            <a:avLst/>
          </a:prstGeom>
          <a:noFill/>
          <a:ln/>
        </p:spPr>
        <p:txBody>
          <a:bodyPr wrap="square" lIns="0" tIns="0" rIns="0" bIns="0" rtlCol="0" anchor="t"/>
          <a:lstStyle/>
          <a:p>
            <a:pPr defTabSz="1371600">
              <a:lnSpc>
                <a:spcPts val="3525"/>
              </a:lnSpc>
              <a:buClrTx/>
            </a:pPr>
            <a:r>
              <a:rPr lang="pl-PL" sz="2100" kern="1200" dirty="0">
                <a:solidFill>
                  <a:schemeClr val="tx1"/>
                </a:solidFill>
                <a:latin typeface="Barlow" panose="00000500000000000000" pitchFamily="2" charset="0"/>
                <a:ea typeface="Sora Light" pitchFamily="34" charset="-122"/>
                <a:cs typeface="Sora Light" pitchFamily="34" charset="-120"/>
              </a:rPr>
              <a:t>Osoby autystyczne często napotykają bariery wynikające z uwarunkowań systemowych </a:t>
            </a:r>
            <a:br>
              <a:rPr lang="pl-PL" sz="2100" kern="1200" dirty="0">
                <a:solidFill>
                  <a:schemeClr val="tx1"/>
                </a:solidFill>
                <a:latin typeface="Barlow" panose="00000500000000000000" pitchFamily="2" charset="0"/>
                <a:ea typeface="Sora Light" pitchFamily="34" charset="-122"/>
                <a:cs typeface="Sora Light" pitchFamily="34" charset="-120"/>
              </a:rPr>
            </a:br>
            <a:r>
              <a:rPr lang="pl-PL" sz="2100" kern="1200" dirty="0">
                <a:solidFill>
                  <a:schemeClr val="tx1"/>
                </a:solidFill>
                <a:latin typeface="Barlow" panose="00000500000000000000" pitchFamily="2" charset="0"/>
                <a:ea typeface="Sora Light" pitchFamily="34" charset="-122"/>
                <a:cs typeface="Sora Light" pitchFamily="34" charset="-120"/>
              </a:rPr>
              <a:t>i społecznych. Trudności związane z komunikacją, przetwarzaniem bodźców sensorycznych oraz normami społecznymi mogą sprawiać, że tradycyjne procesy rekrutacyjne i środowiska pracy są dla nich niedostosowane i wykluczające.</a:t>
            </a:r>
            <a:endParaRPr lang="en-US" sz="2100" kern="1200" dirty="0">
              <a:solidFill>
                <a:schemeClr val="tx1"/>
              </a:solidFill>
              <a:latin typeface="Barlow" panose="00000500000000000000" pitchFamily="2" charset="0"/>
              <a:ea typeface="+mn-ea"/>
              <a:cs typeface="+mn-cs"/>
            </a:endParaRPr>
          </a:p>
        </p:txBody>
      </p:sp>
    </p:spTree>
    <p:extLst>
      <p:ext uri="{BB962C8B-B14F-4D97-AF65-F5344CB8AC3E}">
        <p14:creationId xmlns:p14="http://schemas.microsoft.com/office/powerpoint/2010/main" val="33104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279590F0-A91E-D74A-BEA8-C5F7532CC37C}"/>
              </a:ext>
            </a:extLst>
          </p:cNvPr>
          <p:cNvSpPr/>
          <p:nvPr/>
        </p:nvSpPr>
        <p:spPr>
          <a:xfrm>
            <a:off x="12851811" y="3231562"/>
            <a:ext cx="5209263"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012EF3B5-E384-92C6-33F8-15B8936BEE71}"/>
              </a:ext>
            </a:extLst>
          </p:cNvPr>
          <p:cNvSpPr/>
          <p:nvPr/>
        </p:nvSpPr>
        <p:spPr>
          <a:xfrm>
            <a:off x="6474934" y="3231562"/>
            <a:ext cx="5897188"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C6028E2D-68BA-77EF-B8CF-14A0B97B128B}"/>
              </a:ext>
            </a:extLst>
          </p:cNvPr>
          <p:cNvSpPr/>
          <p:nvPr/>
        </p:nvSpPr>
        <p:spPr>
          <a:xfrm>
            <a:off x="226926" y="3231562"/>
            <a:ext cx="5897188"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D27F8EF7-DB36-B5BA-018F-5986104BC13A}"/>
              </a:ext>
            </a:extLst>
          </p:cNvPr>
          <p:cNvSpPr>
            <a:spLocks noGrp="1"/>
          </p:cNvSpPr>
          <p:nvPr>
            <p:ph type="title"/>
          </p:nvPr>
        </p:nvSpPr>
        <p:spPr>
          <a:xfrm>
            <a:off x="339839" y="1548255"/>
            <a:ext cx="17196875" cy="1069061"/>
          </a:xfrm>
        </p:spPr>
        <p:txBody>
          <a:bodyPr/>
          <a:lstStyle/>
          <a:p>
            <a:pPr algn="ctr"/>
            <a:r>
              <a:rPr lang="pl-PL" sz="4800" dirty="0">
                <a:solidFill>
                  <a:srgbClr val="462AF0"/>
                </a:solidFill>
              </a:rPr>
              <a:t>Znaczenie </a:t>
            </a:r>
            <a:r>
              <a:rPr lang="en-US" sz="4800" dirty="0" err="1">
                <a:solidFill>
                  <a:srgbClr val="462AF0"/>
                </a:solidFill>
              </a:rPr>
              <a:t>neuroróżnorodności</a:t>
            </a:r>
            <a:r>
              <a:rPr lang="en-US" sz="4800" dirty="0">
                <a:solidFill>
                  <a:srgbClr val="462AF0"/>
                </a:solidFill>
              </a:rPr>
              <a:t> w </a:t>
            </a:r>
            <a:r>
              <a:rPr lang="en-US" sz="4800" dirty="0" err="1">
                <a:solidFill>
                  <a:srgbClr val="462AF0"/>
                </a:solidFill>
              </a:rPr>
              <a:t>hotelarstwie</a:t>
            </a:r>
            <a:endParaRPr lang="it-IT" sz="4800" dirty="0">
              <a:solidFill>
                <a:srgbClr val="462AF0"/>
              </a:solidFill>
            </a:endParaRPr>
          </a:p>
        </p:txBody>
      </p:sp>
      <p:sp>
        <p:nvSpPr>
          <p:cNvPr id="4" name="Text 0">
            <a:extLst>
              <a:ext uri="{FF2B5EF4-FFF2-40B4-BE49-F238E27FC236}">
                <a16:creationId xmlns:a16="http://schemas.microsoft.com/office/drawing/2014/main" id="{13A90AF9-1846-771F-B886-641AE4EE1893}"/>
              </a:ext>
            </a:extLst>
          </p:cNvPr>
          <p:cNvSpPr/>
          <p:nvPr/>
        </p:nvSpPr>
        <p:spPr>
          <a:xfrm>
            <a:off x="751286" y="1496141"/>
            <a:ext cx="17903487" cy="1069062"/>
          </a:xfrm>
          <a:prstGeom prst="rect">
            <a:avLst/>
          </a:prstGeom>
          <a:noFill/>
          <a:ln/>
        </p:spPr>
        <p:txBody>
          <a:bodyPr wrap="none" lIns="0" tIns="0" rIns="0" bIns="0" rtlCol="0" anchor="t"/>
          <a:lstStyle/>
          <a:p>
            <a:pPr defTabSz="1371600">
              <a:lnSpc>
                <a:spcPts val="8400"/>
              </a:lnSpc>
              <a:buClrTx/>
            </a:pPr>
            <a:endParaRPr lang="en-US" sz="6675" kern="1200" dirty="0">
              <a:solidFill>
                <a:prstClr val="black"/>
              </a:solidFill>
              <a:latin typeface="Barlow" panose="00000500000000000000" pitchFamily="2" charset="0"/>
              <a:ea typeface="+mn-ea"/>
              <a:cs typeface="+mn-cs"/>
            </a:endParaRPr>
          </a:p>
        </p:txBody>
      </p:sp>
      <p:sp>
        <p:nvSpPr>
          <p:cNvPr id="5" name="Text 1">
            <a:extLst>
              <a:ext uri="{FF2B5EF4-FFF2-40B4-BE49-F238E27FC236}">
                <a16:creationId xmlns:a16="http://schemas.microsoft.com/office/drawing/2014/main" id="{C51F05F6-FC31-70A1-D69B-328534BC90D6}"/>
              </a:ext>
            </a:extLst>
          </p:cNvPr>
          <p:cNvSpPr/>
          <p:nvPr/>
        </p:nvSpPr>
        <p:spPr>
          <a:xfrm>
            <a:off x="355300" y="3387470"/>
            <a:ext cx="4276070" cy="534353"/>
          </a:xfrm>
          <a:prstGeom prst="rect">
            <a:avLst/>
          </a:prstGeom>
          <a:noFill/>
          <a:ln/>
        </p:spPr>
        <p:txBody>
          <a:bodyPr wrap="none" lIns="0" tIns="0" rIns="0" bIns="0" rtlCol="0" anchor="t"/>
          <a:lstStyle/>
          <a:p>
            <a:pPr defTabSz="1371600">
              <a:lnSpc>
                <a:spcPts val="4200"/>
              </a:lnSpc>
              <a:buClrTx/>
            </a:pPr>
            <a:r>
              <a:rPr lang="en-US" sz="3300" b="1" kern="1200" dirty="0" err="1">
                <a:solidFill>
                  <a:srgbClr val="1F1E1E"/>
                </a:solidFill>
                <a:latin typeface="Barlow" panose="00000500000000000000" pitchFamily="2" charset="0"/>
                <a:ea typeface="Alexandria Semi Bold" pitchFamily="34" charset="-122"/>
                <a:cs typeface="Alexandria Semi Bold" pitchFamily="34" charset="-120"/>
              </a:rPr>
              <a:t>Korzyści</a:t>
            </a: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 </a:t>
            </a:r>
            <a:r>
              <a:rPr lang="en-US" sz="3300" b="1" kern="1200" dirty="0" err="1">
                <a:solidFill>
                  <a:srgbClr val="1F1E1E"/>
                </a:solidFill>
                <a:latin typeface="Barlow" panose="00000500000000000000" pitchFamily="2" charset="0"/>
                <a:ea typeface="Alexandria Semi Bold" pitchFamily="34" charset="-122"/>
                <a:cs typeface="Alexandria Semi Bold" pitchFamily="34" charset="-120"/>
              </a:rPr>
              <a:t>biznesowe</a:t>
            </a:r>
            <a:endParaRPr lang="en-US" sz="33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34E17984-8A52-463F-0E8B-6CACF0273463}"/>
              </a:ext>
            </a:extLst>
          </p:cNvPr>
          <p:cNvSpPr/>
          <p:nvPr/>
        </p:nvSpPr>
        <p:spPr>
          <a:xfrm>
            <a:off x="339839" y="3921824"/>
            <a:ext cx="5655406" cy="5200650"/>
          </a:xfrm>
          <a:prstGeom prst="rect">
            <a:avLst/>
          </a:prstGeom>
          <a:noFill/>
          <a:ln/>
        </p:spPr>
        <p:txBody>
          <a:bodyPr wrap="square" lIns="0" tIns="0" rIns="0" bIns="0" rtlCol="0" anchor="t"/>
          <a:lstStyle/>
          <a:p>
            <a:pPr defTabSz="1371600">
              <a:lnSpc>
                <a:spcPts val="4050"/>
              </a:lnSpc>
              <a:buClrTx/>
            </a:pPr>
            <a:r>
              <a:rPr lang="pl-PL" sz="2100" kern="1200" dirty="0">
                <a:solidFill>
                  <a:srgbClr val="3B3535"/>
                </a:solidFill>
                <a:latin typeface="Barlow" panose="00000500000000000000" pitchFamily="2" charset="0"/>
                <a:ea typeface="Sora Light" pitchFamily="34" charset="-122"/>
                <a:cs typeface="Sora Light" pitchFamily="34" charset="-120"/>
              </a:rPr>
              <a:t>W turystyce i hotelarstwie – sektorach opartych na różnorodności i relacjach międzyludzkich – akceptacja </a:t>
            </a:r>
            <a:r>
              <a:rPr lang="pl-PL" sz="2100" kern="1200" dirty="0" err="1">
                <a:solidFill>
                  <a:srgbClr val="3B3535"/>
                </a:solidFill>
                <a:latin typeface="Barlow" panose="00000500000000000000" pitchFamily="2" charset="0"/>
                <a:ea typeface="Sora Light" pitchFamily="34" charset="-122"/>
                <a:cs typeface="Sora Light" pitchFamily="34" charset="-120"/>
              </a:rPr>
              <a:t>neuroróżnorodności</a:t>
            </a:r>
            <a:r>
              <a:rPr lang="pl-PL" sz="2100" kern="1200" dirty="0">
                <a:solidFill>
                  <a:srgbClr val="3B3535"/>
                </a:solidFill>
                <a:latin typeface="Barlow" panose="00000500000000000000" pitchFamily="2" charset="0"/>
                <a:ea typeface="Sora Light" pitchFamily="34" charset="-122"/>
                <a:cs typeface="Sora Light" pitchFamily="34" charset="-120"/>
              </a:rPr>
              <a:t> ma zarówno wymiar etyczny, jak i praktyczny. Przy odpowiednim wsparciu osoby autystyczne wnoszą cenne atuty, takie jak dbałość </a:t>
            </a:r>
            <a:br>
              <a:rPr lang="pl-PL" sz="2100" kern="1200" dirty="0">
                <a:solidFill>
                  <a:srgbClr val="3B3535"/>
                </a:solidFill>
                <a:latin typeface="Barlow" panose="00000500000000000000" pitchFamily="2" charset="0"/>
                <a:ea typeface="Sora Light" pitchFamily="34" charset="-122"/>
                <a:cs typeface="Sora Light" pitchFamily="34" charset="-120"/>
              </a:rPr>
            </a:br>
            <a:r>
              <a:rPr lang="pl-PL" sz="2100" kern="1200" dirty="0">
                <a:solidFill>
                  <a:srgbClr val="3B3535"/>
                </a:solidFill>
                <a:latin typeface="Barlow" panose="00000500000000000000" pitchFamily="2" charset="0"/>
                <a:ea typeface="Sora Light" pitchFamily="34" charset="-122"/>
                <a:cs typeface="Sora Light" pitchFamily="34" charset="-120"/>
              </a:rPr>
              <a:t>o szczegóły, niezawodność, kreatywność </a:t>
            </a:r>
            <a:br>
              <a:rPr lang="pl-PL" sz="2100" kern="1200" dirty="0">
                <a:solidFill>
                  <a:srgbClr val="3B3535"/>
                </a:solidFill>
                <a:latin typeface="Barlow" panose="00000500000000000000" pitchFamily="2" charset="0"/>
                <a:ea typeface="Sora Light" pitchFamily="34" charset="-122"/>
                <a:cs typeface="Sora Light" pitchFamily="34" charset="-120"/>
              </a:rPr>
            </a:br>
            <a:r>
              <a:rPr lang="pl-PL" sz="2100" kern="1200" dirty="0">
                <a:solidFill>
                  <a:srgbClr val="3B3535"/>
                </a:solidFill>
                <a:latin typeface="Barlow" panose="00000500000000000000" pitchFamily="2" charset="0"/>
                <a:ea typeface="Sora Light" pitchFamily="34" charset="-122"/>
                <a:cs typeface="Sora Light" pitchFamily="34" charset="-120"/>
              </a:rPr>
              <a:t>i konsekwentna obsługa klienta.</a:t>
            </a:r>
            <a:endParaRPr lang="en-US" sz="2100"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14160CED-7282-D515-4037-20CD1F470001}"/>
              </a:ext>
            </a:extLst>
          </p:cNvPr>
          <p:cNvSpPr/>
          <p:nvPr/>
        </p:nvSpPr>
        <p:spPr>
          <a:xfrm>
            <a:off x="6787601" y="3387472"/>
            <a:ext cx="4494434" cy="534353"/>
          </a:xfrm>
          <a:prstGeom prst="rect">
            <a:avLst/>
          </a:prstGeom>
          <a:noFill/>
          <a:ln/>
        </p:spPr>
        <p:txBody>
          <a:bodyPr wrap="none" lIns="0" tIns="0" rIns="0" bIns="0" rtlCol="0" anchor="t"/>
          <a:lstStyle/>
          <a:p>
            <a:pPr defTabSz="1371600">
              <a:lnSpc>
                <a:spcPts val="4200"/>
              </a:lnSpc>
              <a:buClrTx/>
            </a:pPr>
            <a:r>
              <a:rPr lang="en-US" sz="3300" b="1" kern="1200" dirty="0" err="1">
                <a:solidFill>
                  <a:srgbClr val="1F1E1E"/>
                </a:solidFill>
                <a:latin typeface="Barlow" panose="00000500000000000000" pitchFamily="2" charset="0"/>
                <a:ea typeface="Alexandria Semi Bold" pitchFamily="34" charset="-122"/>
                <a:cs typeface="Alexandria Semi Bold" pitchFamily="34" charset="-120"/>
              </a:rPr>
              <a:t>Wpływ</a:t>
            </a: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 </a:t>
            </a:r>
            <a:r>
              <a:rPr lang="en-US" sz="3300" b="1" kern="1200" dirty="0" err="1">
                <a:solidFill>
                  <a:srgbClr val="1F1E1E"/>
                </a:solidFill>
                <a:latin typeface="Barlow" panose="00000500000000000000" pitchFamily="2" charset="0"/>
                <a:ea typeface="Alexandria Semi Bold" pitchFamily="34" charset="-122"/>
                <a:cs typeface="Alexandria Semi Bold" pitchFamily="34" charset="-120"/>
              </a:rPr>
              <a:t>społeczny</a:t>
            </a:r>
            <a:endParaRPr lang="en-US" sz="3300" b="1" kern="1200" dirty="0">
              <a:solidFill>
                <a:prstClr val="black"/>
              </a:solidFill>
              <a:latin typeface="Barlow" panose="00000500000000000000" pitchFamily="2" charset="0"/>
              <a:ea typeface="+mn-ea"/>
              <a:cs typeface="+mn-cs"/>
            </a:endParaRPr>
          </a:p>
        </p:txBody>
      </p:sp>
      <p:sp>
        <p:nvSpPr>
          <p:cNvPr id="8" name="Text 4">
            <a:extLst>
              <a:ext uri="{FF2B5EF4-FFF2-40B4-BE49-F238E27FC236}">
                <a16:creationId xmlns:a16="http://schemas.microsoft.com/office/drawing/2014/main" id="{19EC5949-A826-17DB-DCE2-D1E9E60DAAF5}"/>
              </a:ext>
            </a:extLst>
          </p:cNvPr>
          <p:cNvSpPr/>
          <p:nvPr/>
        </p:nvSpPr>
        <p:spPr>
          <a:xfrm>
            <a:off x="6840111" y="4077735"/>
            <a:ext cx="5166834" cy="4160520"/>
          </a:xfrm>
          <a:prstGeom prst="rect">
            <a:avLst/>
          </a:prstGeom>
          <a:noFill/>
          <a:ln/>
        </p:spPr>
        <p:txBody>
          <a:bodyPr wrap="square" lIns="0" tIns="0" rIns="0" bIns="0" rtlCol="0" anchor="t"/>
          <a:lstStyle/>
          <a:p>
            <a:pPr defTabSz="1371600">
              <a:lnSpc>
                <a:spcPts val="4050"/>
              </a:lnSpc>
              <a:buClrTx/>
            </a:pPr>
            <a:r>
              <a:rPr lang="pl-PL" sz="2100" kern="1200" dirty="0">
                <a:solidFill>
                  <a:srgbClr val="3B3535"/>
                </a:solidFill>
                <a:latin typeface="Barlow" panose="00000500000000000000" pitchFamily="2" charset="0"/>
                <a:ea typeface="Sora Light" pitchFamily="34" charset="-122"/>
                <a:cs typeface="Sora Light" pitchFamily="34" charset="-120"/>
              </a:rPr>
              <a:t>Zatrudnianie osób autystycznych przynosi korzyści całemu społeczeństwu – wspiera ich niezależność, poprawia jakość życia </a:t>
            </a:r>
            <a:br>
              <a:rPr lang="pl-PL" sz="2100" kern="1200" dirty="0">
                <a:solidFill>
                  <a:srgbClr val="3B3535"/>
                </a:solidFill>
                <a:latin typeface="Barlow" panose="00000500000000000000" pitchFamily="2" charset="0"/>
                <a:ea typeface="Sora Light" pitchFamily="34" charset="-122"/>
                <a:cs typeface="Sora Light" pitchFamily="34" charset="-120"/>
              </a:rPr>
            </a:br>
            <a:r>
              <a:rPr lang="pl-PL" sz="2100" kern="1200" dirty="0">
                <a:solidFill>
                  <a:srgbClr val="3B3535"/>
                </a:solidFill>
                <a:latin typeface="Barlow" panose="00000500000000000000" pitchFamily="2" charset="0"/>
                <a:ea typeface="Sora Light" pitchFamily="34" charset="-122"/>
                <a:cs typeface="Sora Light" pitchFamily="34" charset="-120"/>
              </a:rPr>
              <a:t>i umożliwia wniesienie wkładu gospodarczego oraz społecznego, m.in. poprzez płacenie podatków i aktywny udział w życiu obywatelskim.    </a:t>
            </a:r>
            <a:endParaRPr lang="en-US" sz="2100" kern="1200" dirty="0">
              <a:solidFill>
                <a:prstClr val="black"/>
              </a:solidFill>
              <a:latin typeface="Barlow" panose="00000500000000000000" pitchFamily="2" charset="0"/>
              <a:ea typeface="+mn-ea"/>
              <a:cs typeface="+mn-cs"/>
            </a:endParaRPr>
          </a:p>
        </p:txBody>
      </p:sp>
      <p:sp>
        <p:nvSpPr>
          <p:cNvPr id="9" name="Text 5">
            <a:extLst>
              <a:ext uri="{FF2B5EF4-FFF2-40B4-BE49-F238E27FC236}">
                <a16:creationId xmlns:a16="http://schemas.microsoft.com/office/drawing/2014/main" id="{8AF677D3-2E84-C77D-6CAA-18B22000996A}"/>
              </a:ext>
            </a:extLst>
          </p:cNvPr>
          <p:cNvSpPr/>
          <p:nvPr/>
        </p:nvSpPr>
        <p:spPr>
          <a:xfrm>
            <a:off x="12983924" y="3411374"/>
            <a:ext cx="4424481" cy="534353"/>
          </a:xfrm>
          <a:prstGeom prst="rect">
            <a:avLst/>
          </a:prstGeom>
          <a:noFill/>
          <a:ln/>
        </p:spPr>
        <p:txBody>
          <a:bodyPr wrap="none" lIns="0" tIns="0" rIns="0" bIns="0" rtlCol="0" anchor="t"/>
          <a:lstStyle/>
          <a:p>
            <a:pPr defTabSz="1371600">
              <a:lnSpc>
                <a:spcPts val="4200"/>
              </a:lnSpc>
              <a:buClrTx/>
            </a:pPr>
            <a:r>
              <a:rPr lang="en-US" sz="3300" b="1" kern="1200" dirty="0" err="1">
                <a:solidFill>
                  <a:srgbClr val="1F1E1E"/>
                </a:solidFill>
                <a:latin typeface="Barlow" panose="00000500000000000000" pitchFamily="2" charset="0"/>
                <a:ea typeface="Alexandria Semi Bold" pitchFamily="34" charset="-122"/>
                <a:cs typeface="Alexandria Semi Bold" pitchFamily="34" charset="-120"/>
              </a:rPr>
              <a:t>Przewaga</a:t>
            </a: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 </a:t>
            </a:r>
            <a:r>
              <a:rPr lang="en-US" sz="3300" b="1" kern="1200" dirty="0" err="1">
                <a:solidFill>
                  <a:srgbClr val="1F1E1E"/>
                </a:solidFill>
                <a:latin typeface="Barlow" panose="00000500000000000000" pitchFamily="2" charset="0"/>
                <a:ea typeface="Alexandria Semi Bold" pitchFamily="34" charset="-122"/>
                <a:cs typeface="Alexandria Semi Bold" pitchFamily="34" charset="-120"/>
              </a:rPr>
              <a:t>strategiczna</a:t>
            </a:r>
            <a:endParaRPr lang="en-US" sz="3300" b="1" kern="1200" dirty="0">
              <a:solidFill>
                <a:prstClr val="black"/>
              </a:solidFill>
              <a:latin typeface="Barlow" panose="00000500000000000000" pitchFamily="2" charset="0"/>
              <a:ea typeface="+mn-ea"/>
              <a:cs typeface="+mn-cs"/>
            </a:endParaRPr>
          </a:p>
        </p:txBody>
      </p:sp>
      <p:sp>
        <p:nvSpPr>
          <p:cNvPr id="10" name="Text 6">
            <a:extLst>
              <a:ext uri="{FF2B5EF4-FFF2-40B4-BE49-F238E27FC236}">
                <a16:creationId xmlns:a16="http://schemas.microsoft.com/office/drawing/2014/main" id="{092DCD3C-EBDC-8DA5-73EB-8B4AD8707A59}"/>
              </a:ext>
            </a:extLst>
          </p:cNvPr>
          <p:cNvSpPr/>
          <p:nvPr/>
        </p:nvSpPr>
        <p:spPr>
          <a:xfrm>
            <a:off x="12983924" y="4077733"/>
            <a:ext cx="4610991" cy="3120390"/>
          </a:xfrm>
          <a:prstGeom prst="rect">
            <a:avLst/>
          </a:prstGeom>
          <a:noFill/>
          <a:ln/>
        </p:spPr>
        <p:txBody>
          <a:bodyPr wrap="square" lIns="0" tIns="0" rIns="0" bIns="0" rtlCol="0" anchor="t"/>
          <a:lstStyle/>
          <a:p>
            <a:pPr defTabSz="1371600">
              <a:lnSpc>
                <a:spcPts val="4050"/>
              </a:lnSpc>
              <a:buClrTx/>
            </a:pPr>
            <a:r>
              <a:rPr lang="pl-PL" sz="2100" kern="1200" dirty="0">
                <a:solidFill>
                  <a:srgbClr val="3B3535"/>
                </a:solidFill>
                <a:latin typeface="Barlow" panose="00000500000000000000" pitchFamily="2" charset="0"/>
                <a:ea typeface="Sora Light" pitchFamily="34" charset="-122"/>
                <a:cs typeface="Sora Light" pitchFamily="34" charset="-120"/>
              </a:rPr>
              <a:t>Zatrudnienie sprzyjające integracji nie powinno być postrzegane wyłącznie jako element polityki odpowiedzialności społecznej, lecz jako inwestycja </a:t>
            </a:r>
            <a:br>
              <a:rPr lang="pl-PL" sz="2100" kern="1200" dirty="0">
                <a:solidFill>
                  <a:srgbClr val="3B3535"/>
                </a:solidFill>
                <a:latin typeface="Barlow" panose="00000500000000000000" pitchFamily="2" charset="0"/>
                <a:ea typeface="Sora Light" pitchFamily="34" charset="-122"/>
                <a:cs typeface="Sora Light" pitchFamily="34" charset="-120"/>
              </a:rPr>
            </a:br>
            <a:r>
              <a:rPr lang="pl-PL" sz="2100" kern="1200" dirty="0">
                <a:solidFill>
                  <a:srgbClr val="3B3535"/>
                </a:solidFill>
                <a:latin typeface="Barlow" panose="00000500000000000000" pitchFamily="2" charset="0"/>
                <a:ea typeface="Sora Light" pitchFamily="34" charset="-122"/>
                <a:cs typeface="Sora Light" pitchFamily="34" charset="-120"/>
              </a:rPr>
              <a:t>w talenty i innowacje, która wspiera tworzenie rzeczywiście zróżnicowanych i efektywnych zespołów.</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7936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9F5CF954-955E-3F54-E0BA-717AE5B74BF1}"/>
              </a:ext>
            </a:extLst>
          </p:cNvPr>
          <p:cNvSpPr/>
          <p:nvPr/>
        </p:nvSpPr>
        <p:spPr>
          <a:xfrm>
            <a:off x="13402100" y="2756848"/>
            <a:ext cx="4885899" cy="577156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518D146D-AC7A-D517-0EA0-863FDED09BC9}"/>
              </a:ext>
            </a:extLst>
          </p:cNvPr>
          <p:cNvSpPr>
            <a:spLocks noGrp="1"/>
          </p:cNvSpPr>
          <p:nvPr>
            <p:ph type="title"/>
          </p:nvPr>
        </p:nvSpPr>
        <p:spPr>
          <a:xfrm>
            <a:off x="381043" y="1667079"/>
            <a:ext cx="17194263" cy="1020142"/>
          </a:xfrm>
        </p:spPr>
        <p:txBody>
          <a:bodyPr vert="horz" lIns="91440" tIns="45720" rIns="91440" bIns="45720" rtlCol="0" anchor="ctr">
            <a:noAutofit/>
          </a:bodyPr>
          <a:lstStyle/>
          <a:p>
            <a:pPr algn="ctr"/>
            <a:r>
              <a:rPr lang="pl-PL" sz="4800" dirty="0">
                <a:solidFill>
                  <a:srgbClr val="462AF0"/>
                </a:solidFill>
              </a:rPr>
              <a:t>Społeczna odpowiedzialność biznesu (CSR): podstawowe pojęcia</a:t>
            </a:r>
            <a:br>
              <a:rPr lang="it-IT" sz="4800" dirty="0">
                <a:solidFill>
                  <a:srgbClr val="462AF0"/>
                </a:solidFill>
              </a:rPr>
            </a:br>
            <a:endParaRPr lang="it-IT" sz="4800" dirty="0">
              <a:solidFill>
                <a:srgbClr val="462AF0"/>
              </a:solidFill>
            </a:endParaRPr>
          </a:p>
        </p:txBody>
      </p:sp>
      <p:sp>
        <p:nvSpPr>
          <p:cNvPr id="6" name="CasellaDiTesto 5">
            <a:extLst>
              <a:ext uri="{FF2B5EF4-FFF2-40B4-BE49-F238E27FC236}">
                <a16:creationId xmlns:a16="http://schemas.microsoft.com/office/drawing/2014/main" id="{E6BBF297-4682-52A0-58F1-9343E8D58A6B}"/>
              </a:ext>
            </a:extLst>
          </p:cNvPr>
          <p:cNvSpPr txBox="1"/>
          <p:nvPr/>
        </p:nvSpPr>
        <p:spPr>
          <a:xfrm>
            <a:off x="13628868" y="2896102"/>
            <a:ext cx="4538108" cy="5509200"/>
          </a:xfrm>
          <a:prstGeom prst="rect">
            <a:avLst/>
          </a:prstGeom>
          <a:noFill/>
        </p:spPr>
        <p:txBody>
          <a:bodyPr wrap="square">
            <a:spAutoFit/>
          </a:bodyPr>
          <a:lstStyle/>
          <a:p>
            <a:pPr defTabSz="1371600">
              <a:buClrTx/>
            </a:pPr>
            <a:r>
              <a:rPr lang="pl-PL" sz="2200" kern="1200" dirty="0">
                <a:solidFill>
                  <a:prstClr val="black"/>
                </a:solidFill>
                <a:latin typeface="Barlow" panose="00000500000000000000" pitchFamily="2" charset="0"/>
                <a:ea typeface="+mn-ea"/>
                <a:cs typeface="+mn-cs"/>
              </a:rPr>
              <a:t>Społeczna odpowiedzialność biznesu to zaangażowanie firm </a:t>
            </a:r>
            <a:br>
              <a:rPr lang="pl-PL" sz="2200" kern="1200" dirty="0">
                <a:solidFill>
                  <a:prstClr val="black"/>
                </a:solidFill>
                <a:latin typeface="Barlow" panose="00000500000000000000" pitchFamily="2" charset="0"/>
                <a:ea typeface="+mn-ea"/>
                <a:cs typeface="+mn-cs"/>
              </a:rPr>
            </a:br>
            <a:r>
              <a:rPr lang="pl-PL" sz="2200" kern="1200" dirty="0">
                <a:solidFill>
                  <a:prstClr val="black"/>
                </a:solidFill>
                <a:latin typeface="Barlow" panose="00000500000000000000" pitchFamily="2" charset="0"/>
                <a:ea typeface="+mn-ea"/>
                <a:cs typeface="+mn-cs"/>
              </a:rPr>
              <a:t>w działania na rzecz poprawy dobrobytu społecznego przy jednoczesnym minimalizowaniu negatywnego wpływu na ludzi </a:t>
            </a:r>
            <a:br>
              <a:rPr lang="pl-PL" sz="2200" kern="1200" dirty="0">
                <a:solidFill>
                  <a:prstClr val="black"/>
                </a:solidFill>
                <a:latin typeface="Barlow" panose="00000500000000000000" pitchFamily="2" charset="0"/>
                <a:ea typeface="+mn-ea"/>
                <a:cs typeface="+mn-cs"/>
              </a:rPr>
            </a:br>
            <a:r>
              <a:rPr lang="pl-PL" sz="2200" kern="1200" dirty="0">
                <a:solidFill>
                  <a:prstClr val="black"/>
                </a:solidFill>
                <a:latin typeface="Barlow" panose="00000500000000000000" pitchFamily="2" charset="0"/>
                <a:ea typeface="+mn-ea"/>
                <a:cs typeface="+mn-cs"/>
              </a:rPr>
              <a:t>i środowisko.</a:t>
            </a:r>
          </a:p>
          <a:p>
            <a:pPr defTabSz="1371600">
              <a:buClrTx/>
            </a:pPr>
            <a:endParaRPr lang="en-US" sz="2200" kern="1200" dirty="0">
              <a:solidFill>
                <a:prstClr val="black"/>
              </a:solidFill>
              <a:latin typeface="Barlow" panose="00000500000000000000" pitchFamily="2" charset="0"/>
              <a:ea typeface="+mn-ea"/>
              <a:cs typeface="+mn-cs"/>
            </a:endParaRPr>
          </a:p>
          <a:p>
            <a:pPr defTabSz="1371600">
              <a:buClrTx/>
            </a:pPr>
            <a:r>
              <a:rPr lang="pl-PL" sz="2200" kern="1200" dirty="0">
                <a:solidFill>
                  <a:prstClr val="black"/>
                </a:solidFill>
                <a:latin typeface="Barlow" panose="00000500000000000000" pitchFamily="2" charset="0"/>
                <a:ea typeface="+mn-ea"/>
                <a:cs typeface="+mn-cs"/>
              </a:rPr>
              <a:t>Współcześnie rola przedsiębiorstw wykracza poza tworzenie miejsc pracy i dostarczanie produktów czy usług - obejmuje także odpowiedzialność za prawa człowieka, warunki pracy, zdrowie publiczne oraz rozwój sprzyjający włączeniu społecznemu.</a:t>
            </a:r>
            <a:endParaRPr lang="en-US" sz="2200" b="1" kern="1200" dirty="0">
              <a:solidFill>
                <a:prstClr val="black"/>
              </a:solidFill>
              <a:latin typeface="Barlow" panose="00000500000000000000" pitchFamily="2" charset="0"/>
              <a:ea typeface="+mn-ea"/>
              <a:cs typeface="+mn-cs"/>
            </a:endParaRPr>
          </a:p>
        </p:txBody>
      </p:sp>
      <p:pic>
        <p:nvPicPr>
          <p:cNvPr id="7" name="Immagine 6">
            <a:extLst>
              <a:ext uri="{FF2B5EF4-FFF2-40B4-BE49-F238E27FC236}">
                <a16:creationId xmlns:a16="http://schemas.microsoft.com/office/drawing/2014/main" id="{C95C7F57-1259-47A1-B4D2-7E6DD7B8D5EF}"/>
              </a:ext>
            </a:extLst>
          </p:cNvPr>
          <p:cNvPicPr>
            <a:picLocks noChangeAspect="1"/>
          </p:cNvPicPr>
          <p:nvPr/>
        </p:nvPicPr>
        <p:blipFill>
          <a:blip r:embed="rId2"/>
          <a:stretch>
            <a:fillRect/>
          </a:stretch>
        </p:blipFill>
        <p:spPr>
          <a:xfrm>
            <a:off x="494873" y="3361482"/>
            <a:ext cx="13020611" cy="4701549"/>
          </a:xfrm>
          <a:prstGeom prst="rect">
            <a:avLst/>
          </a:prstGeom>
        </p:spPr>
      </p:pic>
    </p:spTree>
    <p:extLst>
      <p:ext uri="{BB962C8B-B14F-4D97-AF65-F5344CB8AC3E}">
        <p14:creationId xmlns:p14="http://schemas.microsoft.com/office/powerpoint/2010/main" val="45959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23FA13-0A45-1452-3EB1-E62D736A6CCF}"/>
              </a:ext>
            </a:extLst>
          </p:cNvPr>
          <p:cNvSpPr>
            <a:spLocks noGrp="1"/>
          </p:cNvSpPr>
          <p:nvPr>
            <p:ph type="title"/>
          </p:nvPr>
        </p:nvSpPr>
        <p:spPr>
          <a:xfrm>
            <a:off x="-132965" y="715447"/>
            <a:ext cx="15773400" cy="1988345"/>
          </a:xfrm>
        </p:spPr>
        <p:txBody>
          <a:bodyPr/>
          <a:lstStyle/>
          <a:p>
            <a:pPr algn="ctr"/>
            <a:r>
              <a:rPr lang="pl-PL" sz="4800" dirty="0"/>
              <a:t>Rozwój koncepcji odpowiedzialności</a:t>
            </a:r>
            <a:br>
              <a:rPr lang="pl-PL" sz="4800" dirty="0"/>
            </a:br>
            <a:r>
              <a:rPr lang="pl-PL" sz="4800" dirty="0"/>
              <a:t> społecznej biznesu</a:t>
            </a:r>
            <a:endParaRPr lang="it-IT" sz="4800" dirty="0">
              <a:solidFill>
                <a:srgbClr val="462AF0"/>
              </a:solidFill>
            </a:endParaRPr>
          </a:p>
        </p:txBody>
      </p:sp>
      <p:pic>
        <p:nvPicPr>
          <p:cNvPr id="4" name="Image 0" descr="preencoded.png">
            <a:extLst>
              <a:ext uri="{FF2B5EF4-FFF2-40B4-BE49-F238E27FC236}">
                <a16:creationId xmlns:a16="http://schemas.microsoft.com/office/drawing/2014/main" id="{491C3117-CFC4-93F0-A58D-707A1687C11C}"/>
              </a:ext>
            </a:extLst>
          </p:cNvPr>
          <p:cNvPicPr>
            <a:picLocks noChangeAspect="1"/>
          </p:cNvPicPr>
          <p:nvPr/>
        </p:nvPicPr>
        <p:blipFill>
          <a:blip r:embed="rId2"/>
          <a:stretch>
            <a:fillRect/>
          </a:stretch>
        </p:blipFill>
        <p:spPr>
          <a:xfrm>
            <a:off x="12917157" y="1283989"/>
            <a:ext cx="5146014" cy="7719023"/>
          </a:xfrm>
          <a:prstGeom prst="rect">
            <a:avLst/>
          </a:prstGeom>
        </p:spPr>
      </p:pic>
      <p:sp>
        <p:nvSpPr>
          <p:cNvPr id="26" name="Shape 1">
            <a:extLst>
              <a:ext uri="{FF2B5EF4-FFF2-40B4-BE49-F238E27FC236}">
                <a16:creationId xmlns:a16="http://schemas.microsoft.com/office/drawing/2014/main" id="{AFDE460D-96FF-31E8-010D-ADB9AA1E11DF}"/>
              </a:ext>
            </a:extLst>
          </p:cNvPr>
          <p:cNvSpPr/>
          <p:nvPr/>
        </p:nvSpPr>
        <p:spPr>
          <a:xfrm>
            <a:off x="1466432" y="2610147"/>
            <a:ext cx="68579" cy="6972078"/>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7" name="Shape 2">
            <a:extLst>
              <a:ext uri="{FF2B5EF4-FFF2-40B4-BE49-F238E27FC236}">
                <a16:creationId xmlns:a16="http://schemas.microsoft.com/office/drawing/2014/main" id="{7A15CC0B-AD82-426E-B381-A8176FFD9F69}"/>
              </a:ext>
            </a:extLst>
          </p:cNvPr>
          <p:cNvSpPr/>
          <p:nvPr/>
        </p:nvSpPr>
        <p:spPr>
          <a:xfrm>
            <a:off x="1761113" y="2921973"/>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8" name="Shape 3">
            <a:extLst>
              <a:ext uri="{FF2B5EF4-FFF2-40B4-BE49-F238E27FC236}">
                <a16:creationId xmlns:a16="http://schemas.microsoft.com/office/drawing/2014/main" id="{42E8C522-D9DF-2931-468E-F8327FECB493}"/>
              </a:ext>
            </a:extLst>
          </p:cNvPr>
          <p:cNvSpPr/>
          <p:nvPr/>
        </p:nvSpPr>
        <p:spPr>
          <a:xfrm>
            <a:off x="1137464" y="2651091"/>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b="1" kern="1200">
              <a:solidFill>
                <a:prstClr val="black"/>
              </a:solidFill>
              <a:latin typeface="Barlow" panose="00000500000000000000" pitchFamily="2" charset="0"/>
              <a:ea typeface="+mn-ea"/>
              <a:cs typeface="+mn-cs"/>
            </a:endParaRPr>
          </a:p>
        </p:txBody>
      </p:sp>
      <p:sp>
        <p:nvSpPr>
          <p:cNvPr id="29" name="Text 4">
            <a:extLst>
              <a:ext uri="{FF2B5EF4-FFF2-40B4-BE49-F238E27FC236}">
                <a16:creationId xmlns:a16="http://schemas.microsoft.com/office/drawing/2014/main" id="{09CDCA60-B0B5-5241-F3D6-F4C353E7E436}"/>
              </a:ext>
            </a:extLst>
          </p:cNvPr>
          <p:cNvSpPr/>
          <p:nvPr/>
        </p:nvSpPr>
        <p:spPr>
          <a:xfrm>
            <a:off x="1235599" y="2731815"/>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kern="1200" dirty="0">
                <a:solidFill>
                  <a:srgbClr val="3B3535"/>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30" name="Text 5">
            <a:extLst>
              <a:ext uri="{FF2B5EF4-FFF2-40B4-BE49-F238E27FC236}">
                <a16:creationId xmlns:a16="http://schemas.microsoft.com/office/drawing/2014/main" id="{2590FCE0-E9B5-4FD9-155F-E098FAB63642}"/>
              </a:ext>
            </a:extLst>
          </p:cNvPr>
          <p:cNvSpPr/>
          <p:nvPr/>
        </p:nvSpPr>
        <p:spPr>
          <a:xfrm>
            <a:off x="2928938" y="2710519"/>
            <a:ext cx="4672191" cy="480953"/>
          </a:xfrm>
          <a:prstGeom prst="rect">
            <a:avLst/>
          </a:prstGeom>
          <a:noFill/>
          <a:ln/>
        </p:spPr>
        <p:txBody>
          <a:bodyPr wrap="none" lIns="0" tIns="0" rIns="0" bIns="0" rtlCol="0" anchor="t"/>
          <a:lstStyle/>
          <a:p>
            <a:pPr defTabSz="1371600">
              <a:lnSpc>
                <a:spcPts val="3750"/>
              </a:lnSpc>
              <a:buClrTx/>
            </a:pP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Wczesne</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a:t>
            </a:r>
            <a:r>
              <a:rPr lang="en-US" sz="2100" b="1" kern="1200" dirty="0" err="1">
                <a:solidFill>
                  <a:prstClr val="black"/>
                </a:solidFill>
                <a:latin typeface="Barlow" panose="00000500000000000000" pitchFamily="2" charset="0"/>
                <a:ea typeface="Alexandria Semi Bold" pitchFamily="34" charset="-122"/>
                <a:cs typeface="Alexandria Semi Bold" pitchFamily="34" charset="-120"/>
              </a:rPr>
              <a:t>założenia</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 (1812)</a:t>
            </a:r>
            <a:endParaRPr lang="en-US" sz="2100" b="1" kern="1200" dirty="0">
              <a:solidFill>
                <a:prstClr val="black"/>
              </a:solidFill>
              <a:latin typeface="Barlow" panose="00000500000000000000" pitchFamily="2" charset="0"/>
              <a:ea typeface="+mn-ea"/>
              <a:cs typeface="+mn-cs"/>
            </a:endParaRPr>
          </a:p>
        </p:txBody>
      </p:sp>
      <p:sp>
        <p:nvSpPr>
          <p:cNvPr id="31" name="Text 6">
            <a:extLst>
              <a:ext uri="{FF2B5EF4-FFF2-40B4-BE49-F238E27FC236}">
                <a16:creationId xmlns:a16="http://schemas.microsoft.com/office/drawing/2014/main" id="{6994B4B7-4A22-A79C-8DEA-C6661B20B611}"/>
              </a:ext>
            </a:extLst>
          </p:cNvPr>
          <p:cNvSpPr/>
          <p:nvPr/>
        </p:nvSpPr>
        <p:spPr>
          <a:xfrm>
            <a:off x="2928938" y="3108055"/>
            <a:ext cx="9649599" cy="935831"/>
          </a:xfrm>
          <a:prstGeom prst="rect">
            <a:avLst/>
          </a:prstGeom>
          <a:noFill/>
          <a:ln/>
        </p:spPr>
        <p:txBody>
          <a:bodyPr wrap="square" lIns="0" tIns="0" rIns="0" bIns="0" rtlCol="0" anchor="t"/>
          <a:lstStyle/>
          <a:p>
            <a:pPr defTabSz="1371600">
              <a:lnSpc>
                <a:spcPts val="3675"/>
              </a:lnSpc>
              <a:buClrTx/>
            </a:pPr>
            <a:r>
              <a:rPr lang="pl-PL" sz="2100" kern="1200" dirty="0">
                <a:solidFill>
                  <a:prstClr val="black"/>
                </a:solidFill>
                <a:latin typeface="Barlow" panose="00000500000000000000" pitchFamily="2" charset="0"/>
                <a:ea typeface="Sora Light" pitchFamily="34" charset="-122"/>
                <a:cs typeface="Sora Light" pitchFamily="34" charset="-120"/>
              </a:rPr>
              <a:t>Robert Owen wprowadził świadomy społecznie model biznesowy skoncentrowany na dobrobycie społeczności.</a:t>
            </a:r>
            <a:endParaRPr lang="en-US" sz="2100" kern="1200" dirty="0">
              <a:solidFill>
                <a:prstClr val="black"/>
              </a:solidFill>
              <a:latin typeface="Barlow" panose="00000500000000000000" pitchFamily="2" charset="0"/>
              <a:ea typeface="+mn-ea"/>
              <a:cs typeface="+mn-cs"/>
            </a:endParaRPr>
          </a:p>
        </p:txBody>
      </p:sp>
      <p:sp>
        <p:nvSpPr>
          <p:cNvPr id="32" name="Shape 7">
            <a:extLst>
              <a:ext uri="{FF2B5EF4-FFF2-40B4-BE49-F238E27FC236}">
                <a16:creationId xmlns:a16="http://schemas.microsoft.com/office/drawing/2014/main" id="{DEF64CCF-7B9F-DB88-90EF-E0C79D39BD47}"/>
              </a:ext>
            </a:extLst>
          </p:cNvPr>
          <p:cNvSpPr/>
          <p:nvPr/>
        </p:nvSpPr>
        <p:spPr>
          <a:xfrm>
            <a:off x="1761113" y="4617113"/>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3" name="Shape 8">
            <a:extLst>
              <a:ext uri="{FF2B5EF4-FFF2-40B4-BE49-F238E27FC236}">
                <a16:creationId xmlns:a16="http://schemas.microsoft.com/office/drawing/2014/main" id="{8414EC90-A280-0F58-5228-DC58704AA464}"/>
              </a:ext>
            </a:extLst>
          </p:cNvPr>
          <p:cNvSpPr/>
          <p:nvPr/>
        </p:nvSpPr>
        <p:spPr>
          <a:xfrm>
            <a:off x="1137464" y="4305287"/>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4" name="Text 9">
            <a:extLst>
              <a:ext uri="{FF2B5EF4-FFF2-40B4-BE49-F238E27FC236}">
                <a16:creationId xmlns:a16="http://schemas.microsoft.com/office/drawing/2014/main" id="{AE29FD13-66EB-415B-4CC4-FE5611793026}"/>
              </a:ext>
            </a:extLst>
          </p:cNvPr>
          <p:cNvSpPr/>
          <p:nvPr/>
        </p:nvSpPr>
        <p:spPr>
          <a:xfrm>
            <a:off x="1235602" y="4447136"/>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2</a:t>
            </a:r>
            <a:endParaRPr lang="en-US" sz="2100" b="1" kern="1200" dirty="0">
              <a:solidFill>
                <a:prstClr val="black"/>
              </a:solidFill>
              <a:latin typeface="Barlow" panose="00000500000000000000" pitchFamily="2" charset="0"/>
              <a:ea typeface="+mn-ea"/>
              <a:cs typeface="+mn-cs"/>
            </a:endParaRPr>
          </a:p>
        </p:txBody>
      </p:sp>
      <p:sp>
        <p:nvSpPr>
          <p:cNvPr id="35" name="Text 10">
            <a:extLst>
              <a:ext uri="{FF2B5EF4-FFF2-40B4-BE49-F238E27FC236}">
                <a16:creationId xmlns:a16="http://schemas.microsoft.com/office/drawing/2014/main" id="{E202F5A8-3C38-BCA5-751D-8C8ADAF247CA}"/>
              </a:ext>
            </a:extLst>
          </p:cNvPr>
          <p:cNvSpPr/>
          <p:nvPr/>
        </p:nvSpPr>
        <p:spPr>
          <a:xfrm>
            <a:off x="2928938" y="4312424"/>
            <a:ext cx="6113979" cy="480953"/>
          </a:xfrm>
          <a:prstGeom prst="rect">
            <a:avLst/>
          </a:prstGeom>
          <a:noFill/>
          <a:ln/>
        </p:spPr>
        <p:txBody>
          <a:bodyPr wrap="none" lIns="0" tIns="0" rIns="0" bIns="0" rtlCol="0" anchor="t"/>
          <a:lstStyle/>
          <a:p>
            <a:pPr defTabSz="1371600">
              <a:lnSpc>
                <a:spcPts val="375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Nowoczesne ramy </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(1960-1979)</a:t>
            </a:r>
            <a:endParaRPr lang="en-US" sz="2100" b="1" kern="1200" dirty="0">
              <a:solidFill>
                <a:prstClr val="black"/>
              </a:solidFill>
              <a:latin typeface="Barlow" panose="00000500000000000000" pitchFamily="2" charset="0"/>
              <a:ea typeface="+mn-ea"/>
              <a:cs typeface="+mn-cs"/>
            </a:endParaRPr>
          </a:p>
        </p:txBody>
      </p:sp>
      <p:sp>
        <p:nvSpPr>
          <p:cNvPr id="36" name="Text 11">
            <a:extLst>
              <a:ext uri="{FF2B5EF4-FFF2-40B4-BE49-F238E27FC236}">
                <a16:creationId xmlns:a16="http://schemas.microsoft.com/office/drawing/2014/main" id="{FDAEDF75-94A6-6B10-3E81-65A068C5231E}"/>
              </a:ext>
            </a:extLst>
          </p:cNvPr>
          <p:cNvSpPr/>
          <p:nvPr/>
        </p:nvSpPr>
        <p:spPr>
          <a:xfrm>
            <a:off x="2928937" y="4735743"/>
            <a:ext cx="9649599" cy="935831"/>
          </a:xfrm>
          <a:prstGeom prst="rect">
            <a:avLst/>
          </a:prstGeom>
          <a:noFill/>
          <a:ln/>
        </p:spPr>
        <p:txBody>
          <a:bodyPr wrap="square" lIns="0" tIns="0" rIns="0" bIns="0" rtlCol="0" anchor="t"/>
          <a:lstStyle/>
          <a:p>
            <a:pPr defTabSz="1371600">
              <a:lnSpc>
                <a:spcPts val="3675"/>
              </a:lnSpc>
              <a:buClrTx/>
            </a:pPr>
            <a:r>
              <a:rPr lang="pl-PL" sz="2100" kern="1200" dirty="0">
                <a:solidFill>
                  <a:prstClr val="black"/>
                </a:solidFill>
                <a:latin typeface="Barlow" panose="00000500000000000000" pitchFamily="2" charset="0"/>
                <a:ea typeface="Sora Light" pitchFamily="34" charset="-122"/>
                <a:cs typeface="Sora Light" pitchFamily="34" charset="-120"/>
              </a:rPr>
              <a:t>Naukowcy tacy jak </a:t>
            </a:r>
            <a:r>
              <a:rPr lang="pl-PL" sz="2100" kern="1200" dirty="0" err="1">
                <a:solidFill>
                  <a:prstClr val="black"/>
                </a:solidFill>
                <a:latin typeface="Barlow" panose="00000500000000000000" pitchFamily="2" charset="0"/>
                <a:ea typeface="Sora Light" pitchFamily="34" charset="-122"/>
                <a:cs typeface="Sora Light" pitchFamily="34" charset="-120"/>
              </a:rPr>
              <a:t>Keith</a:t>
            </a:r>
            <a:r>
              <a:rPr lang="pl-PL" sz="2100" kern="1200" dirty="0">
                <a:solidFill>
                  <a:prstClr val="black"/>
                </a:solidFill>
                <a:latin typeface="Barlow" panose="00000500000000000000" pitchFamily="2" charset="0"/>
                <a:ea typeface="Sora Light" pitchFamily="34" charset="-122"/>
                <a:cs typeface="Sora Light" pitchFamily="34" charset="-120"/>
              </a:rPr>
              <a:t> Davis i </a:t>
            </a:r>
            <a:r>
              <a:rPr lang="pl-PL" sz="2100" kern="1200" dirty="0" err="1">
                <a:solidFill>
                  <a:prstClr val="black"/>
                </a:solidFill>
                <a:latin typeface="Barlow" panose="00000500000000000000" pitchFamily="2" charset="0"/>
                <a:ea typeface="Sora Light" pitchFamily="34" charset="-122"/>
                <a:cs typeface="Sora Light" pitchFamily="34" charset="-120"/>
              </a:rPr>
              <a:t>Archie</a:t>
            </a:r>
            <a:r>
              <a:rPr lang="pl-PL" sz="2100" kern="1200" dirty="0">
                <a:solidFill>
                  <a:prstClr val="black"/>
                </a:solidFill>
                <a:latin typeface="Barlow" panose="00000500000000000000" pitchFamily="2" charset="0"/>
                <a:ea typeface="Sora Light" pitchFamily="34" charset="-122"/>
                <a:cs typeface="Sora Light" pitchFamily="34" charset="-120"/>
              </a:rPr>
              <a:t> Carroll określili koncepcję społecznej odpowiedzialności biznesu jako odpowiedzialność wielowarstwową: ekonomiczną, prawną, etyczną i filantropijną.</a:t>
            </a:r>
            <a:endParaRPr lang="en-US" sz="2100" kern="1200" dirty="0">
              <a:solidFill>
                <a:prstClr val="black"/>
              </a:solidFill>
              <a:latin typeface="Barlow" panose="00000500000000000000" pitchFamily="2" charset="0"/>
              <a:ea typeface="+mn-ea"/>
              <a:cs typeface="+mn-cs"/>
            </a:endParaRPr>
          </a:p>
        </p:txBody>
      </p:sp>
      <p:sp>
        <p:nvSpPr>
          <p:cNvPr id="37" name="Shape 12">
            <a:extLst>
              <a:ext uri="{FF2B5EF4-FFF2-40B4-BE49-F238E27FC236}">
                <a16:creationId xmlns:a16="http://schemas.microsoft.com/office/drawing/2014/main" id="{3C21ADBE-4F7B-BB95-E61E-DD6DEE826A01}"/>
              </a:ext>
            </a:extLst>
          </p:cNvPr>
          <p:cNvSpPr/>
          <p:nvPr/>
        </p:nvSpPr>
        <p:spPr>
          <a:xfrm>
            <a:off x="1761113" y="6480476"/>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8" name="Shape 13">
            <a:extLst>
              <a:ext uri="{FF2B5EF4-FFF2-40B4-BE49-F238E27FC236}">
                <a16:creationId xmlns:a16="http://schemas.microsoft.com/office/drawing/2014/main" id="{F859E99B-9DEA-7358-AC28-0BC60FDA2D58}"/>
              </a:ext>
            </a:extLst>
          </p:cNvPr>
          <p:cNvSpPr/>
          <p:nvPr/>
        </p:nvSpPr>
        <p:spPr>
          <a:xfrm>
            <a:off x="1137464" y="6155720"/>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9" name="Text 14">
            <a:extLst>
              <a:ext uri="{FF2B5EF4-FFF2-40B4-BE49-F238E27FC236}">
                <a16:creationId xmlns:a16="http://schemas.microsoft.com/office/drawing/2014/main" id="{59B4E7ED-E2EB-9A7B-AFFE-0C403AB1AC7D}"/>
              </a:ext>
            </a:extLst>
          </p:cNvPr>
          <p:cNvSpPr/>
          <p:nvPr/>
        </p:nvSpPr>
        <p:spPr>
          <a:xfrm>
            <a:off x="1235602" y="6198203"/>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3</a:t>
            </a:r>
            <a:endParaRPr lang="en-US" sz="2100" b="1" kern="1200" dirty="0">
              <a:solidFill>
                <a:prstClr val="black"/>
              </a:solidFill>
              <a:latin typeface="Barlow" panose="00000500000000000000" pitchFamily="2" charset="0"/>
              <a:ea typeface="+mn-ea"/>
              <a:cs typeface="+mn-cs"/>
            </a:endParaRPr>
          </a:p>
        </p:txBody>
      </p:sp>
      <p:sp>
        <p:nvSpPr>
          <p:cNvPr id="40" name="Text 15">
            <a:extLst>
              <a:ext uri="{FF2B5EF4-FFF2-40B4-BE49-F238E27FC236}">
                <a16:creationId xmlns:a16="http://schemas.microsoft.com/office/drawing/2014/main" id="{6D473A4D-3D90-A227-3820-DB6187A51D8A}"/>
              </a:ext>
            </a:extLst>
          </p:cNvPr>
          <p:cNvSpPr/>
          <p:nvPr/>
        </p:nvSpPr>
        <p:spPr>
          <a:xfrm>
            <a:off x="2928936" y="6243115"/>
            <a:ext cx="6887646" cy="480953"/>
          </a:xfrm>
          <a:prstGeom prst="rect">
            <a:avLst/>
          </a:prstGeom>
          <a:noFill/>
          <a:ln/>
        </p:spPr>
        <p:txBody>
          <a:bodyPr wrap="none" lIns="0" tIns="0" rIns="0" bIns="0" rtlCol="0" anchor="t"/>
          <a:lstStyle/>
          <a:p>
            <a:pPr defTabSz="1371600">
              <a:lnSpc>
                <a:spcPts val="375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Integracja strategiczna </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(1990s-2000s)</a:t>
            </a:r>
            <a:endParaRPr lang="en-US" sz="2100" b="1" kern="1200" dirty="0">
              <a:solidFill>
                <a:prstClr val="black"/>
              </a:solidFill>
              <a:latin typeface="Barlow" panose="00000500000000000000" pitchFamily="2" charset="0"/>
              <a:ea typeface="+mn-ea"/>
              <a:cs typeface="+mn-cs"/>
            </a:endParaRPr>
          </a:p>
        </p:txBody>
      </p:sp>
      <p:sp>
        <p:nvSpPr>
          <p:cNvPr id="41" name="Text 16">
            <a:extLst>
              <a:ext uri="{FF2B5EF4-FFF2-40B4-BE49-F238E27FC236}">
                <a16:creationId xmlns:a16="http://schemas.microsoft.com/office/drawing/2014/main" id="{27B8FF22-C659-79AD-9E99-E016F748C884}"/>
              </a:ext>
            </a:extLst>
          </p:cNvPr>
          <p:cNvSpPr/>
          <p:nvPr/>
        </p:nvSpPr>
        <p:spPr>
          <a:xfrm>
            <a:off x="2928936" y="6698220"/>
            <a:ext cx="9649599" cy="935831"/>
          </a:xfrm>
          <a:prstGeom prst="rect">
            <a:avLst/>
          </a:prstGeom>
          <a:noFill/>
          <a:ln/>
        </p:spPr>
        <p:txBody>
          <a:bodyPr wrap="square" lIns="0" tIns="0" rIns="0" bIns="0" rtlCol="0" anchor="t"/>
          <a:lstStyle/>
          <a:p>
            <a:pPr defTabSz="1371600">
              <a:lnSpc>
                <a:spcPts val="3675"/>
              </a:lnSpc>
              <a:buClrTx/>
            </a:pPr>
            <a:r>
              <a:rPr lang="pl-PL" sz="2100" kern="1200" dirty="0">
                <a:solidFill>
                  <a:prstClr val="black"/>
                </a:solidFill>
                <a:latin typeface="Barlow" panose="00000500000000000000" pitchFamily="2" charset="0"/>
                <a:ea typeface="Sora Light" pitchFamily="34" charset="-122"/>
                <a:cs typeface="Sora Light" pitchFamily="34" charset="-120"/>
              </a:rPr>
              <a:t>Piramida społecznej odpowiedzialności biznesu Carrolla oraz model trzech domen Schwartza i Carrolla zintegrowały imperatywy etyczne, prawne i ekonomiczne.</a:t>
            </a:r>
            <a:endParaRPr lang="en-US" sz="2100" kern="1200" dirty="0">
              <a:solidFill>
                <a:prstClr val="black"/>
              </a:solidFill>
              <a:latin typeface="Barlow" panose="00000500000000000000" pitchFamily="2" charset="0"/>
              <a:ea typeface="+mn-ea"/>
              <a:cs typeface="+mn-cs"/>
            </a:endParaRPr>
          </a:p>
        </p:txBody>
      </p:sp>
      <p:sp>
        <p:nvSpPr>
          <p:cNvPr id="42" name="Shape 17">
            <a:extLst>
              <a:ext uri="{FF2B5EF4-FFF2-40B4-BE49-F238E27FC236}">
                <a16:creationId xmlns:a16="http://schemas.microsoft.com/office/drawing/2014/main" id="{8E4F897B-C2FF-3F78-AD33-E3CB0410DF16}"/>
              </a:ext>
            </a:extLst>
          </p:cNvPr>
          <p:cNvSpPr/>
          <p:nvPr/>
        </p:nvSpPr>
        <p:spPr>
          <a:xfrm>
            <a:off x="1761113" y="8214449"/>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43" name="Shape 18">
            <a:extLst>
              <a:ext uri="{FF2B5EF4-FFF2-40B4-BE49-F238E27FC236}">
                <a16:creationId xmlns:a16="http://schemas.microsoft.com/office/drawing/2014/main" id="{3612B67A-26D3-FC07-CF16-9B88D1C048E4}"/>
              </a:ext>
            </a:extLst>
          </p:cNvPr>
          <p:cNvSpPr/>
          <p:nvPr/>
        </p:nvSpPr>
        <p:spPr>
          <a:xfrm>
            <a:off x="1137464" y="7889693"/>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44" name="Text 19">
            <a:extLst>
              <a:ext uri="{FF2B5EF4-FFF2-40B4-BE49-F238E27FC236}">
                <a16:creationId xmlns:a16="http://schemas.microsoft.com/office/drawing/2014/main" id="{9B5CE5A9-6101-5A28-3A13-F536AF8BC1A0}"/>
              </a:ext>
            </a:extLst>
          </p:cNvPr>
          <p:cNvSpPr/>
          <p:nvPr/>
        </p:nvSpPr>
        <p:spPr>
          <a:xfrm>
            <a:off x="1269890" y="8047097"/>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4</a:t>
            </a:r>
            <a:endParaRPr lang="en-US" sz="2100" b="1" kern="1200" dirty="0">
              <a:solidFill>
                <a:prstClr val="black"/>
              </a:solidFill>
              <a:latin typeface="Barlow" panose="00000500000000000000" pitchFamily="2" charset="0"/>
              <a:ea typeface="+mn-ea"/>
              <a:cs typeface="+mn-cs"/>
            </a:endParaRPr>
          </a:p>
        </p:txBody>
      </p:sp>
      <p:sp>
        <p:nvSpPr>
          <p:cNvPr id="45" name="Text 20">
            <a:extLst>
              <a:ext uri="{FF2B5EF4-FFF2-40B4-BE49-F238E27FC236}">
                <a16:creationId xmlns:a16="http://schemas.microsoft.com/office/drawing/2014/main" id="{BD817BD7-C656-3831-F285-19511749481F}"/>
              </a:ext>
            </a:extLst>
          </p:cNvPr>
          <p:cNvSpPr/>
          <p:nvPr/>
        </p:nvSpPr>
        <p:spPr>
          <a:xfrm>
            <a:off x="2928938" y="7990064"/>
            <a:ext cx="5570876" cy="480953"/>
          </a:xfrm>
          <a:prstGeom prst="rect">
            <a:avLst/>
          </a:prstGeom>
          <a:noFill/>
          <a:ln/>
        </p:spPr>
        <p:txBody>
          <a:bodyPr wrap="none" lIns="0" tIns="0" rIns="0" bIns="0" rtlCol="0" anchor="t"/>
          <a:lstStyle/>
          <a:p>
            <a:pPr defTabSz="1371600">
              <a:lnSpc>
                <a:spcPts val="3750"/>
              </a:lnSpc>
              <a:buClrTx/>
            </a:pPr>
            <a:r>
              <a:rPr lang="pl-PL" sz="2100" b="1" kern="1200" dirty="0">
                <a:solidFill>
                  <a:prstClr val="black"/>
                </a:solidFill>
                <a:latin typeface="Barlow" panose="00000500000000000000" pitchFamily="2" charset="0"/>
                <a:ea typeface="Alexandria Semi Bold" pitchFamily="34" charset="-122"/>
                <a:cs typeface="Alexandria Semi Bold" pitchFamily="34" charset="-120"/>
              </a:rPr>
              <a:t>Wspólna wartość </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(2007-</a:t>
            </a:r>
            <a:r>
              <a:rPr lang="pl-PL" sz="2100" b="1" kern="1200" dirty="0">
                <a:solidFill>
                  <a:prstClr val="black"/>
                </a:solidFill>
                <a:latin typeface="Barlow" panose="00000500000000000000" pitchFamily="2" charset="0"/>
                <a:ea typeface="Alexandria Semi Bold" pitchFamily="34" charset="-122"/>
                <a:cs typeface="Alexandria Semi Bold" pitchFamily="34" charset="-120"/>
              </a:rPr>
              <a:t>obecnie</a:t>
            </a:r>
            <a:r>
              <a:rPr lang="en-US" sz="2100" b="1" kern="1200" dirty="0">
                <a:solidFill>
                  <a:prstClr val="black"/>
                </a:solidFill>
                <a:latin typeface="Barlow" panose="00000500000000000000" pitchFamily="2" charset="0"/>
                <a:ea typeface="Alexandria Semi Bold" pitchFamily="34" charset="-122"/>
                <a:cs typeface="Alexandria Semi Bold" pitchFamily="34" charset="-120"/>
              </a:rPr>
              <a:t>)</a:t>
            </a:r>
            <a:endParaRPr lang="en-US" sz="2100" b="1" kern="1200" dirty="0">
              <a:solidFill>
                <a:prstClr val="black"/>
              </a:solidFill>
              <a:latin typeface="Barlow" panose="00000500000000000000" pitchFamily="2" charset="0"/>
              <a:ea typeface="+mn-ea"/>
              <a:cs typeface="+mn-cs"/>
            </a:endParaRPr>
          </a:p>
        </p:txBody>
      </p:sp>
      <p:sp>
        <p:nvSpPr>
          <p:cNvPr id="46" name="Text 21">
            <a:extLst>
              <a:ext uri="{FF2B5EF4-FFF2-40B4-BE49-F238E27FC236}">
                <a16:creationId xmlns:a16="http://schemas.microsoft.com/office/drawing/2014/main" id="{77EB7595-1701-93A5-63B5-C75162B3ABBB}"/>
              </a:ext>
            </a:extLst>
          </p:cNvPr>
          <p:cNvSpPr/>
          <p:nvPr/>
        </p:nvSpPr>
        <p:spPr>
          <a:xfrm>
            <a:off x="2928938" y="8426425"/>
            <a:ext cx="9649599" cy="935831"/>
          </a:xfrm>
          <a:prstGeom prst="rect">
            <a:avLst/>
          </a:prstGeom>
          <a:noFill/>
          <a:ln/>
        </p:spPr>
        <p:txBody>
          <a:bodyPr wrap="square" lIns="0" tIns="0" rIns="0" bIns="0" rtlCol="0" anchor="t"/>
          <a:lstStyle/>
          <a:p>
            <a:pPr defTabSz="1371600">
              <a:lnSpc>
                <a:spcPts val="3675"/>
              </a:lnSpc>
              <a:buClrTx/>
            </a:pPr>
            <a:r>
              <a:rPr lang="pl-PL" sz="2100" kern="1200" dirty="0">
                <a:solidFill>
                  <a:prstClr val="black"/>
                </a:solidFill>
                <a:latin typeface="Barlow" panose="00000500000000000000" pitchFamily="2" charset="0"/>
                <a:ea typeface="Sora Light" pitchFamily="34" charset="-122"/>
                <a:cs typeface="Sora Light" pitchFamily="34" charset="-120"/>
              </a:rPr>
              <a:t>Porter i Kramer opowiadali się za dążeniem do wspólnej wartości, łącząc postęp społeczny z sukcesem biznesowym.</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87522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4D63F-6155-97D5-DDB9-6B9BD0172474}"/>
              </a:ext>
            </a:extLst>
          </p:cNvPr>
          <p:cNvSpPr>
            <a:spLocks noGrp="1"/>
          </p:cNvSpPr>
          <p:nvPr>
            <p:ph type="title"/>
          </p:nvPr>
        </p:nvSpPr>
        <p:spPr>
          <a:xfrm>
            <a:off x="229655" y="1173674"/>
            <a:ext cx="15773400" cy="1264440"/>
          </a:xfrm>
        </p:spPr>
        <p:txBody>
          <a:bodyPr/>
          <a:lstStyle/>
          <a:p>
            <a:pPr algn="ctr"/>
            <a:r>
              <a:rPr lang="pl-PL" sz="4800" dirty="0">
                <a:solidFill>
                  <a:srgbClr val="462AF0"/>
                </a:solidFill>
              </a:rPr>
              <a:t>Społeczna odpowiedzialność biznesu i zrównoważony rozwój</a:t>
            </a:r>
            <a:endParaRPr lang="it-IT" sz="4800" dirty="0">
              <a:solidFill>
                <a:srgbClr val="462AF0"/>
              </a:solidFill>
            </a:endParaRPr>
          </a:p>
        </p:txBody>
      </p:sp>
      <p:sp>
        <p:nvSpPr>
          <p:cNvPr id="6" name="CasellaDiTesto 5">
            <a:extLst>
              <a:ext uri="{FF2B5EF4-FFF2-40B4-BE49-F238E27FC236}">
                <a16:creationId xmlns:a16="http://schemas.microsoft.com/office/drawing/2014/main" id="{E1AD0C00-6692-6E34-9AE2-98E860D7DF1D}"/>
              </a:ext>
            </a:extLst>
          </p:cNvPr>
          <p:cNvSpPr txBox="1"/>
          <p:nvPr/>
        </p:nvSpPr>
        <p:spPr>
          <a:xfrm>
            <a:off x="456589" y="7527658"/>
            <a:ext cx="17106182" cy="1384995"/>
          </a:xfrm>
          <a:prstGeom prst="rect">
            <a:avLst/>
          </a:prstGeom>
          <a:noFill/>
        </p:spPr>
        <p:txBody>
          <a:bodyPr wrap="square">
            <a:spAutoFit/>
          </a:bodyPr>
          <a:lstStyle/>
          <a:p>
            <a:pPr algn="just" defTabSz="1371600">
              <a:buClrTx/>
            </a:pPr>
            <a:r>
              <a:rPr lang="pl-PL" sz="2100" b="1" kern="1200" dirty="0">
                <a:solidFill>
                  <a:prstClr val="black"/>
                </a:solidFill>
                <a:latin typeface="Aptos" panose="02110004020202020204"/>
                <a:ea typeface="+mn-ea"/>
                <a:cs typeface="+mn-cs"/>
              </a:rPr>
              <a:t>Społeczna odpowiedzialność biznesu jest ściśle powiązana ze zrównoważonym rozwojem, zgodnie z definicją zawartą w Raporcie </a:t>
            </a:r>
            <a:r>
              <a:rPr lang="pl-PL" sz="2100" b="1" kern="1200" dirty="0" err="1">
                <a:solidFill>
                  <a:prstClr val="black"/>
                </a:solidFill>
                <a:latin typeface="Aptos" panose="02110004020202020204"/>
                <a:ea typeface="+mn-ea"/>
                <a:cs typeface="+mn-cs"/>
              </a:rPr>
              <a:t>Brundtland</a:t>
            </a:r>
            <a:r>
              <a:rPr lang="pl-PL" sz="2100" b="1" kern="1200" dirty="0">
                <a:solidFill>
                  <a:prstClr val="black"/>
                </a:solidFill>
                <a:latin typeface="Aptos" panose="02110004020202020204"/>
                <a:ea typeface="+mn-ea"/>
                <a:cs typeface="+mn-cs"/>
              </a:rPr>
              <a:t>: „</a:t>
            </a:r>
            <a:r>
              <a:rPr lang="pl-PL" sz="2100" b="1" i="1" kern="1200" dirty="0">
                <a:solidFill>
                  <a:prstClr val="black"/>
                </a:solidFill>
                <a:latin typeface="Aptos" panose="02110004020202020204"/>
                <a:ea typeface="+mn-ea"/>
                <a:cs typeface="+mn-cs"/>
              </a:rPr>
              <a:t>zaspokajanie potrzeb obecnego pokolenia bez ograniczania możliwości przyszłych pokoleń do zaspokajania ich własnych potrzeb</a:t>
            </a:r>
            <a:r>
              <a:rPr lang="pl-PL" sz="2100" b="1" kern="1200" dirty="0">
                <a:solidFill>
                  <a:prstClr val="black"/>
                </a:solidFill>
                <a:latin typeface="Aptos" panose="02110004020202020204"/>
                <a:ea typeface="+mn-ea"/>
                <a:cs typeface="+mn-cs"/>
              </a:rPr>
              <a:t>”. Agenda 2030 Organizacji Narodów Zjednoczonych oraz 17 Celów Zrównoważonego Rozwoju stanowią uniwersalne ramy dla przedsiębiorstw, umożliwiające im wspieranie sprawiedliwości społecznej, ochrony środowiska i trwałego wzrostu gospodarczego.</a:t>
            </a:r>
            <a:endParaRPr lang="en-US" sz="2100" b="1" kern="1200" dirty="0">
              <a:solidFill>
                <a:prstClr val="black"/>
              </a:solidFill>
              <a:latin typeface="Aptos" panose="02110004020202020204"/>
              <a:ea typeface="+mn-ea"/>
              <a:cs typeface="+mn-cs"/>
            </a:endParaRPr>
          </a:p>
        </p:txBody>
      </p:sp>
      <p:pic>
        <p:nvPicPr>
          <p:cNvPr id="7" name="Immagine 6">
            <a:extLst>
              <a:ext uri="{FF2B5EF4-FFF2-40B4-BE49-F238E27FC236}">
                <a16:creationId xmlns:a16="http://schemas.microsoft.com/office/drawing/2014/main" id="{5286D3B6-E933-54F5-0058-100778FB58FA}"/>
              </a:ext>
            </a:extLst>
          </p:cNvPr>
          <p:cNvPicPr>
            <a:picLocks noChangeAspect="1"/>
          </p:cNvPicPr>
          <p:nvPr/>
        </p:nvPicPr>
        <p:blipFill>
          <a:blip r:embed="rId2"/>
          <a:stretch>
            <a:fillRect/>
          </a:stretch>
        </p:blipFill>
        <p:spPr>
          <a:xfrm>
            <a:off x="2407552" y="2601888"/>
            <a:ext cx="13204257" cy="4344705"/>
          </a:xfrm>
          <a:prstGeom prst="rect">
            <a:avLst/>
          </a:prstGeom>
        </p:spPr>
      </p:pic>
    </p:spTree>
    <p:extLst>
      <p:ext uri="{BB962C8B-B14F-4D97-AF65-F5344CB8AC3E}">
        <p14:creationId xmlns:p14="http://schemas.microsoft.com/office/powerpoint/2010/main" val="94324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78C26BB3-30BC-4C1B-8E39-5F12E4B869C5}"/>
              </a:ext>
            </a:extLst>
          </p:cNvPr>
          <p:cNvSpPr/>
          <p:nvPr/>
        </p:nvSpPr>
        <p:spPr>
          <a:xfrm>
            <a:off x="12119210" y="3538115"/>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1C88B8AE-0B48-CD8F-C739-171D90EB5274}"/>
              </a:ext>
            </a:extLst>
          </p:cNvPr>
          <p:cNvSpPr/>
          <p:nvPr/>
        </p:nvSpPr>
        <p:spPr>
          <a:xfrm>
            <a:off x="6337167" y="3538115"/>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BEB44FE0-D8B7-4A65-0B40-B7F8EE13FE79}"/>
              </a:ext>
            </a:extLst>
          </p:cNvPr>
          <p:cNvSpPr/>
          <p:nvPr/>
        </p:nvSpPr>
        <p:spPr>
          <a:xfrm>
            <a:off x="527837" y="3538116"/>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08246B4-FA42-05CB-7D22-426C6E6C5834}"/>
              </a:ext>
            </a:extLst>
          </p:cNvPr>
          <p:cNvSpPr>
            <a:spLocks noGrp="1"/>
          </p:cNvSpPr>
          <p:nvPr>
            <p:ph type="title"/>
          </p:nvPr>
        </p:nvSpPr>
        <p:spPr>
          <a:xfrm>
            <a:off x="485472" y="1270372"/>
            <a:ext cx="15773400" cy="1988345"/>
          </a:xfrm>
        </p:spPr>
        <p:txBody>
          <a:bodyPr/>
          <a:lstStyle/>
          <a:p>
            <a:pPr algn="ctr"/>
            <a:r>
              <a:rPr lang="pl-PL" sz="4800" dirty="0">
                <a:solidFill>
                  <a:srgbClr val="462AF0"/>
                </a:solidFill>
              </a:rPr>
              <a:t>Znaczenie społecznej odpowiedzialności biznesu </a:t>
            </a:r>
            <a:br>
              <a:rPr lang="pl-PL" sz="4800" dirty="0">
                <a:solidFill>
                  <a:srgbClr val="462AF0"/>
                </a:solidFill>
              </a:rPr>
            </a:br>
            <a:r>
              <a:rPr lang="pl-PL" sz="4800" dirty="0">
                <a:solidFill>
                  <a:srgbClr val="462AF0"/>
                </a:solidFill>
              </a:rPr>
              <a:t>w turystyce i hotelarstwie</a:t>
            </a:r>
            <a:endParaRPr lang="it-IT" sz="4800" dirty="0">
              <a:solidFill>
                <a:srgbClr val="462AF0"/>
              </a:solidFill>
            </a:endParaRPr>
          </a:p>
        </p:txBody>
      </p:sp>
      <p:sp>
        <p:nvSpPr>
          <p:cNvPr id="5" name="Text 2">
            <a:extLst>
              <a:ext uri="{FF2B5EF4-FFF2-40B4-BE49-F238E27FC236}">
                <a16:creationId xmlns:a16="http://schemas.microsoft.com/office/drawing/2014/main" id="{61006E73-363E-E158-9B38-3752F50F7436}"/>
              </a:ext>
            </a:extLst>
          </p:cNvPr>
          <p:cNvSpPr/>
          <p:nvPr/>
        </p:nvSpPr>
        <p:spPr>
          <a:xfrm>
            <a:off x="708832" y="3672926"/>
            <a:ext cx="3761006" cy="454164"/>
          </a:xfrm>
          <a:prstGeom prst="rect">
            <a:avLst/>
          </a:prstGeom>
          <a:noFill/>
          <a:ln/>
        </p:spPr>
        <p:txBody>
          <a:bodyPr wrap="none" lIns="0" tIns="0" rIns="0" bIns="0" rtlCol="0" anchor="t"/>
          <a:lstStyle/>
          <a:p>
            <a:pPr defTabSz="1371600">
              <a:lnSpc>
                <a:spcPts val="3525"/>
              </a:lnSpc>
              <a:buClrTx/>
            </a:pPr>
            <a:r>
              <a:rPr lang="pl-PL" sz="2100" b="1" kern="1200" dirty="0">
                <a:solidFill>
                  <a:srgbClr val="3B3535"/>
                </a:solidFill>
                <a:latin typeface="Barlow" panose="00000500000000000000" pitchFamily="2" charset="0"/>
                <a:ea typeface="Alexandria Semi Bold" pitchFamily="34" charset="-122"/>
                <a:cs typeface="Alexandria Semi Bold" pitchFamily="34" charset="-120"/>
              </a:rPr>
              <a:t>Przewaga strategiczna</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E5F3F366-8B9F-2D60-24D2-A2B6EA59D3A3}"/>
              </a:ext>
            </a:extLst>
          </p:cNvPr>
          <p:cNvSpPr/>
          <p:nvPr/>
        </p:nvSpPr>
        <p:spPr>
          <a:xfrm>
            <a:off x="668051" y="4127091"/>
            <a:ext cx="5528995" cy="3094137"/>
          </a:xfrm>
          <a:prstGeom prst="rect">
            <a:avLst/>
          </a:prstGeom>
          <a:noFill/>
          <a:ln/>
        </p:spPr>
        <p:txBody>
          <a:bodyPr wrap="square" lIns="0" tIns="0" rIns="0" bIns="0" rtlCol="0" anchor="t"/>
          <a:lstStyle/>
          <a:p>
            <a:pPr defTabSz="1371600">
              <a:lnSpc>
                <a:spcPts val="3450"/>
              </a:lnSpc>
              <a:buClrTx/>
            </a:pPr>
            <a:r>
              <a:rPr lang="pl-PL" sz="2100" kern="1200" dirty="0">
                <a:solidFill>
                  <a:prstClr val="black"/>
                </a:solidFill>
                <a:latin typeface="Barlow" panose="00000500000000000000" pitchFamily="2" charset="0"/>
                <a:ea typeface="Sora Light" pitchFamily="34" charset="-122"/>
                <a:cs typeface="Sora Light" pitchFamily="34" charset="-120"/>
              </a:rPr>
              <a:t>Społeczna odpowiedzialność biznesu przeszła ewolucję — od moralnego imperatywu do kluczowego elementu strategii i sukcesu firmy, szczególnie istotnego w turystyce</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i hotelarstwie, gdzie przedsiębiorstwa funkcjonują na styku usług, kultury </a:t>
            </a:r>
            <a:br>
              <a:rPr lang="pl-PL" sz="2100" kern="1200" dirty="0">
                <a:solidFill>
                  <a:prstClr val="black"/>
                </a:solidFill>
                <a:latin typeface="Barlow" panose="00000500000000000000" pitchFamily="2" charset="0"/>
                <a:ea typeface="Sora Light" pitchFamily="34" charset="-122"/>
                <a:cs typeface="Sora Light" pitchFamily="34" charset="-120"/>
              </a:rPr>
            </a:br>
            <a:r>
              <a:rPr lang="pl-PL" sz="2100" kern="1200" dirty="0">
                <a:solidFill>
                  <a:prstClr val="black"/>
                </a:solidFill>
                <a:latin typeface="Barlow" panose="00000500000000000000" pitchFamily="2" charset="0"/>
                <a:ea typeface="Sora Light" pitchFamily="34" charset="-122"/>
                <a:cs typeface="Sora Light" pitchFamily="34" charset="-120"/>
              </a:rPr>
              <a:t>i zaangażowania społecznego.</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4ECF7F24-3EA6-F12E-A60F-D1A562E45198}"/>
              </a:ext>
            </a:extLst>
          </p:cNvPr>
          <p:cNvSpPr/>
          <p:nvPr/>
        </p:nvSpPr>
        <p:spPr>
          <a:xfrm>
            <a:off x="6503636" y="3672927"/>
            <a:ext cx="3634740" cy="454164"/>
          </a:xfrm>
          <a:prstGeom prst="rect">
            <a:avLst/>
          </a:prstGeom>
          <a:noFill/>
          <a:ln/>
        </p:spPr>
        <p:txBody>
          <a:bodyPr wrap="none" lIns="0" tIns="0" rIns="0" bIns="0" rtlCol="0" anchor="t"/>
          <a:lstStyle/>
          <a:p>
            <a:pPr defTabSz="1371600">
              <a:lnSpc>
                <a:spcPts val="3525"/>
              </a:lnSpc>
              <a:buClrTx/>
            </a:pPr>
            <a:r>
              <a:rPr lang="pl-PL" sz="2100" b="1" kern="1200" dirty="0">
                <a:solidFill>
                  <a:srgbClr val="3B3535"/>
                </a:solidFill>
                <a:latin typeface="Barlow" panose="00000500000000000000" pitchFamily="2" charset="0"/>
                <a:ea typeface="Alexandria Semi Bold" pitchFamily="34" charset="-122"/>
                <a:cs typeface="Alexandria Semi Bold" pitchFamily="34" charset="-120"/>
              </a:rPr>
              <a:t>Budowanie zaufania</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E593B41A-8599-52C0-CC16-9EF59AA3E8E8}"/>
              </a:ext>
            </a:extLst>
          </p:cNvPr>
          <p:cNvSpPr/>
          <p:nvPr/>
        </p:nvSpPr>
        <p:spPr>
          <a:xfrm>
            <a:off x="6503636" y="4127090"/>
            <a:ext cx="5007411" cy="3094137"/>
          </a:xfrm>
          <a:prstGeom prst="rect">
            <a:avLst/>
          </a:prstGeom>
          <a:noFill/>
          <a:ln/>
        </p:spPr>
        <p:txBody>
          <a:bodyPr wrap="square" lIns="0" tIns="0" rIns="0" bIns="0" rtlCol="0" anchor="t"/>
          <a:lstStyle/>
          <a:p>
            <a:pPr defTabSz="1371600">
              <a:lnSpc>
                <a:spcPts val="3450"/>
              </a:lnSpc>
              <a:buClrTx/>
            </a:pPr>
            <a:r>
              <a:rPr lang="pl-PL" sz="2100" kern="1200" dirty="0">
                <a:solidFill>
                  <a:prstClr val="black"/>
                </a:solidFill>
                <a:latin typeface="Barlow" panose="00000500000000000000" pitchFamily="2" charset="0"/>
                <a:ea typeface="Sora Light" pitchFamily="34" charset="-122"/>
                <a:cs typeface="Sora Light" pitchFamily="34" charset="-120"/>
              </a:rPr>
              <a:t>Społeczna odpowiedzialność biznesu odgrywa kluczową rolę w odbudowie zaufania konsumentów, zwłaszcza w erze pokryzysowej, gdy przejrzystość i etyczne postępowanie zyskują na znaczeniu. Współcześni podróżni częściej wybierają firmy, które podzielają ich wartości.</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CF41A298-59D6-F0ED-B660-CCA14F876678}"/>
              </a:ext>
            </a:extLst>
          </p:cNvPr>
          <p:cNvSpPr/>
          <p:nvPr/>
        </p:nvSpPr>
        <p:spPr>
          <a:xfrm>
            <a:off x="12408503" y="3672927"/>
            <a:ext cx="3634740" cy="454164"/>
          </a:xfrm>
          <a:prstGeom prst="rect">
            <a:avLst/>
          </a:prstGeom>
          <a:noFill/>
          <a:ln/>
        </p:spPr>
        <p:txBody>
          <a:bodyPr wrap="none" lIns="0" tIns="0" rIns="0" bIns="0" rtlCol="0" anchor="t"/>
          <a:lstStyle/>
          <a:p>
            <a:pPr defTabSz="1371600">
              <a:lnSpc>
                <a:spcPts val="3525"/>
              </a:lnSpc>
              <a:buClrTx/>
            </a:pPr>
            <a:r>
              <a:rPr lang="pl-PL" sz="2100" b="1" kern="1200" dirty="0">
                <a:solidFill>
                  <a:srgbClr val="3B3535"/>
                </a:solidFill>
                <a:latin typeface="Barlow" panose="00000500000000000000" pitchFamily="2" charset="0"/>
                <a:ea typeface="Alexandria Semi Bold" pitchFamily="34" charset="-122"/>
                <a:cs typeface="Alexandria Semi Bold" pitchFamily="34" charset="-120"/>
              </a:rPr>
              <a:t>Wizja długoterminowa</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D64E7D3-A2CA-B725-178B-7A4C3C44C016}"/>
              </a:ext>
            </a:extLst>
          </p:cNvPr>
          <p:cNvSpPr/>
          <p:nvPr/>
        </p:nvSpPr>
        <p:spPr>
          <a:xfrm>
            <a:off x="12422271" y="4127090"/>
            <a:ext cx="5156897" cy="1326059"/>
          </a:xfrm>
          <a:prstGeom prst="rect">
            <a:avLst/>
          </a:prstGeom>
          <a:noFill/>
          <a:ln/>
        </p:spPr>
        <p:txBody>
          <a:bodyPr wrap="square" lIns="0" tIns="0" rIns="0" bIns="0" rtlCol="0" anchor="t"/>
          <a:lstStyle/>
          <a:p>
            <a:pPr defTabSz="1371600">
              <a:lnSpc>
                <a:spcPts val="3450"/>
              </a:lnSpc>
              <a:buClrTx/>
            </a:pPr>
            <a:r>
              <a:rPr lang="pl-PL" sz="2100" kern="1200" dirty="0">
                <a:solidFill>
                  <a:prstClr val="black"/>
                </a:solidFill>
                <a:latin typeface="Barlow" panose="00000500000000000000" pitchFamily="2" charset="0"/>
                <a:ea typeface="Sora Light" pitchFamily="34" charset="-122"/>
                <a:cs typeface="Sora Light" pitchFamily="34" charset="-120"/>
              </a:rPr>
              <a:t>Aby tworzyć wspólną wartość, firmy hotelarskie powinny wyjść poza jednorazowe działania społeczne i przyjąć długofalową, strategiczną wizję odpowiedzialności biznesu, która realnie wspiera spójność społeczną oraz </a:t>
            </a:r>
            <a:r>
              <a:rPr lang="pl-PL" sz="2100" kern="1200" dirty="0" err="1">
                <a:solidFill>
                  <a:prstClr val="black"/>
                </a:solidFill>
                <a:latin typeface="Barlow" panose="00000500000000000000" pitchFamily="2" charset="0"/>
                <a:ea typeface="Sora Light" pitchFamily="34" charset="-122"/>
                <a:cs typeface="Sora Light" pitchFamily="34" charset="-120"/>
              </a:rPr>
              <a:t>inkluzywny</a:t>
            </a:r>
            <a:r>
              <a:rPr lang="pl-PL" sz="2100" kern="1200" dirty="0">
                <a:solidFill>
                  <a:prstClr val="black"/>
                </a:solidFill>
                <a:latin typeface="Barlow" panose="00000500000000000000" pitchFamily="2" charset="0"/>
                <a:ea typeface="Sora Light" pitchFamily="34" charset="-122"/>
                <a:cs typeface="Sora Light" pitchFamily="34" charset="-120"/>
              </a:rPr>
              <a:t> wzrost gospodarczy. </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313078056"/>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BF5DFC173AD01499FDB18AFB0109B27" ma:contentTypeVersion="4" ma:contentTypeDescription="Creare un nuovo documento." ma:contentTypeScope="" ma:versionID="5bb8bbf903d3199f8a6d34d066b550de">
  <xsd:schema xmlns:xsd="http://www.w3.org/2001/XMLSchema" xmlns:xs="http://www.w3.org/2001/XMLSchema" xmlns:p="http://schemas.microsoft.com/office/2006/metadata/properties" xmlns:ns2="73e4f616-b58c-47fa-95f0-80f7dd93b19d" targetNamespace="http://schemas.microsoft.com/office/2006/metadata/properties" ma:root="true" ma:fieldsID="14a2f305767a9a42ad47487bd4fa8dea" ns2:_="">
    <xsd:import namespace="73e4f616-b58c-47fa-95f0-80f7dd93b1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4f616-b58c-47fa-95f0-80f7dd93b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1213EC-60AF-480B-82D0-7C93578C6E59}">
  <ds:schemaRefs>
    <ds:schemaRef ds:uri="http://schemas.microsoft.com/sharepoint/v3/contenttype/forms"/>
  </ds:schemaRefs>
</ds:datastoreItem>
</file>

<file path=customXml/itemProps2.xml><?xml version="1.0" encoding="utf-8"?>
<ds:datastoreItem xmlns:ds="http://schemas.openxmlformats.org/officeDocument/2006/customXml" ds:itemID="{B231C61F-C267-46AA-A7E2-9FC39D179D60}">
  <ds:schemaRefs>
    <ds:schemaRef ds:uri="http://purl.org/dc/terms/"/>
    <ds:schemaRef ds:uri="73e4f616-b58c-47fa-95f0-80f7dd93b19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2AFFDE-6215-40AB-9827-FE284CF2B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4f616-b58c-47fa-95f0-80f7dd93b1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TotalTime>
  <Words>3252</Words>
  <Application>Microsoft Office PowerPoint</Application>
  <PresentationFormat>Niestandardowy</PresentationFormat>
  <Paragraphs>273</Paragraphs>
  <Slides>29</Slides>
  <Notes>4</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29</vt:i4>
      </vt:variant>
    </vt:vector>
  </HeadingPairs>
  <TitlesOfParts>
    <vt:vector size="37" baseType="lpstr">
      <vt:lpstr>Aptos</vt:lpstr>
      <vt:lpstr>Calibri</vt:lpstr>
      <vt:lpstr>Arial</vt:lpstr>
      <vt:lpstr>Six Caps</vt:lpstr>
      <vt:lpstr>Barlow</vt:lpstr>
      <vt:lpstr>Times New Roman</vt:lpstr>
      <vt:lpstr>Modern Introduction To Graphic Design Slides</vt:lpstr>
      <vt:lpstr>Tema di Office</vt:lpstr>
      <vt:lpstr>Prezentacja programu PowerPoint</vt:lpstr>
      <vt:lpstr>Prezentacja programu PowerPoint</vt:lpstr>
      <vt:lpstr>Prezentacja programu PowerPoint</vt:lpstr>
      <vt:lpstr>Prezentacja programu PowerPoint</vt:lpstr>
      <vt:lpstr>Znaczenie neuroróżnorodności w hotelarstwie</vt:lpstr>
      <vt:lpstr>Społeczna odpowiedzialność biznesu (CSR): podstawowe pojęcia </vt:lpstr>
      <vt:lpstr>Rozwój koncepcji odpowiedzialności  społecznej biznesu</vt:lpstr>
      <vt:lpstr>Społeczna odpowiedzialność biznesu i zrównoważony rozwój</vt:lpstr>
      <vt:lpstr>Znaczenie społecznej odpowiedzialności biznesu  w turystyce i hotelarstwie</vt:lpstr>
      <vt:lpstr>Wpływ społecznej odpowiedzialności biznesu na turystykę i hotelarstwo</vt:lpstr>
      <vt:lpstr>Międzynarodowe ramy społecznej odpowiedzialności biznesu</vt:lpstr>
      <vt:lpstr>Agenda 2030 i cele zrównoważonego rozwoju </vt:lpstr>
      <vt:lpstr>Metodologia wdrażania społecznej odpowiedzialności biznesu</vt:lpstr>
      <vt:lpstr>Rozwój polityki UE w zakresie społecznej odpowiedzialności biznesu</vt:lpstr>
      <vt:lpstr>Najlepsze praktyki społecznej odpowiedzialności biznesu  w sektorze turystyki i hotelarstwa w UE</vt:lpstr>
      <vt:lpstr>Najlepsze praktyki społecznej odpowiedzialności biznesu  w sektorze turystyki i hotelarstwa w UE</vt:lpstr>
      <vt:lpstr>Najlepsze praktyki społecznej odpowiedzialności biznesu  w sektorze turystyki i hotelarstwa w UE</vt:lpstr>
      <vt:lpstr>Zatrudnienie sprzyjające włączeniu społecznemu: prawa i ramy</vt:lpstr>
      <vt:lpstr>Znaczenie zatrudnienia sprzyjającego włączeniu społecznemu</vt:lpstr>
      <vt:lpstr>Zrozumienie zaburzeń ze spektrum autyzmu</vt:lpstr>
      <vt:lpstr>Kluczowe cechy charakterystyczne autyzmu</vt:lpstr>
      <vt:lpstr>Wyzwania dla osób autystycznych</vt:lpstr>
      <vt:lpstr>Autyzm w turystyce i hotelarstwie</vt:lpstr>
      <vt:lpstr>Mocne strony pracowników autystycznych</vt:lpstr>
      <vt:lpstr>Bariery w zatrudnieniu osób z autyzmem </vt:lpstr>
      <vt:lpstr>Cykl zatrudnienia pracowników z autyzmem</vt:lpstr>
      <vt:lpstr>Tworzenie wspierającego środowiska pracy</vt:lpstr>
      <vt:lpstr>Kluczowe wnioski i dalsze kroki</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Małgorzata Nazimek</cp:lastModifiedBy>
  <cp:revision>28</cp:revision>
  <dcterms:modified xsi:type="dcterms:W3CDTF">2025-07-21T12:52:22Z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0x010100EBF5DFC173AD01499FDB18AFB0109B27</vt:lpwstr>
  </property>
</Properties>
</file>