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8"/>
  </p:notesMasterIdLst>
  <p:sldIdLst>
    <p:sldId id="275" r:id="rId2"/>
    <p:sldId id="257" r:id="rId3"/>
    <p:sldId id="258" r:id="rId4"/>
    <p:sldId id="259" r:id="rId5"/>
    <p:sldId id="279" r:id="rId6"/>
    <p:sldId id="280" r:id="rId7"/>
    <p:sldId id="281" r:id="rId8"/>
    <p:sldId id="282" r:id="rId9"/>
    <p:sldId id="290" r:id="rId10"/>
    <p:sldId id="283" r:id="rId11"/>
    <p:sldId id="297" r:id="rId12"/>
    <p:sldId id="292" r:id="rId13"/>
    <p:sldId id="291" r:id="rId14"/>
    <p:sldId id="293" r:id="rId15"/>
    <p:sldId id="294" r:id="rId16"/>
    <p:sldId id="298" r:id="rId17"/>
    <p:sldId id="299" r:id="rId18"/>
    <p:sldId id="300" r:id="rId19"/>
    <p:sldId id="302" r:id="rId20"/>
    <p:sldId id="303" r:id="rId21"/>
    <p:sldId id="295" r:id="rId22"/>
    <p:sldId id="284" r:id="rId23"/>
    <p:sldId id="285" r:id="rId24"/>
    <p:sldId id="301" r:id="rId25"/>
    <p:sldId id="277" r:id="rId26"/>
    <p:sldId id="269" r:id="rId27"/>
  </p:sldIdLst>
  <p:sldSz cx="18288000" cy="10287000"/>
  <p:notesSz cx="6858000" cy="9144000"/>
  <p:embeddedFontLst>
    <p:embeddedFont>
      <p:font typeface="Barlow" panose="00000500000000000000" pitchFamily="2" charset="-18"/>
      <p:regular r:id="rId29"/>
      <p:bold r:id="rId30"/>
      <p:italic r:id="rId31"/>
      <p:boldItalic r:id="rId32"/>
    </p:embeddedFont>
    <p:embeddedFont>
      <p:font typeface="Six Caps" panose="020B0604020202020204" charset="-18"/>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46"/>
  </p:normalViewPr>
  <p:slideViewPr>
    <p:cSldViewPr snapToGrid="0">
      <p:cViewPr varScale="1">
        <p:scale>
          <a:sx n="71" d="100"/>
          <a:sy n="71" d="100"/>
        </p:scale>
        <p:origin x="618" y="14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6EDDA431-B832-2AAF-406E-373E545D665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1ECBBA40-D784-4EC4-80C0-1F2C54C211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BB5F2C0-56F8-45CC-A650-7475E87171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1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AAED7264-2C79-E83D-0FF8-E56068EAFFE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464FF-55F9-B1AC-7002-FC4AF1AD88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458DEF9-3D2E-63B2-88C2-804C273AD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56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3428953-245E-1624-71F2-3C1ECEAB71C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555D9-893B-35A5-6EC4-D53AE3620B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EFB7D88-EBCF-8E98-2656-55AF43376D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6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6CFF60F6-8F31-0785-CBFB-07651AE938A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AF57946-D70D-B9F4-72E5-F7465C0373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6E9D3A0-8E62-318E-7925-4CDF22BEA3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88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99DC6ED-06F5-E79C-4EAA-4C9C99AD3F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4537405-91D8-85E6-FD7D-45B106C9E5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5FD1BCF-0A74-556D-E460-B3A19BB43D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566F84F-D120-C1B5-EA85-56BE95C85905}"/>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D4AF566-A64B-1CE8-781D-98BA6486E1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472EB658-91E8-8891-9345-6FFB3BA48B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57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B247DEB-61EB-FDE6-68D3-198229C133C0}"/>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D2BA19B-53E9-3A9C-0153-619BD88CB3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424CEDAF-E00E-D973-BB2B-E16C3DC826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58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18F20928-9FF6-8183-8C32-B47C2666D7EB}"/>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2751B5CE-454B-4900-5EAE-3B5AFF324E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1973827-39F6-28F2-89E8-17C05BC324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55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48D95727-68CE-5E63-F942-352B2C37214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555B716-492C-FC43-7A31-6DE02E6058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F0AFBCF-0E1A-0046-B7EB-C7E0D0F655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34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17713B4-AD23-C069-4EF2-1AE5964099B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B66E60F7-3748-54E6-3DD3-B495A55D3A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A1AF62CB-14DA-8DED-4BD7-7705B00A35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82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56E15A0-CF1E-3935-2FAB-C52BC4FC833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875B843-B2C3-93B9-ADEB-D9E3155855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9EBE98B-FA67-7661-5AD6-95FD3C48BA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3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17C1DD5D-374B-5220-FDF7-8F66474FDD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C41833F-E88F-3154-57DA-6B744EBB4F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E21743E-7FC3-96E9-C879-56638065A5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50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CECFA6C-FFDA-CF27-2D3C-2F76D566B03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62108C3-2360-795F-B82F-227F5A45CC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BA6C60F-2F0C-D079-7B40-52E0F554A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70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28B1B456-0C72-D767-E8CA-88A11BBEA82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6E3E119A-DA67-8240-4D37-648AB6434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78FF312-BCDC-6CAD-DA8B-32D7ACEB13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881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67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4515A5B-E237-F41A-777A-875004C65FE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24CD40CB-817A-3897-CD0A-EF0BCA2F66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013A341-9748-648A-4C63-474A437E9A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17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7BC1F8C-45AB-BFBC-C071-C7D99AFEE00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D7AE95CD-CAAB-4D27-5986-72A83CFA98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B649BF9A-E99D-5AD3-ABB6-532AF82ECD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09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CF5C3B81-67A6-65ED-D7C0-1FDDF41944D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FAF1FE57-A6DF-35D8-6A87-3019AA502E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E3B95681-04D8-6A52-36DF-731E859343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5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EDC33CF6-FFE0-2ECC-4CBD-F8EA3F58EDA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0776B352-8DE6-1A01-3D92-C9AC366A9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FD28027-9DFB-11D7-DFE2-E45FAA5B06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04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90774CD-5C61-EE45-3DD0-E9E3A7581B6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70523BD1-281C-64F1-A657-A5C544A501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203117A-8CB0-991B-0827-1D7F6F7F30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84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5ABF742-6C13-9833-6878-40371D2CEDB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8D6E03E-DA3C-733F-0719-83745C36AD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C357745D-6D37-220D-E70E-5AE211F1DB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33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48961"/>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760337" y="3449978"/>
            <a:ext cx="10309225" cy="1846659"/>
          </a:xfrm>
          <a:prstGeom prst="rect">
            <a:avLst/>
          </a:prstGeom>
          <a:noFill/>
          <a:ln>
            <a:noFill/>
          </a:ln>
        </p:spPr>
        <p:txBody>
          <a:bodyPr spcFirstLastPara="1" wrap="square" lIns="0" tIns="0" rIns="0" bIns="0" anchor="t" anchorCtr="0">
            <a:spAutoFit/>
          </a:bodyPr>
          <a:lstStyle/>
          <a:p>
            <a:pPr algn="ctr"/>
            <a:r>
              <a:rPr lang="en-GB" sz="6000" dirty="0">
                <a:solidFill>
                  <a:schemeClr val="bg1"/>
                </a:solidFill>
                <a:latin typeface="Six Caps"/>
                <a:sym typeface="Six Caps"/>
              </a:rPr>
              <a:t>Development and Retention of Autistic Staff in Hospitality</a:t>
            </a:r>
            <a:endParaRPr lang="en-GB" sz="6000" dirty="0">
              <a:solidFill>
                <a:schemeClr val="bg1"/>
              </a:solidFill>
              <a:latin typeface="Six Caps"/>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r>
              <a:rPr lang="en-GB" sz="2000" b="1" dirty="0"/>
              <a:t>Project Number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r>
              <a:rPr lang="en-US"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PT"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BB32D302-25E1-E35D-C447-F0DABDBE7AD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B094BC4-BCB9-9984-B112-08F0C818856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3575FB5-CF3D-3E30-D726-37FEDF63C32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DBEC764-FF58-8C3C-69EB-1A12BC3AFA0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235BC35-7A39-D10A-7014-4A846AD800F1}"/>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28BCA67-D1C4-B550-9070-8257DD072ECE}"/>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ECF9F791-4FE2-15CB-E698-180DFF5EAF5E}"/>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E57293FC-A210-A023-80A5-AF38CB5ACF0C}"/>
              </a:ext>
            </a:extLst>
          </p:cNvPr>
          <p:cNvSpPr txBox="1"/>
          <p:nvPr/>
        </p:nvSpPr>
        <p:spPr>
          <a:xfrm>
            <a:off x="463980" y="2877113"/>
            <a:ext cx="12057702" cy="4298613"/>
          </a:xfrm>
          <a:prstGeom prst="rect">
            <a:avLst/>
          </a:prstGeom>
          <a:noFill/>
        </p:spPr>
        <p:txBody>
          <a:bodyPr wrap="square">
            <a:spAutoFit/>
          </a:bodyPr>
          <a:lstStyle/>
          <a:p>
            <a:pPr marL="5715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Prevents misconduct and confusion</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5715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Enhances accountability and trust</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5715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Encourages respectful, inclusive behavior</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5715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Supports autistic staff with clear rules</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5715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Promotes fairness across roles</a:t>
            </a:r>
          </a:p>
        </p:txBody>
      </p:sp>
      <p:sp>
        <p:nvSpPr>
          <p:cNvPr id="4" name="Google Shape;441;p22">
            <a:extLst>
              <a:ext uri="{FF2B5EF4-FFF2-40B4-BE49-F238E27FC236}">
                <a16:creationId xmlns:a16="http://schemas.microsoft.com/office/drawing/2014/main" id="{133450D3-C747-B6FC-5451-CB66948673D8}"/>
              </a:ext>
            </a:extLst>
          </p:cNvPr>
          <p:cNvSpPr txBox="1"/>
          <p:nvPr/>
        </p:nvSpPr>
        <p:spPr>
          <a:xfrm>
            <a:off x="551272" y="1659849"/>
            <a:ext cx="1313659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Why a Code of Conduct is important?</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93946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B10F3F5-9CF1-6777-CE03-51BC66CB7A7D}"/>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88B0324-E6F2-4737-7F6F-D62292A958E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9A9A96AD-0E5B-C678-E0F3-32013B0E1F1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34CEF857-4866-13D6-D1F4-5EE8D2E6197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E5740449-5D88-48C0-5587-C9891F9172D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95AE68C-4306-52B9-5F20-4816CF643CBC}"/>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C3905806-A487-D629-D7F0-B88E7EC2D38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2C1D31F9-06E5-45D3-5A93-25B2150D04CB}"/>
              </a:ext>
            </a:extLst>
          </p:cNvPr>
          <p:cNvSpPr txBox="1"/>
          <p:nvPr/>
        </p:nvSpPr>
        <p:spPr>
          <a:xfrm>
            <a:off x="463979" y="2877113"/>
            <a:ext cx="14194555" cy="5191165"/>
          </a:xfrm>
          <a:prstGeom prst="rect">
            <a:avLst/>
          </a:prstGeom>
          <a:noFill/>
        </p:spPr>
        <p:txBody>
          <a:bodyPr wrap="square">
            <a:spAutoFit/>
          </a:bodyPr>
          <a:lstStyle/>
          <a:p>
            <a:pPr marL="571500">
              <a:lnSpc>
                <a:spcPct val="150000"/>
              </a:lnSpc>
              <a:spcBef>
                <a:spcPts val="600"/>
              </a:spcBef>
              <a:spcAft>
                <a:spcPts val="600"/>
              </a:spcAft>
            </a:pPr>
            <a:r>
              <a:rPr lang="en-US" sz="3200" b="1" dirty="0">
                <a:solidFill>
                  <a:schemeClr val="accent2"/>
                </a:solidFill>
                <a:effectLst/>
                <a:latin typeface="Barlow" panose="00000500000000000000" pitchFamily="2" charset="0"/>
                <a:ea typeface="Calibri" panose="020F0502020204030204" pitchFamily="34" charset="0"/>
              </a:rPr>
              <a:t>To support autistic employees in hospitality, a Code of Conduct should include:</a:t>
            </a:r>
          </a:p>
          <a:p>
            <a:pPr marL="1085850" indent="-51435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Workplace behavior guidelines,</a:t>
            </a:r>
          </a:p>
          <a:p>
            <a:pPr marL="1085850" indent="-51435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Equal opportunity and non-discrimination policies,</a:t>
            </a:r>
            <a:endParaRPr lang="en-US" sz="3200" dirty="0">
              <a:latin typeface="Barlow" panose="00000500000000000000" pitchFamily="2" charset="0"/>
              <a:ea typeface="Calibri" panose="020F0502020204030204" pitchFamily="34" charset="0"/>
            </a:endParaRPr>
          </a:p>
          <a:p>
            <a:pPr marL="1085850" indent="-51435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Support for neurodiverse employees,</a:t>
            </a:r>
          </a:p>
          <a:p>
            <a:pPr marL="1085850" indent="-51435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Complaint and dispute resolution procedures, </a:t>
            </a:r>
            <a:endParaRPr lang="en-US" sz="3200" dirty="0">
              <a:latin typeface="Barlow" panose="00000500000000000000" pitchFamily="2" charset="0"/>
              <a:ea typeface="Calibri" panose="020F0502020204030204" pitchFamily="34" charset="0"/>
            </a:endParaRPr>
          </a:p>
          <a:p>
            <a:pPr marL="1085850" indent="-51435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Customer interaction standards</a:t>
            </a:r>
          </a:p>
        </p:txBody>
      </p:sp>
      <p:sp>
        <p:nvSpPr>
          <p:cNvPr id="4" name="Google Shape;441;p22">
            <a:extLst>
              <a:ext uri="{FF2B5EF4-FFF2-40B4-BE49-F238E27FC236}">
                <a16:creationId xmlns:a16="http://schemas.microsoft.com/office/drawing/2014/main" id="{88F302E1-8BA9-0287-97FC-ACC5626E74D1}"/>
              </a:ext>
            </a:extLst>
          </p:cNvPr>
          <p:cNvSpPr txBox="1"/>
          <p:nvPr/>
        </p:nvSpPr>
        <p:spPr>
          <a:xfrm>
            <a:off x="551272" y="1659849"/>
            <a:ext cx="1313659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Key components of a Code of Conduct</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7896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766CF86-6C39-7765-9479-F84F90EF828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DB8D431-0AAF-41A3-93AC-1E3CC1F45AB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00C1C8-295A-F4B8-9DDF-8A9D8938128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0C3893D2-1ABA-30ED-317D-67AE573DBC9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DB6CCE8C-6425-71F4-AFCC-A568F6FA5C1A}"/>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7AE04466-C5DD-0DAA-98A2-B4EA4805563B}"/>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7EA72BAA-BD8C-A3F0-892B-90A4582B5D6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D70C079-3E01-F0AB-4F24-6A5BB85F4A94}"/>
              </a:ext>
            </a:extLst>
          </p:cNvPr>
          <p:cNvSpPr txBox="1"/>
          <p:nvPr/>
        </p:nvSpPr>
        <p:spPr>
          <a:xfrm>
            <a:off x="463979" y="2730651"/>
            <a:ext cx="13569261" cy="6745436"/>
          </a:xfrm>
          <a:prstGeom prst="rect">
            <a:avLst/>
          </a:prstGeom>
          <a:noFill/>
        </p:spPr>
        <p:txBody>
          <a:bodyPr wrap="square">
            <a:spAutoFit/>
          </a:bodyPr>
          <a:lstStyle/>
          <a:p>
            <a:pPr marL="720000" indent="-252000" algn="l">
              <a:lnSpc>
                <a:spcPct val="150000"/>
              </a:lnSpc>
              <a:spcBef>
                <a:spcPts val="600"/>
              </a:spcBef>
              <a:spcAft>
                <a:spcPts val="600"/>
              </a:spcAft>
              <a:buNone/>
            </a:pPr>
            <a:r>
              <a:rPr lang="en-US" sz="3200" b="1" dirty="0">
                <a:solidFill>
                  <a:schemeClr val="accent2"/>
                </a:solidFill>
                <a:latin typeface="Barlow" panose="00000500000000000000" pitchFamily="2" charset="0"/>
              </a:rPr>
              <a:t>Structure of a Hospitality Code of Conduct</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Introduction and purpose</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Organizational values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Expected workplace behavior</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Guest interaction and communication rules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Anti-discrimination and inclusion sections</a:t>
            </a:r>
          </a:p>
          <a:p>
            <a:pPr algn="l">
              <a:lnSpc>
                <a:spcPct val="150000"/>
              </a:lnSpc>
              <a:buNone/>
            </a:pPr>
            <a:br>
              <a:rPr lang="en-GB" sz="3200" b="0" i="0" u="none" strike="noStrike" dirty="0">
                <a:solidFill>
                  <a:srgbClr val="000000"/>
                </a:solidFill>
                <a:effectLst/>
                <a:latin typeface="Barlow" pitchFamily="2" charset="77"/>
              </a:rPr>
            </a:br>
            <a:endParaRPr lang="en-GB" sz="3200" b="0" i="0" u="none" strike="noStrike" dirty="0">
              <a:solidFill>
                <a:srgbClr val="000000"/>
              </a:solidFill>
              <a:effectLst/>
              <a:latin typeface="Barlow" pitchFamily="2" charset="77"/>
            </a:endParaRPr>
          </a:p>
        </p:txBody>
      </p:sp>
      <p:sp>
        <p:nvSpPr>
          <p:cNvPr id="2" name="Google Shape;441;p22">
            <a:extLst>
              <a:ext uri="{FF2B5EF4-FFF2-40B4-BE49-F238E27FC236}">
                <a16:creationId xmlns:a16="http://schemas.microsoft.com/office/drawing/2014/main" id="{2E309546-3676-9FDD-CD57-A31A7AEB3782}"/>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ea typeface="Six Caps"/>
                <a:cs typeface="Six Caps"/>
                <a:sym typeface="Six Caps"/>
              </a:rPr>
              <a:t>4. </a:t>
            </a:r>
            <a:r>
              <a:rPr lang="en-US" sz="4800" b="1" dirty="0">
                <a:solidFill>
                  <a:schemeClr val="accent2"/>
                </a:solidFill>
                <a:latin typeface="Barlow" panose="00000500000000000000" pitchFamily="2" charset="0"/>
              </a:rPr>
              <a:t>Contents of a Code of Conduct</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26645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FE465669-2689-E2A3-ED81-99B19D1EB7E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B1F0D35C-7E25-A32C-F04F-BF068EFA426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36C867A5-0DD1-2BAC-431C-205AC0FA1C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0BDF15A-B84B-8EEB-EEF8-EE096836044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099342E8-4EFE-044F-83A3-773B40B073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E5F4A09-B825-F1A4-A842-EF77C4697F91}"/>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F92EEF7D-F145-B9BF-A954-189E3720C08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A1DA64C1-61A4-DA84-5EA4-3FA9ED6D6650}"/>
              </a:ext>
            </a:extLst>
          </p:cNvPr>
          <p:cNvSpPr txBox="1"/>
          <p:nvPr/>
        </p:nvSpPr>
        <p:spPr>
          <a:xfrm>
            <a:off x="519963" y="2846805"/>
            <a:ext cx="14163870" cy="5191165"/>
          </a:xfrm>
          <a:prstGeom prst="rect">
            <a:avLst/>
          </a:prstGeom>
          <a:noFill/>
        </p:spPr>
        <p:txBody>
          <a:bodyPr wrap="square">
            <a:spAutoFit/>
          </a:bodyPr>
          <a:lstStyle/>
          <a:p>
            <a:pPr marL="720000" indent="-252000" algn="l">
              <a:lnSpc>
                <a:spcPct val="150000"/>
              </a:lnSpc>
              <a:spcBef>
                <a:spcPts val="600"/>
              </a:spcBef>
              <a:spcAft>
                <a:spcPts val="600"/>
              </a:spcAft>
              <a:buNone/>
            </a:pPr>
            <a:r>
              <a:rPr lang="en-GB" sz="3200" b="1" i="0" u="none" strike="noStrike" dirty="0">
                <a:solidFill>
                  <a:schemeClr val="bg2">
                    <a:lumMod val="75000"/>
                  </a:schemeClr>
                </a:solidFill>
                <a:effectLst/>
                <a:latin typeface="Barlow" pitchFamily="2" charset="77"/>
              </a:rPr>
              <a:t>To support neurodiverse employees, a Code of Conduct should:</a:t>
            </a:r>
            <a:endParaRPr lang="en-GB" sz="3200" b="0" i="0" u="none" strike="noStrike" dirty="0">
              <a:solidFill>
                <a:schemeClr val="bg2">
                  <a:lumMod val="75000"/>
                </a:schemeClr>
              </a:solidFill>
              <a:effectLst/>
              <a:latin typeface="Barlow" pitchFamily="2" charset="77"/>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Use clear, jargon-free wording</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Avoid vague or ambiguous terms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Include visual examples if possible</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Provide translations or simplified versions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Support autistic employees with structure</a:t>
            </a:r>
            <a:endParaRPr lang="en-GB" sz="3200" b="0" i="1" u="none" strike="noStrike" dirty="0">
              <a:solidFill>
                <a:srgbClr val="000000"/>
              </a:solidFill>
              <a:effectLst/>
              <a:latin typeface="Barlow" panose="00000500000000000000" pitchFamily="2" charset="0"/>
            </a:endParaRPr>
          </a:p>
        </p:txBody>
      </p:sp>
      <p:sp>
        <p:nvSpPr>
          <p:cNvPr id="4" name="Google Shape;441;p22">
            <a:extLst>
              <a:ext uri="{FF2B5EF4-FFF2-40B4-BE49-F238E27FC236}">
                <a16:creationId xmlns:a16="http://schemas.microsoft.com/office/drawing/2014/main" id="{7415595B-AFD9-D62A-281F-15B92AC9086A}"/>
              </a:ext>
            </a:extLst>
          </p:cNvPr>
          <p:cNvSpPr txBox="1"/>
          <p:nvPr/>
        </p:nvSpPr>
        <p:spPr>
          <a:xfrm>
            <a:off x="551272" y="1659849"/>
            <a:ext cx="1285523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Accessible and inclusive language</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319998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6F7D8AE-AE4F-70A6-3158-F50C06A3169C}"/>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77C25992-3FB3-B635-9140-53CA92FA3E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569965B7-10FF-C0CA-F7F5-1F1F86CD98C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629B07C2-516E-4133-374C-C5D63B4F2CCC}"/>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E965E1B2-7126-3786-7769-9A7BED82A9E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1BCBB90-8B33-A8B6-8EB5-9B870E3F977A}"/>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7CA63063-81A8-E7E7-A7FA-0B9C02E89C9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92B49765-B8B4-2231-06D0-2DD3C8E7B52D}"/>
              </a:ext>
            </a:extLst>
          </p:cNvPr>
          <p:cNvSpPr txBox="1"/>
          <p:nvPr/>
        </p:nvSpPr>
        <p:spPr>
          <a:xfrm>
            <a:off x="420645" y="2793308"/>
            <a:ext cx="16263638" cy="6006773"/>
          </a:xfrm>
          <a:prstGeom prst="rect">
            <a:avLst/>
          </a:prstGeom>
          <a:noFill/>
        </p:spPr>
        <p:txBody>
          <a:bodyPr wrap="square">
            <a:spAutoFit/>
          </a:bodyPr>
          <a:lstStyle/>
          <a:p>
            <a:pPr marL="720000" indent="-457200" algn="l">
              <a:lnSpc>
                <a:spcPct val="150000"/>
              </a:lnSpc>
              <a:spcBef>
                <a:spcPts val="600"/>
              </a:spcBef>
              <a:spcAft>
                <a:spcPts val="600"/>
              </a:spcAft>
              <a:buNone/>
            </a:pPr>
            <a:r>
              <a:rPr lang="en-US" sz="3200" b="1" dirty="0">
                <a:solidFill>
                  <a:schemeClr val="accent2"/>
                </a:solidFill>
                <a:latin typeface="Barlow" panose="00000500000000000000" pitchFamily="2" charset="0"/>
              </a:rPr>
              <a:t>Step 1: Choose Participants</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Choose Participants</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Include experienced staff from departments (Reception, F&amp;B, Housekeeping, Kitchen)</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Engage disability inclusion consultants or autism advocates</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Ensure diversity of perspectives</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Build ownership across departments</a:t>
            </a:r>
          </a:p>
          <a:p>
            <a:pPr marL="457200" indent="-457200" algn="l">
              <a:lnSpc>
                <a:spcPct val="150000"/>
              </a:lnSpc>
              <a:buFont typeface="Arial" panose="020B0604020202020204" pitchFamily="34" charset="0"/>
              <a:buChar char="•"/>
            </a:pPr>
            <a:endParaRPr lang="en-GB" sz="3200" b="0" i="0" u="none" strike="noStrike"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829722EC-2C25-EA83-5DE3-BC30D98F5651}"/>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5. Developing a Code of Conduct</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E5127346-8220-82ED-4649-808BB12D4EA5}"/>
              </a:ext>
            </a:extLst>
          </p:cNvPr>
          <p:cNvSpPr txBox="1"/>
          <p:nvPr/>
        </p:nvSpPr>
        <p:spPr>
          <a:xfrm>
            <a:off x="9900116" y="2813699"/>
            <a:ext cx="7716076" cy="728405"/>
          </a:xfrm>
          <a:prstGeom prst="rect">
            <a:avLst/>
          </a:prstGeom>
          <a:noFill/>
        </p:spPr>
        <p:txBody>
          <a:bodyPr wrap="square">
            <a:spAutoFit/>
          </a:bodyPr>
          <a:lstStyle/>
          <a:p>
            <a:pPr algn="l">
              <a:lnSpc>
                <a:spcPct val="150000"/>
              </a:lnSpc>
              <a:buNone/>
            </a:pPr>
            <a:r>
              <a:rPr lang="en-CY" sz="3200" b="0" i="0" u="none" strike="noStrike" dirty="0">
                <a:solidFill>
                  <a:srgbClr val="000000"/>
                </a:solidFill>
                <a:effectLst/>
                <a:latin typeface="Barlow" pitchFamily="2" charset="77"/>
              </a:rPr>
              <a:t> </a:t>
            </a:r>
            <a:endParaRPr lang="en-GB" sz="32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4892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A63A645-F5D9-153D-BABC-C5B9C9BAD35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8A5DFF0-B059-8345-A700-73D9B564CF2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7C6F22E-8853-1732-B019-812685E0FE6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85206E9-1574-332E-D51A-12AE920003B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CFEE1F99-77C9-79D9-B91F-9DBFBD3D5F5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676ABF7-37DE-FEC6-CD09-AB939295E731}"/>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55183AC2-08E4-AA1F-DEF0-46FA64EAEA4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EB4256E-D4B4-A1E8-F11C-BAD9EA1ED3F9}"/>
              </a:ext>
            </a:extLst>
          </p:cNvPr>
          <p:cNvSpPr txBox="1"/>
          <p:nvPr/>
        </p:nvSpPr>
        <p:spPr>
          <a:xfrm>
            <a:off x="421775" y="1926744"/>
            <a:ext cx="14827603" cy="5927264"/>
          </a:xfrm>
          <a:prstGeom prst="rect">
            <a:avLst/>
          </a:prstGeom>
          <a:noFill/>
        </p:spPr>
        <p:txBody>
          <a:bodyPr wrap="square">
            <a:spAutoFit/>
          </a:bodyPr>
          <a:lstStyle/>
          <a:p>
            <a:pPr marL="720000" indent="-252000" algn="l">
              <a:lnSpc>
                <a:spcPct val="150000"/>
              </a:lnSpc>
              <a:spcBef>
                <a:spcPts val="600"/>
              </a:spcBef>
              <a:spcAft>
                <a:spcPts val="600"/>
              </a:spcAft>
              <a:buNone/>
            </a:pPr>
            <a:r>
              <a:rPr lang="en-GB" sz="3200" b="1" i="0" u="none" strike="noStrike" dirty="0">
                <a:solidFill>
                  <a:schemeClr val="accent2"/>
                </a:solidFill>
                <a:effectLst/>
                <a:latin typeface="Barlow" panose="00000500000000000000" pitchFamily="2" charset="0"/>
              </a:rPr>
              <a:t>Step 2: </a:t>
            </a:r>
            <a:r>
              <a:rPr lang="en-US" sz="3200" b="1" dirty="0">
                <a:solidFill>
                  <a:schemeClr val="accent2"/>
                </a:solidFill>
                <a:latin typeface="Barlow" panose="00000500000000000000" pitchFamily="2" charset="0"/>
              </a:rPr>
              <a:t>Analyze ethical issues</a:t>
            </a:r>
            <a:endParaRPr lang="en-US" sz="3200" b="1" i="0" u="none" strike="noStrike" dirty="0">
              <a:solidFill>
                <a:schemeClr val="accent2"/>
              </a:solidFill>
              <a:effectLst/>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Review past ethical challenges in hospitality</a:t>
            </a:r>
            <a:endParaRPr lang="en-US" sz="3200" b="1" dirty="0">
              <a:solidFill>
                <a:schemeClr val="bg2">
                  <a:lumMod val="75000"/>
                </a:schemeClr>
              </a:solidFill>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Guest complaints handled improperly</a:t>
            </a:r>
            <a:endParaRPr lang="en-US" sz="3200" b="1" dirty="0">
              <a:solidFill>
                <a:schemeClr val="bg2">
                  <a:lumMod val="75000"/>
                </a:schemeClr>
              </a:solidFill>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Workplace bullying, harassment, discrimination</a:t>
            </a:r>
            <a:endParaRPr lang="en-US" sz="3200" b="1" dirty="0">
              <a:solidFill>
                <a:schemeClr val="bg2">
                  <a:lumMod val="75000"/>
                </a:schemeClr>
              </a:solidFill>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Dress code, punctuality, or privacy violations</a:t>
            </a:r>
            <a:endParaRPr lang="en-US" sz="3200" b="1" dirty="0">
              <a:solidFill>
                <a:schemeClr val="bg2">
                  <a:lumMod val="75000"/>
                </a:schemeClr>
              </a:solidFill>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Sensory overload affecting autistic employees</a:t>
            </a:r>
            <a:r>
              <a:rPr lang="en-GB" sz="3200" b="1" i="0" u="none" strike="noStrike" dirty="0">
                <a:solidFill>
                  <a:schemeClr val="bg2">
                    <a:lumMod val="75000"/>
                  </a:schemeClr>
                </a:solidFill>
                <a:effectLst/>
                <a:latin typeface="Barlow" panose="00000500000000000000" pitchFamily="2" charset="0"/>
              </a:rPr>
              <a:t> </a:t>
            </a:r>
            <a:endParaRPr lang="en-GB" sz="3200" b="0" i="0" u="none" strike="noStrike" dirty="0">
              <a:solidFill>
                <a:schemeClr val="bg2">
                  <a:lumMod val="75000"/>
                </a:schemeClr>
              </a:solidFill>
              <a:effectLst/>
              <a:latin typeface="Barlow" panose="00000500000000000000" pitchFamily="2" charset="0"/>
            </a:endParaRPr>
          </a:p>
          <a:p>
            <a:pPr algn="l">
              <a:lnSpc>
                <a:spcPct val="150000"/>
              </a:lnSpc>
            </a:pPr>
            <a:endParaRPr lang="en-GB" sz="28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270202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BC2ADC4B-B495-30CD-932C-E0C81C36BA46}"/>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4C966CB-2D2E-1F40-3094-17A04403E6C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51DB3C3-6319-1576-2FB0-62927BAC8D71}"/>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8F524275-027D-6BDF-0288-B2DD9633F3D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1B909C4A-70CA-9F59-0C4E-F99AFF1EF11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EBCB8D6A-B980-913F-F893-C7E0675885B1}"/>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9C57A874-B177-9E55-EBE1-71DB8ED926C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B2792F81-E4FD-DB64-15A8-E6BDF661ECC8}"/>
              </a:ext>
            </a:extLst>
          </p:cNvPr>
          <p:cNvSpPr txBox="1"/>
          <p:nvPr/>
        </p:nvSpPr>
        <p:spPr>
          <a:xfrm>
            <a:off x="421775" y="1926744"/>
            <a:ext cx="14827603" cy="5191165"/>
          </a:xfrm>
          <a:prstGeom prst="rect">
            <a:avLst/>
          </a:prstGeom>
          <a:noFill/>
        </p:spPr>
        <p:txBody>
          <a:bodyPr wrap="square">
            <a:spAutoFit/>
          </a:bodyPr>
          <a:lstStyle/>
          <a:p>
            <a:pPr marL="720000" indent="-252000" algn="l">
              <a:lnSpc>
                <a:spcPct val="150000"/>
              </a:lnSpc>
              <a:spcBef>
                <a:spcPts val="600"/>
              </a:spcBef>
              <a:spcAft>
                <a:spcPts val="600"/>
              </a:spcAft>
              <a:buNone/>
            </a:pPr>
            <a:r>
              <a:rPr lang="en-GB" sz="3200" b="1" i="0" u="none" strike="noStrike" dirty="0">
                <a:solidFill>
                  <a:schemeClr val="accent2"/>
                </a:solidFill>
                <a:effectLst/>
                <a:latin typeface="Barlow" panose="00000500000000000000" pitchFamily="2" charset="0"/>
              </a:rPr>
              <a:t>Step 3: </a:t>
            </a:r>
            <a:r>
              <a:rPr lang="en-US" sz="3200" b="1" dirty="0">
                <a:solidFill>
                  <a:schemeClr val="accent2"/>
                </a:solidFill>
                <a:latin typeface="Barlow" panose="00000500000000000000" pitchFamily="2" charset="0"/>
              </a:rPr>
              <a:t>Form an outline</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Dress code and grooming standards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Guest interaction and communication guidelines</a:t>
            </a:r>
            <a:endParaRPr lang="en-GB" sz="3200" dirty="0">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Equal opportunity, inclusion, and diversity policies</a:t>
            </a:r>
            <a:endParaRPr lang="en-GB" sz="3200" dirty="0">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Anti-harassment and bullying measures</a:t>
            </a:r>
            <a:endParaRPr lang="en-GB" sz="3200" dirty="0">
              <a:latin typeface="Barlow" panose="00000500000000000000" pitchFamily="2" charset="0"/>
            </a:endParaRP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Sensory-friendly accommodations and privacy rules</a:t>
            </a:r>
          </a:p>
        </p:txBody>
      </p:sp>
    </p:spTree>
    <p:extLst>
      <p:ext uri="{BB962C8B-B14F-4D97-AF65-F5344CB8AC3E}">
        <p14:creationId xmlns:p14="http://schemas.microsoft.com/office/powerpoint/2010/main" val="312759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281BF1A-68C7-EBF9-EEB6-57E0D0CF8899}"/>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0BECBFF-71D8-0D4B-123A-57F0B79B9D6B}"/>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F6DDB1C6-0936-76EF-E4BF-104AE2B77F15}"/>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B9B4DEA-03A1-CBA1-FF36-9F5883D9B1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8B0B39C8-1332-3C05-88DC-B78A0894098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2BB7510A-C10D-CB14-EEE9-6F425834D04E}"/>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CFC7F66-13B5-0207-F094-ACC68036CAC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41A323E5-7DC1-7961-C5EA-13D67A6AC456}"/>
              </a:ext>
            </a:extLst>
          </p:cNvPr>
          <p:cNvSpPr txBox="1"/>
          <p:nvPr/>
        </p:nvSpPr>
        <p:spPr>
          <a:xfrm>
            <a:off x="421775" y="1926744"/>
            <a:ext cx="14827603" cy="5191165"/>
          </a:xfrm>
          <a:prstGeom prst="rect">
            <a:avLst/>
          </a:prstGeom>
          <a:noFill/>
        </p:spPr>
        <p:txBody>
          <a:bodyPr wrap="square">
            <a:spAutoFit/>
          </a:bodyPr>
          <a:lstStyle/>
          <a:p>
            <a:pPr marL="720000" indent="-252000" algn="l">
              <a:lnSpc>
                <a:spcPct val="150000"/>
              </a:lnSpc>
              <a:spcBef>
                <a:spcPts val="600"/>
              </a:spcBef>
              <a:spcAft>
                <a:spcPts val="600"/>
              </a:spcAft>
              <a:buNone/>
            </a:pPr>
            <a:r>
              <a:rPr lang="en-GB" sz="3200" b="1" i="0" u="none" strike="noStrike" dirty="0">
                <a:solidFill>
                  <a:schemeClr val="accent2"/>
                </a:solidFill>
                <a:effectLst/>
                <a:latin typeface="Barlow" panose="00000500000000000000" pitchFamily="2" charset="0"/>
              </a:rPr>
              <a:t>Step 4: </a:t>
            </a:r>
            <a:r>
              <a:rPr lang="en-US" sz="3200" b="1" dirty="0">
                <a:solidFill>
                  <a:schemeClr val="accent2"/>
                </a:solidFill>
                <a:latin typeface="Barlow" panose="00000500000000000000" pitchFamily="2" charset="0"/>
              </a:rPr>
              <a:t>Share draft for feedback</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Consult department heads and staff representatives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Gather feedback on clarity and practicality</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Check specific guidance for neurodiverse employees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Adapt rules for all hospitality service areas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Ensure realism and inclusivity</a:t>
            </a:r>
          </a:p>
        </p:txBody>
      </p:sp>
    </p:spTree>
    <p:extLst>
      <p:ext uri="{BB962C8B-B14F-4D97-AF65-F5344CB8AC3E}">
        <p14:creationId xmlns:p14="http://schemas.microsoft.com/office/powerpoint/2010/main" val="46410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1226A7F-C38A-F01E-FCA8-4134589FD17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4813FE7-E28F-359F-5652-4CB39CB93B76}"/>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A75C771-027E-4140-228F-02935A1A362F}"/>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119441E7-BD7B-7038-D7D8-618FE88A8094}"/>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E183159-9BC1-969E-C680-9DF1844D6EE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5A233E8F-7EEC-3DB0-6FAB-20DA7A3F6306}"/>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DF700D40-35B7-5083-679B-1D7E4A968FF3}"/>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50B124A6-6FF6-97D4-15EA-C2FBB24060AD}"/>
              </a:ext>
            </a:extLst>
          </p:cNvPr>
          <p:cNvSpPr txBox="1"/>
          <p:nvPr/>
        </p:nvSpPr>
        <p:spPr>
          <a:xfrm>
            <a:off x="421775" y="1926744"/>
            <a:ext cx="14827603" cy="5191165"/>
          </a:xfrm>
          <a:prstGeom prst="rect">
            <a:avLst/>
          </a:prstGeom>
          <a:noFill/>
        </p:spPr>
        <p:txBody>
          <a:bodyPr wrap="square">
            <a:spAutoFit/>
          </a:bodyPr>
          <a:lstStyle/>
          <a:p>
            <a:pPr marL="720000" indent="-252000" algn="l">
              <a:lnSpc>
                <a:spcPct val="150000"/>
              </a:lnSpc>
              <a:spcBef>
                <a:spcPts val="600"/>
              </a:spcBef>
              <a:spcAft>
                <a:spcPts val="600"/>
              </a:spcAft>
              <a:buNone/>
            </a:pPr>
            <a:r>
              <a:rPr lang="en-GB" sz="3200" b="1" i="0" u="none" strike="noStrike" dirty="0">
                <a:solidFill>
                  <a:schemeClr val="accent2"/>
                </a:solidFill>
                <a:effectLst/>
                <a:latin typeface="Barlow" panose="00000500000000000000" pitchFamily="2" charset="0"/>
              </a:rPr>
              <a:t>Step 5: </a:t>
            </a:r>
            <a:r>
              <a:rPr lang="en-US" sz="3200" b="1" dirty="0">
                <a:solidFill>
                  <a:schemeClr val="accent2"/>
                </a:solidFill>
                <a:latin typeface="Barlow" panose="00000500000000000000" pitchFamily="2" charset="0"/>
              </a:rPr>
              <a:t>Finalize the Code</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Write a clear Introduction (purpose and scope)</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Structure sections around specific behaviors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Use supportive, inclusive language</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Provide hospitality-related examples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Make it simple, visual and accessible to all</a:t>
            </a:r>
          </a:p>
        </p:txBody>
      </p:sp>
    </p:spTree>
    <p:extLst>
      <p:ext uri="{BB962C8B-B14F-4D97-AF65-F5344CB8AC3E}">
        <p14:creationId xmlns:p14="http://schemas.microsoft.com/office/powerpoint/2010/main" val="402015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59DD083-77AE-1B38-9106-2C1CFA34959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476EEDAC-4112-E634-AE49-C14985185B41}"/>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CAE1C9F0-5840-A0B7-2203-F2B335864D4C}"/>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86A6678-4E40-475F-5306-B59D3E5D687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FF77B5C3-61A1-499C-660D-9E2B97965D5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E17C8234-E2D9-A527-E11D-B2404FC39B6F}"/>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6FD4E1A-51D3-1A84-5636-18F9827A7F0C}"/>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47BE560-8E58-96D6-66B7-9E4E2CF2119E}"/>
              </a:ext>
            </a:extLst>
          </p:cNvPr>
          <p:cNvSpPr txBox="1"/>
          <p:nvPr/>
        </p:nvSpPr>
        <p:spPr>
          <a:xfrm>
            <a:off x="421776" y="1926744"/>
            <a:ext cx="7287320" cy="5078313"/>
          </a:xfrm>
          <a:prstGeom prst="rect">
            <a:avLst/>
          </a:prstGeom>
          <a:noFill/>
        </p:spPr>
        <p:txBody>
          <a:bodyPr wrap="square">
            <a:spAutoFit/>
          </a:bodyPr>
          <a:lstStyle/>
          <a:p>
            <a:pPr marL="720000" indent="-252000" algn="l">
              <a:lnSpc>
                <a:spcPct val="150000"/>
              </a:lnSpc>
              <a:spcBef>
                <a:spcPts val="600"/>
              </a:spcBef>
              <a:spcAft>
                <a:spcPts val="600"/>
              </a:spcAft>
              <a:buNone/>
            </a:pPr>
            <a:r>
              <a:rPr lang="en-US" sz="3200" b="1" i="0" u="none" strike="noStrike" dirty="0">
                <a:solidFill>
                  <a:schemeClr val="accent2"/>
                </a:solidFill>
                <a:effectLst/>
                <a:latin typeface="Barlow" panose="00000500000000000000" pitchFamily="2" charset="0"/>
              </a:rPr>
              <a:t>Code of Conduct Template</a:t>
            </a:r>
            <a:endParaRPr lang="en-US" sz="3200" b="1" dirty="0">
              <a:solidFill>
                <a:schemeClr val="accent2"/>
              </a:solidFill>
              <a:latin typeface="Barlow" panose="00000500000000000000" pitchFamily="2" charset="0"/>
            </a:endParaRPr>
          </a:p>
          <a:p>
            <a:pPr marL="720000" indent="-252000" algn="l">
              <a:spcBef>
                <a:spcPts val="600"/>
              </a:spcBef>
              <a:spcAft>
                <a:spcPts val="600"/>
              </a:spcAft>
              <a:buFont typeface="Arial" panose="020B0604020202020204" pitchFamily="34" charset="0"/>
              <a:buChar char="•"/>
            </a:pPr>
            <a:r>
              <a:rPr lang="en-US" sz="3200" b="1" dirty="0">
                <a:latin typeface="Barlow" panose="00000500000000000000" pitchFamily="2" charset="0"/>
              </a:rPr>
              <a:t>Content table</a:t>
            </a:r>
            <a:r>
              <a:rPr lang="en-US" sz="3200" dirty="0">
                <a:latin typeface="Barlow" panose="00000500000000000000" pitchFamily="2" charset="0"/>
              </a:rPr>
              <a:t>: Lists all key themes included in the CoC, with page numbers.</a:t>
            </a:r>
          </a:p>
          <a:p>
            <a:pPr marL="720000" indent="-252000" algn="l">
              <a:spcBef>
                <a:spcPts val="600"/>
              </a:spcBef>
              <a:spcAft>
                <a:spcPts val="600"/>
              </a:spcAft>
              <a:buFont typeface="Arial" panose="020B0604020202020204" pitchFamily="34" charset="0"/>
              <a:buChar char="•"/>
            </a:pPr>
            <a:r>
              <a:rPr lang="en-US" sz="3200" b="1" dirty="0">
                <a:latin typeface="Barlow" panose="00000500000000000000" pitchFamily="2" charset="0"/>
              </a:rPr>
              <a:t>Company policy and purpose</a:t>
            </a:r>
            <a:r>
              <a:rPr lang="en-US" sz="3200" dirty="0">
                <a:latin typeface="Barlow" panose="00000500000000000000" pitchFamily="2" charset="0"/>
              </a:rPr>
              <a:t>: Promote respect, professionalism, inclusivity, and support for structured environments, benefiting all, including autistic employees.</a:t>
            </a:r>
          </a:p>
        </p:txBody>
      </p:sp>
      <p:sp>
        <p:nvSpPr>
          <p:cNvPr id="2" name="TextBox 1">
            <a:extLst>
              <a:ext uri="{FF2B5EF4-FFF2-40B4-BE49-F238E27FC236}">
                <a16:creationId xmlns:a16="http://schemas.microsoft.com/office/drawing/2014/main" id="{E42C3496-4AB6-94C5-58E8-00890B75B2F5}"/>
              </a:ext>
            </a:extLst>
          </p:cNvPr>
          <p:cNvSpPr txBox="1"/>
          <p:nvPr/>
        </p:nvSpPr>
        <p:spPr>
          <a:xfrm>
            <a:off x="8890782" y="2827606"/>
            <a:ext cx="8440616" cy="6013927"/>
          </a:xfrm>
          <a:prstGeom prst="rect">
            <a:avLst/>
          </a:prstGeom>
          <a:noFill/>
        </p:spPr>
        <p:txBody>
          <a:bodyPr wrap="square" rtlCol="0">
            <a:spAutoFit/>
          </a:bodyPr>
          <a:lstStyle/>
          <a:p>
            <a:pPr marL="285750" indent="-252000">
              <a:spcBef>
                <a:spcPts val="600"/>
              </a:spcBef>
              <a:spcAft>
                <a:spcPts val="600"/>
              </a:spcAft>
              <a:buFont typeface="Arial" panose="020B0604020202020204" pitchFamily="34" charset="0"/>
              <a:buChar char="•"/>
            </a:pPr>
            <a:r>
              <a:rPr lang="en-US" sz="3200" b="1" dirty="0">
                <a:latin typeface="Barlow" panose="00000500000000000000" pitchFamily="2" charset="0"/>
              </a:rPr>
              <a:t>Dress code</a:t>
            </a:r>
            <a:r>
              <a:rPr lang="en-US" sz="3200" dirty="0">
                <a:latin typeface="Barlow" panose="00000500000000000000" pitchFamily="2" charset="0"/>
              </a:rPr>
              <a:t>: Professional grooming standards; uniforms and hygiene; minimal strong scents to prevent sensory discomfort</a:t>
            </a:r>
          </a:p>
          <a:p>
            <a:pPr marL="285750" indent="-252000">
              <a:spcBef>
                <a:spcPts val="600"/>
              </a:spcBef>
              <a:spcAft>
                <a:spcPts val="600"/>
              </a:spcAft>
              <a:buFont typeface="Arial" panose="020B0604020202020204" pitchFamily="34" charset="0"/>
              <a:buChar char="•"/>
            </a:pPr>
            <a:r>
              <a:rPr lang="en-US" sz="3200" b="1" dirty="0">
                <a:latin typeface="Barlow" panose="00000500000000000000" pitchFamily="2" charset="0"/>
              </a:rPr>
              <a:t>Technology use and workplace security</a:t>
            </a:r>
            <a:r>
              <a:rPr lang="en-US" sz="3200" dirty="0">
                <a:latin typeface="Barlow" panose="00000500000000000000" pitchFamily="2" charset="0"/>
              </a:rPr>
              <a:t>: Rules for using technology systems to protect guest confidentiality and operational efficiency.</a:t>
            </a:r>
          </a:p>
          <a:p>
            <a:pPr marL="285750" indent="-252000">
              <a:spcBef>
                <a:spcPts val="600"/>
              </a:spcBef>
              <a:spcAft>
                <a:spcPts val="600"/>
              </a:spcAft>
              <a:buFont typeface="Arial" panose="020B0604020202020204" pitchFamily="34" charset="0"/>
              <a:buChar char="•"/>
            </a:pPr>
            <a:r>
              <a:rPr lang="en-US" sz="3200" b="1" dirty="0">
                <a:latin typeface="Barlow" panose="00000500000000000000" pitchFamily="2" charset="0"/>
              </a:rPr>
              <a:t>Relationships between staff</a:t>
            </a:r>
            <a:r>
              <a:rPr lang="en-US" sz="3200" dirty="0">
                <a:latin typeface="Barlow" panose="00000500000000000000" pitchFamily="2" charset="0"/>
              </a:rPr>
              <a:t>: Expect respectful, professional communication; avoid gossip, inappropriate jokes, and exclusionary behaviors.</a:t>
            </a:r>
            <a:endParaRPr lang="el-GR" sz="3200" dirty="0"/>
          </a:p>
        </p:txBody>
      </p:sp>
    </p:spTree>
    <p:extLst>
      <p:ext uri="{BB962C8B-B14F-4D97-AF65-F5344CB8AC3E}">
        <p14:creationId xmlns:p14="http://schemas.microsoft.com/office/powerpoint/2010/main" val="308135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8470508" y="3912675"/>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1: PERFORM HR Platform</a:t>
            </a:r>
          </a:p>
          <a:p>
            <a:pPr marL="0" marR="0" lvl="0" indent="0" algn="r"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0922785" y="2301578"/>
            <a:ext cx="7365211"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600" b="1" u="none" strike="noStrike" spc="-300" dirty="0">
                <a:solidFill>
                  <a:srgbClr val="000000"/>
                </a:solidFill>
                <a:latin typeface="Six Caps"/>
                <a:ea typeface="Six Caps"/>
                <a:cs typeface="Six Caps"/>
                <a:sym typeface="Six Caps"/>
              </a:rPr>
              <a:t>PROJECT </a:t>
            </a:r>
            <a:r>
              <a:rPr lang="en-US" sz="6600" b="1" u="none" strike="noStrike" spc="-300" dirty="0">
                <a:solidFill>
                  <a:srgbClr val="462AF0"/>
                </a:solidFill>
                <a:latin typeface="Six Caps"/>
                <a:ea typeface="Six Caps"/>
                <a:cs typeface="Six Caps"/>
                <a:sym typeface="Six Caps"/>
              </a:rPr>
              <a:t>RESULTS</a:t>
            </a:r>
            <a:endParaRPr sz="6600" b="1" spc="-300" dirty="0"/>
          </a:p>
        </p:txBody>
      </p:sp>
      <p:sp>
        <p:nvSpPr>
          <p:cNvPr id="446" name="Google Shape;446;p22"/>
          <p:cNvSpPr txBox="1"/>
          <p:nvPr/>
        </p:nvSpPr>
        <p:spPr>
          <a:xfrm>
            <a:off x="8732783" y="5585941"/>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2: PERFORM Digital Toolkit</a:t>
            </a:r>
          </a:p>
          <a:p>
            <a:pPr marL="0" marR="0" lvl="0" indent="0" algn="r"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nSpc>
                <a:spcPct val="120005"/>
              </a:lnSpc>
            </a:pPr>
            <a:r>
              <a:rPr lang="en-GB" sz="2800" dirty="0">
                <a:solidFill>
                  <a:schemeClr val="bg2"/>
                </a:solidFill>
                <a:latin typeface="Barlow" pitchFamily="2" charset="77"/>
                <a:ea typeface="Calibri"/>
                <a:cs typeface="Calibri"/>
                <a:sym typeface="Calibri"/>
              </a:rPr>
              <a:t>Project Result 3: VET Course for Hospitality</a:t>
            </a:r>
          </a:p>
          <a:p>
            <a:pPr>
              <a:lnSpc>
                <a:spcPct val="120005"/>
              </a:lnSpc>
            </a:pPr>
            <a:r>
              <a:rPr lang="en-GB" sz="2800" dirty="0">
                <a:solidFill>
                  <a:schemeClr val="bg2"/>
                </a:solidFill>
                <a:latin typeface="Barlow" pitchFamily="2" charset="77"/>
                <a:ea typeface="Calibri"/>
                <a:cs typeface="Calibri"/>
                <a:sym typeface="Calibri"/>
              </a:rPr>
              <a:t>Managers and HR Experts</a:t>
            </a:r>
          </a:p>
          <a:p>
            <a:pPr marL="0" marR="0" lvl="0" indent="0"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2144279"/>
            <a:ext cx="3602478"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200" b="1" u="none" strike="noStrike" spc="-300" dirty="0">
                <a:solidFill>
                  <a:srgbClr val="000000"/>
                </a:solidFill>
                <a:latin typeface="Six Caps"/>
                <a:ea typeface="Six Caps"/>
                <a:cs typeface="Six Caps"/>
                <a:sym typeface="Six Caps"/>
              </a:rPr>
              <a:t>ABOUT:</a:t>
            </a:r>
            <a:endParaRPr sz="7200" b="1" spc="-3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6912510" cy="4136517"/>
          </a:xfrm>
          <a:prstGeom prst="rect">
            <a:avLst/>
          </a:prstGeom>
          <a:noFill/>
          <a:ln>
            <a:noFill/>
          </a:ln>
        </p:spPr>
        <p:txBody>
          <a:bodyPr spcFirstLastPara="1" wrap="square" lIns="0" tIns="0" rIns="0" bIns="0" anchor="t" anchorCtr="0">
            <a:spAutoFit/>
          </a:bodyPr>
          <a:lstStyle/>
          <a:p>
            <a:pPr>
              <a:lnSpc>
                <a:spcPct val="120005"/>
              </a:lnSpc>
            </a:pPr>
            <a:r>
              <a:rPr lang="en-GB" sz="3200" dirty="0">
                <a:solidFill>
                  <a:schemeClr val="bg2"/>
                </a:solidFill>
                <a:latin typeface="Barlow" pitchFamily="2" charset="77"/>
                <a:cs typeface="Calibri"/>
                <a:sym typeface="Calibri"/>
              </a:rPr>
              <a:t>The ’PERFORM’ project is about educating Hospitality Managers and HR Experts in developing and supporting Autistic Staff in the EU Hospitality Sector. It also delivers an Innovative HR Platform, for performance appraisals and employee monitoring.</a:t>
            </a:r>
            <a:endParaRPr lang="en-GB" sz="3200" dirty="0">
              <a:solidFill>
                <a:schemeClr val="bg2"/>
              </a:solidFill>
              <a:latin typeface="Barlow" pitchFamily="2" charset="77"/>
            </a:endParaRPr>
          </a:p>
        </p:txBody>
      </p:sp>
      <p:sp>
        <p:nvSpPr>
          <p:cNvPr id="33" name="Rectangle 32"/>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50299C2B-8A0C-8FC3-497B-35206DBE4EEB}"/>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796A623-7D2D-584F-3874-688E36525DB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90DBD52-5468-62B9-EC27-CCECADBC46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5812727-E322-29A4-D8A2-A2F1C3D5FE5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EC7FC1E-623E-2122-D2DF-7283AE577087}"/>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730CDF77-7289-7E9F-7C9E-0D6C00028274}"/>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83E0ADB2-820B-6C0D-8EA3-7F508D17C2D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4EE2D90-0A20-3B51-3C11-AFF436535E06}"/>
              </a:ext>
            </a:extLst>
          </p:cNvPr>
          <p:cNvSpPr txBox="1"/>
          <p:nvPr/>
        </p:nvSpPr>
        <p:spPr>
          <a:xfrm>
            <a:off x="421776" y="1926744"/>
            <a:ext cx="7287320" cy="5570756"/>
          </a:xfrm>
          <a:prstGeom prst="rect">
            <a:avLst/>
          </a:prstGeom>
          <a:noFill/>
        </p:spPr>
        <p:txBody>
          <a:bodyPr wrap="square">
            <a:spAutoFit/>
          </a:bodyPr>
          <a:lstStyle/>
          <a:p>
            <a:pPr marL="720000" indent="-252000" algn="l">
              <a:lnSpc>
                <a:spcPct val="150000"/>
              </a:lnSpc>
              <a:spcBef>
                <a:spcPts val="600"/>
              </a:spcBef>
              <a:spcAft>
                <a:spcPts val="600"/>
              </a:spcAft>
              <a:buNone/>
            </a:pPr>
            <a:r>
              <a:rPr lang="en-US" sz="3200" b="1" i="0" u="none" strike="noStrike" dirty="0">
                <a:solidFill>
                  <a:schemeClr val="accent2"/>
                </a:solidFill>
                <a:effectLst/>
                <a:latin typeface="Barlow" panose="00000500000000000000" pitchFamily="2" charset="0"/>
              </a:rPr>
              <a:t>Code of Conduct Template</a:t>
            </a:r>
            <a:endParaRPr lang="en-US" sz="3200" b="1" dirty="0">
              <a:solidFill>
                <a:schemeClr val="accent2"/>
              </a:solidFill>
              <a:latin typeface="Barlow" panose="00000500000000000000" pitchFamily="2" charset="0"/>
            </a:endParaRPr>
          </a:p>
          <a:p>
            <a:pPr marL="720000" indent="-252000" algn="l">
              <a:spcBef>
                <a:spcPts val="600"/>
              </a:spcBef>
              <a:spcAft>
                <a:spcPts val="600"/>
              </a:spcAft>
              <a:buFont typeface="Arial" panose="020B0604020202020204" pitchFamily="34" charset="0"/>
              <a:buChar char="•"/>
            </a:pPr>
            <a:r>
              <a:rPr lang="en-US" sz="3200" b="1" dirty="0">
                <a:latin typeface="Barlow" panose="00000500000000000000" pitchFamily="2" charset="0"/>
              </a:rPr>
              <a:t>Workplace behavior and business culture</a:t>
            </a:r>
            <a:r>
              <a:rPr lang="en-US" sz="3200" dirty="0">
                <a:latin typeface="Barlow" panose="00000500000000000000" pitchFamily="2" charset="0"/>
              </a:rPr>
              <a:t>: Punctuality, clear communication, teamwork, and respect for neurodiverse working styles.</a:t>
            </a:r>
            <a:r>
              <a:rPr lang="en-US" sz="3200" b="1" dirty="0">
                <a:latin typeface="Barlow" panose="00000500000000000000" pitchFamily="2" charset="0"/>
              </a:rPr>
              <a:t> </a:t>
            </a:r>
          </a:p>
          <a:p>
            <a:pPr marL="720000" indent="-252000" algn="l">
              <a:spcBef>
                <a:spcPts val="600"/>
              </a:spcBef>
              <a:spcAft>
                <a:spcPts val="600"/>
              </a:spcAft>
              <a:buFont typeface="Arial" panose="020B0604020202020204" pitchFamily="34" charset="0"/>
              <a:buChar char="•"/>
            </a:pPr>
            <a:r>
              <a:rPr lang="en-US" sz="3200" b="1" dirty="0">
                <a:latin typeface="Barlow" panose="00000500000000000000" pitchFamily="2" charset="0"/>
              </a:rPr>
              <a:t>Harassment and discrimination</a:t>
            </a:r>
            <a:r>
              <a:rPr lang="en-US" sz="3200" dirty="0">
                <a:latin typeface="Barlow" panose="00000500000000000000" pitchFamily="2" charset="0"/>
              </a:rPr>
              <a:t>: Zero-tolerance for harassment, bullying, discrimination; with clear examples.</a:t>
            </a:r>
          </a:p>
        </p:txBody>
      </p:sp>
      <p:sp>
        <p:nvSpPr>
          <p:cNvPr id="2" name="TextBox 1">
            <a:extLst>
              <a:ext uri="{FF2B5EF4-FFF2-40B4-BE49-F238E27FC236}">
                <a16:creationId xmlns:a16="http://schemas.microsoft.com/office/drawing/2014/main" id="{9BCB15E6-FA72-4F9C-1390-97562F85AAB0}"/>
              </a:ext>
            </a:extLst>
          </p:cNvPr>
          <p:cNvSpPr txBox="1"/>
          <p:nvPr/>
        </p:nvSpPr>
        <p:spPr>
          <a:xfrm>
            <a:off x="8961120" y="2869809"/>
            <a:ext cx="8370278" cy="3693319"/>
          </a:xfrm>
          <a:prstGeom prst="rect">
            <a:avLst/>
          </a:prstGeom>
          <a:noFill/>
        </p:spPr>
        <p:txBody>
          <a:bodyPr wrap="square" rtlCol="0">
            <a:spAutoFit/>
          </a:bodyPr>
          <a:lstStyle/>
          <a:p>
            <a:pPr marL="285750" indent="-252000">
              <a:spcBef>
                <a:spcPts val="600"/>
              </a:spcBef>
              <a:spcAft>
                <a:spcPts val="600"/>
              </a:spcAft>
              <a:buFont typeface="Arial" panose="020B0604020202020204" pitchFamily="34" charset="0"/>
              <a:buChar char="•"/>
            </a:pPr>
            <a:r>
              <a:rPr lang="en-US" sz="3200" b="1" dirty="0">
                <a:latin typeface="Barlow" panose="00000500000000000000" pitchFamily="2" charset="0"/>
              </a:rPr>
              <a:t>Workplace accommodations for neurodiverse employees</a:t>
            </a:r>
            <a:r>
              <a:rPr lang="en-US" sz="3200" dirty="0">
                <a:latin typeface="Barlow" panose="00000500000000000000" pitchFamily="2" charset="0"/>
              </a:rPr>
              <a:t>: Access to sensory-friendly spaces, written instructions, structured routines; confidential handling of requests.</a:t>
            </a:r>
          </a:p>
          <a:p>
            <a:pPr marL="285750" indent="-252000">
              <a:spcBef>
                <a:spcPts val="600"/>
              </a:spcBef>
              <a:spcAft>
                <a:spcPts val="600"/>
              </a:spcAft>
              <a:buFont typeface="Arial" panose="020B0604020202020204" pitchFamily="34" charset="0"/>
              <a:buChar char="•"/>
            </a:pPr>
            <a:r>
              <a:rPr lang="en-US" sz="3200" b="1" dirty="0">
                <a:latin typeface="Barlow" panose="00000500000000000000" pitchFamily="2" charset="0"/>
              </a:rPr>
              <a:t>Discipline measures</a:t>
            </a:r>
            <a:r>
              <a:rPr lang="en-US" sz="3200" dirty="0">
                <a:latin typeface="Barlow" panose="00000500000000000000" pitchFamily="2" charset="0"/>
              </a:rPr>
              <a:t>: Clear steps for breaches, from verbal warnings to formal procedures depending on the severity.</a:t>
            </a:r>
          </a:p>
        </p:txBody>
      </p:sp>
    </p:spTree>
    <p:extLst>
      <p:ext uri="{BB962C8B-B14F-4D97-AF65-F5344CB8AC3E}">
        <p14:creationId xmlns:p14="http://schemas.microsoft.com/office/powerpoint/2010/main" val="134209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A798668-829D-C5A2-2982-F7EFA4CCA64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0DAC8192-299E-8E07-D9C5-EC4F3CA1E9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5655E40-9B4D-B736-5814-F05CEDB83C4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C742DB9D-B6B2-E3F3-74AD-483DB7377D5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E97E9BC2-ECC3-70FA-A38C-4DE8D036140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7B3A63E-C861-E0F3-79CE-434880AF1213}"/>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1A2B9DE6-7F59-E68E-EF6D-60388A40A233}"/>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6F4E43B3-1610-83E4-86A1-11EBCC359EC5}"/>
              </a:ext>
            </a:extLst>
          </p:cNvPr>
          <p:cNvSpPr txBox="1"/>
          <p:nvPr/>
        </p:nvSpPr>
        <p:spPr>
          <a:xfrm>
            <a:off x="662782" y="2799624"/>
            <a:ext cx="7968260" cy="3683060"/>
          </a:xfrm>
          <a:prstGeom prst="rect">
            <a:avLst/>
          </a:prstGeom>
          <a:noFill/>
        </p:spPr>
        <p:txBody>
          <a:bodyPr wrap="square">
            <a:spAutoFit/>
          </a:bodyPr>
          <a:lstStyle/>
          <a:p>
            <a:pPr marL="457200" indent="-457200" algn="l">
              <a:lnSpc>
                <a:spcPct val="150000"/>
              </a:lnSpc>
              <a:buFont typeface="Arial" panose="020B0604020202020204" pitchFamily="34" charset="0"/>
              <a:buChar char="•"/>
            </a:pPr>
            <a:r>
              <a:rPr lang="en-US" sz="3200" dirty="0">
                <a:latin typeface="Barlow" panose="00000500000000000000" pitchFamily="2" charset="0"/>
              </a:rPr>
              <a:t>Is the language clear and simple?</a:t>
            </a:r>
          </a:p>
          <a:p>
            <a:pPr marL="457200" indent="-457200" algn="l">
              <a:lnSpc>
                <a:spcPct val="150000"/>
              </a:lnSpc>
              <a:buFont typeface="Arial" panose="020B0604020202020204" pitchFamily="34" charset="0"/>
              <a:buChar char="•"/>
            </a:pPr>
            <a:r>
              <a:rPr lang="en-US" sz="3200" dirty="0">
                <a:latin typeface="Barlow" panose="00000500000000000000" pitchFamily="2" charset="0"/>
              </a:rPr>
              <a:t>Are neurodiverse needs addressed?</a:t>
            </a:r>
          </a:p>
          <a:p>
            <a:pPr marL="457200" indent="-457200" algn="l">
              <a:lnSpc>
                <a:spcPct val="150000"/>
              </a:lnSpc>
              <a:buFont typeface="Arial" panose="020B0604020202020204" pitchFamily="34" charset="0"/>
              <a:buChar char="•"/>
            </a:pPr>
            <a:r>
              <a:rPr lang="en-US" sz="3200" dirty="0">
                <a:latin typeface="Barlow" panose="00000500000000000000" pitchFamily="2" charset="0"/>
              </a:rPr>
              <a:t>Are all service departments included?</a:t>
            </a:r>
          </a:p>
          <a:p>
            <a:pPr marL="457200" indent="-457200" algn="l">
              <a:lnSpc>
                <a:spcPct val="150000"/>
              </a:lnSpc>
              <a:buFont typeface="Arial" panose="020B0604020202020204" pitchFamily="34" charset="0"/>
              <a:buChar char="•"/>
            </a:pPr>
            <a:r>
              <a:rPr lang="en-US" sz="3200" dirty="0">
                <a:latin typeface="Barlow" panose="00000500000000000000" pitchFamily="2" charset="0"/>
              </a:rPr>
              <a:t>Are examples realistic and practical?</a:t>
            </a:r>
          </a:p>
          <a:p>
            <a:pPr marL="457200" indent="-457200" algn="l">
              <a:lnSpc>
                <a:spcPct val="150000"/>
              </a:lnSpc>
              <a:buFont typeface="Arial" panose="020B0604020202020204" pitchFamily="34" charset="0"/>
              <a:buChar char="•"/>
            </a:pPr>
            <a:r>
              <a:rPr lang="en-US" sz="3200" dirty="0">
                <a:latin typeface="Barlow" panose="00000500000000000000" pitchFamily="2" charset="0"/>
              </a:rPr>
              <a:t>Is training linked to the Code?</a:t>
            </a:r>
            <a:endParaRPr lang="en-GB" sz="3200" b="0" i="0" u="none" strike="noStrike" dirty="0">
              <a:solidFill>
                <a:srgbClr val="000000"/>
              </a:solidFill>
              <a:effectLst/>
              <a:latin typeface="Barlow" panose="00000500000000000000" pitchFamily="2" charset="0"/>
            </a:endParaRPr>
          </a:p>
        </p:txBody>
      </p:sp>
      <p:sp>
        <p:nvSpPr>
          <p:cNvPr id="4" name="Google Shape;441;p22">
            <a:extLst>
              <a:ext uri="{FF2B5EF4-FFF2-40B4-BE49-F238E27FC236}">
                <a16:creationId xmlns:a16="http://schemas.microsoft.com/office/drawing/2014/main" id="{E18127AE-257A-5423-1FF5-647086ED6F4B}"/>
              </a:ext>
            </a:extLst>
          </p:cNvPr>
          <p:cNvSpPr txBox="1"/>
          <p:nvPr/>
        </p:nvSpPr>
        <p:spPr>
          <a:xfrm>
            <a:off x="551272" y="1659849"/>
            <a:ext cx="1282882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dirty="0">
                <a:solidFill>
                  <a:schemeClr val="accent2"/>
                </a:solidFill>
                <a:latin typeface="Barlow" panose="00000500000000000000" pitchFamily="2" charset="0"/>
              </a:rPr>
              <a:t>Best Practice Checklist</a:t>
            </a:r>
            <a:endParaRPr sz="3200" b="1" dirty="0">
              <a:solidFill>
                <a:schemeClr val="accent2"/>
              </a:solidFill>
              <a:latin typeface="Barlow" panose="00000500000000000000" pitchFamily="2" charset="0"/>
            </a:endParaRPr>
          </a:p>
        </p:txBody>
      </p:sp>
      <p:sp>
        <p:nvSpPr>
          <p:cNvPr id="5" name="TextBox 4">
            <a:extLst>
              <a:ext uri="{FF2B5EF4-FFF2-40B4-BE49-F238E27FC236}">
                <a16:creationId xmlns:a16="http://schemas.microsoft.com/office/drawing/2014/main" id="{D2D6E4D1-249A-E41C-D0E0-704BCA67C775}"/>
              </a:ext>
            </a:extLst>
          </p:cNvPr>
          <p:cNvSpPr txBox="1"/>
          <p:nvPr/>
        </p:nvSpPr>
        <p:spPr>
          <a:xfrm>
            <a:off x="9656960" y="2824192"/>
            <a:ext cx="7968258" cy="4421723"/>
          </a:xfrm>
          <a:prstGeom prst="rect">
            <a:avLst/>
          </a:prstGeom>
          <a:noFill/>
        </p:spPr>
        <p:txBody>
          <a:bodyPr wrap="square">
            <a:spAutoFit/>
          </a:bodyPr>
          <a:lstStyle/>
          <a:p>
            <a:pPr marL="457200" indent="-457200" algn="l">
              <a:lnSpc>
                <a:spcPct val="150000"/>
              </a:lnSpc>
              <a:buFont typeface="Arial" panose="020B0604020202020204" pitchFamily="34" charset="0"/>
              <a:buChar char="•"/>
            </a:pPr>
            <a:r>
              <a:rPr lang="en-US" sz="3200" dirty="0">
                <a:latin typeface="Barlow" panose="00000500000000000000" pitchFamily="2" charset="0"/>
              </a:rPr>
              <a:t>Are managers leading by example?</a:t>
            </a:r>
          </a:p>
          <a:p>
            <a:pPr marL="457200" indent="-457200" algn="l">
              <a:lnSpc>
                <a:spcPct val="150000"/>
              </a:lnSpc>
              <a:buFont typeface="Arial" panose="020B0604020202020204" pitchFamily="34" charset="0"/>
              <a:buChar char="•"/>
            </a:pPr>
            <a:r>
              <a:rPr lang="en-US" sz="3200" dirty="0">
                <a:latin typeface="Barlow" panose="00000500000000000000" pitchFamily="2" charset="0"/>
              </a:rPr>
              <a:t>Are reporting procedures confidential and easy?</a:t>
            </a:r>
          </a:p>
          <a:p>
            <a:pPr marL="457200" indent="-457200" algn="l">
              <a:lnSpc>
                <a:spcPct val="150000"/>
              </a:lnSpc>
              <a:buFont typeface="Arial" panose="020B0604020202020204" pitchFamily="34" charset="0"/>
              <a:buChar char="•"/>
            </a:pPr>
            <a:r>
              <a:rPr lang="en-US" sz="3200" dirty="0">
                <a:latin typeface="Barlow" panose="00000500000000000000" pitchFamily="2" charset="0"/>
              </a:rPr>
              <a:t>Are updates scheduled regularly?</a:t>
            </a:r>
          </a:p>
          <a:p>
            <a:pPr marL="457200" indent="-457200" algn="l">
              <a:lnSpc>
                <a:spcPct val="150000"/>
              </a:lnSpc>
              <a:buFont typeface="Arial" panose="020B0604020202020204" pitchFamily="34" charset="0"/>
              <a:buChar char="•"/>
            </a:pPr>
            <a:r>
              <a:rPr lang="en-US" sz="3200" dirty="0">
                <a:latin typeface="Barlow" panose="00000500000000000000" pitchFamily="2" charset="0"/>
              </a:rPr>
              <a:t>Is feedback collected from diverse employees?</a:t>
            </a:r>
            <a:endParaRPr lang="en-GB" sz="3200" b="0" i="0" u="none" strike="noStrike" dirty="0">
              <a:solidFill>
                <a:srgbClr val="000000"/>
              </a:solidFill>
              <a:effectLst/>
              <a:latin typeface="Barlow" panose="00000500000000000000" pitchFamily="2" charset="0"/>
            </a:endParaRPr>
          </a:p>
        </p:txBody>
      </p:sp>
    </p:spTree>
    <p:extLst>
      <p:ext uri="{BB962C8B-B14F-4D97-AF65-F5344CB8AC3E}">
        <p14:creationId xmlns:p14="http://schemas.microsoft.com/office/powerpoint/2010/main" val="66108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6432717-7CCD-2ED2-6230-C0B1565E2F11}"/>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AEF7A33E-81AE-75E3-7831-29960A1C6A1C}"/>
              </a:ext>
            </a:extLst>
          </p:cNvPr>
          <p:cNvGrpSpPr/>
          <p:nvPr/>
        </p:nvGrpSpPr>
        <p:grpSpPr>
          <a:xfrm>
            <a:off x="379140" y="-28858"/>
            <a:ext cx="18288000" cy="1240415"/>
            <a:chOff x="0" y="-57150"/>
            <a:chExt cx="4816593" cy="326693"/>
          </a:xfrm>
        </p:grpSpPr>
        <p:sp>
          <p:nvSpPr>
            <p:cNvPr id="486" name="Google Shape;486;p24">
              <a:extLst>
                <a:ext uri="{FF2B5EF4-FFF2-40B4-BE49-F238E27FC236}">
                  <a16:creationId xmlns:a16="http://schemas.microsoft.com/office/drawing/2014/main" id="{A5FFDC1B-AEFA-580D-5A00-CC607D86CD2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877E370-1538-E382-6273-700FD341652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43E95AD-D73D-2906-B572-230B4B9DB925}"/>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04137B8-87C4-F976-705B-1C6DB92C6552}"/>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61829A1-9CE6-C885-B572-ED901E83623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6" name="Google Shape;441;p22">
            <a:extLst>
              <a:ext uri="{FF2B5EF4-FFF2-40B4-BE49-F238E27FC236}">
                <a16:creationId xmlns:a16="http://schemas.microsoft.com/office/drawing/2014/main" id="{0E110274-D82B-A7F9-C56A-4136F7D57FFD}"/>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ea typeface="Six Caps"/>
                <a:cs typeface="Six Caps"/>
                <a:sym typeface="Six Caps"/>
              </a:rPr>
              <a:t>6. </a:t>
            </a:r>
            <a:r>
              <a:rPr lang="en-US" sz="4800" b="1" dirty="0">
                <a:solidFill>
                  <a:schemeClr val="accent2"/>
                </a:solidFill>
                <a:latin typeface="Barlow" panose="00000500000000000000" pitchFamily="2" charset="0"/>
              </a:rPr>
              <a:t>Application of the Code</a:t>
            </a:r>
            <a:endParaRPr sz="4800" b="1" dirty="0">
              <a:solidFill>
                <a:schemeClr val="accent2"/>
              </a:solidFill>
              <a:latin typeface="Barlow" panose="00000500000000000000" pitchFamily="2" charset="0"/>
            </a:endParaRPr>
          </a:p>
        </p:txBody>
      </p:sp>
      <p:sp>
        <p:nvSpPr>
          <p:cNvPr id="13" name="TextBox 12">
            <a:extLst>
              <a:ext uri="{FF2B5EF4-FFF2-40B4-BE49-F238E27FC236}">
                <a16:creationId xmlns:a16="http://schemas.microsoft.com/office/drawing/2014/main" id="{808CC7BA-D80A-1CC0-CDDB-EB7FEA318A92}"/>
              </a:ext>
            </a:extLst>
          </p:cNvPr>
          <p:cNvSpPr txBox="1"/>
          <p:nvPr/>
        </p:nvSpPr>
        <p:spPr>
          <a:xfrm>
            <a:off x="467064" y="2863532"/>
            <a:ext cx="15176210" cy="5114221"/>
          </a:xfrm>
          <a:prstGeom prst="rect">
            <a:avLst/>
          </a:prstGeom>
          <a:noFill/>
        </p:spPr>
        <p:txBody>
          <a:bodyPr wrap="square">
            <a:spAutoFit/>
          </a:bodyPr>
          <a:lstStyle/>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Reinforce the Code through daily routines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Use it in performance reviews and feedback</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Managers must model expected behavior</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Support autistic staff with structured coaching</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Apply fairly to all employees</a:t>
            </a:r>
          </a:p>
          <a:p>
            <a:pPr algn="l">
              <a:lnSpc>
                <a:spcPct val="150000"/>
              </a:lnSpc>
            </a:pPr>
            <a:endParaRPr lang="en-GB" sz="32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131397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339C1EC-AEC2-A5A9-B7A8-CD87E7FFE514}"/>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1A2FD9BE-B928-049C-2570-040CBA4681EB}"/>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91C7D3B-6100-9003-C463-0E8A05557F95}"/>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3C38AC-53BF-03C5-B15B-1AD6E29B90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F2C6CDA3-A259-369A-70F4-9E288CD2884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1C147CE-8BBF-6C2A-EA00-EC938A24FABF}"/>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A5F9832-84F0-FEAF-8304-E412D0197CC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A8216E26-FF99-AEC8-2932-CA7227DDAA1A}"/>
              </a:ext>
            </a:extLst>
          </p:cNvPr>
          <p:cNvSpPr txBox="1"/>
          <p:nvPr/>
        </p:nvSpPr>
        <p:spPr>
          <a:xfrm>
            <a:off x="540387" y="2934663"/>
            <a:ext cx="14962210" cy="7745710"/>
          </a:xfrm>
          <a:prstGeom prst="rect">
            <a:avLst/>
          </a:prstGeom>
          <a:noFill/>
        </p:spPr>
        <p:txBody>
          <a:bodyPr wrap="square">
            <a:spAutoFit/>
          </a:bodyPr>
          <a:lstStyle/>
          <a:p>
            <a:pPr algn="l">
              <a:lnSpc>
                <a:spcPct val="150000"/>
              </a:lnSpc>
              <a:buNone/>
            </a:pPr>
            <a:r>
              <a:rPr lang="en-US" sz="3200" b="1" dirty="0">
                <a:solidFill>
                  <a:schemeClr val="accent2"/>
                </a:solidFill>
                <a:latin typeface="Barlow" panose="00000500000000000000" pitchFamily="2" charset="0"/>
              </a:rPr>
              <a:t>Importance of workplace culture in Hospitality</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Culture shapes employee experience and service quality</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Strong culture promotes respect, professionalism, teamwork, inclusivity.</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Clear communication standards support autistic employees.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Written instructions and visual aids improve accessibility.</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Teamwork values different strengths, including attention to detail.</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Structured support helps in guest interactions and service recovery.</a:t>
            </a:r>
            <a:endParaRPr lang="en-US" sz="3200" b="1" dirty="0">
              <a:solidFill>
                <a:schemeClr val="accent2"/>
              </a:solidFill>
              <a:latin typeface="Barlow" panose="00000500000000000000" pitchFamily="2" charset="0"/>
            </a:endParaRPr>
          </a:p>
          <a:p>
            <a:pPr algn="l">
              <a:lnSpc>
                <a:spcPct val="150000"/>
              </a:lnSpc>
              <a:buNone/>
            </a:pPr>
            <a:endParaRPr lang="en-US" sz="4000" dirty="0"/>
          </a:p>
          <a:p>
            <a:pPr algn="l">
              <a:lnSpc>
                <a:spcPct val="150000"/>
              </a:lnSpc>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52D6B313-5491-5A78-F8EB-B6039F1BF073}"/>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7. </a:t>
            </a:r>
            <a:r>
              <a:rPr lang="en-US" sz="4800" b="1" dirty="0">
                <a:solidFill>
                  <a:schemeClr val="accent2"/>
                </a:solidFill>
                <a:latin typeface="Barlow" panose="00000500000000000000" pitchFamily="2" charset="0"/>
              </a:rPr>
              <a:t>Workplace culture and behavior standards</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21832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38E6890-9913-6902-262A-361C1F3D5F8B}"/>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4862055-0F19-45E6-80C5-C7C5191EF7DD}"/>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25192C3-5E55-7809-D21B-E65593667AD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546614F4-1844-76D0-42A5-1E40C1BB377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F71053D5-0712-8BDD-8D7A-CD03BB73E2B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B5DE7FF-A303-5926-739F-38304889FEF2}"/>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6DD06B63-37AB-AA91-867E-6E322B9FEDB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A8EAC1F9-E155-AB07-139C-D956D5D6ABE1}"/>
              </a:ext>
            </a:extLst>
          </p:cNvPr>
          <p:cNvSpPr txBox="1"/>
          <p:nvPr/>
        </p:nvSpPr>
        <p:spPr>
          <a:xfrm>
            <a:off x="540386" y="2934663"/>
            <a:ext cx="15834407" cy="6930102"/>
          </a:xfrm>
          <a:prstGeom prst="rect">
            <a:avLst/>
          </a:prstGeom>
          <a:noFill/>
        </p:spPr>
        <p:txBody>
          <a:bodyPr wrap="square">
            <a:spAutoFit/>
          </a:bodyPr>
          <a:lstStyle/>
          <a:p>
            <a:pPr marL="5715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Clear standards define acceptable communication, appearance, teamwork.</a:t>
            </a:r>
          </a:p>
          <a:p>
            <a:pPr marL="5715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Zero-tolerance for bullying, harassment, discrimination.</a:t>
            </a:r>
          </a:p>
          <a:p>
            <a:pPr marL="5715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Supervisors must model expected behaviors daily.</a:t>
            </a:r>
          </a:p>
          <a:p>
            <a:pPr marL="5715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Sensory-friendly adjustments (quiet spaces, flexible breaks) support inclusion.</a:t>
            </a:r>
          </a:p>
          <a:p>
            <a:pPr marL="5715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Regular staff engagement and inclusivity training refresh culture.</a:t>
            </a:r>
          </a:p>
          <a:p>
            <a:pPr marL="5715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Positive culture attracts talent and improves guest experiences.</a:t>
            </a:r>
            <a:endParaRPr lang="en-US" sz="3200" b="1" dirty="0">
              <a:solidFill>
                <a:schemeClr val="accent2"/>
              </a:solidFill>
              <a:latin typeface="Barlow" panose="00000500000000000000" pitchFamily="2" charset="0"/>
            </a:endParaRPr>
          </a:p>
          <a:p>
            <a:pPr algn="l">
              <a:lnSpc>
                <a:spcPct val="150000"/>
              </a:lnSpc>
              <a:buNone/>
            </a:pPr>
            <a:endParaRPr lang="en-US" sz="4000" dirty="0"/>
          </a:p>
          <a:p>
            <a:pPr algn="l">
              <a:lnSpc>
                <a:spcPct val="150000"/>
              </a:lnSpc>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56BB9167-56D8-6655-CB60-E2E627980FB6}"/>
              </a:ext>
            </a:extLst>
          </p:cNvPr>
          <p:cNvSpPr txBox="1"/>
          <p:nvPr/>
        </p:nvSpPr>
        <p:spPr>
          <a:xfrm>
            <a:off x="551272" y="1659849"/>
            <a:ext cx="1282882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dirty="0">
                <a:solidFill>
                  <a:schemeClr val="accent2"/>
                </a:solidFill>
                <a:latin typeface="Barlow" panose="00000500000000000000" pitchFamily="2" charset="0"/>
              </a:rPr>
              <a:t>Establishing and maintaining behavior standards</a:t>
            </a:r>
            <a:endParaRPr sz="32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37475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Google Shape;441;p22">
            <a:extLst>
              <a:ext uri="{FF2B5EF4-FFF2-40B4-BE49-F238E27FC236}">
                <a16:creationId xmlns:a16="http://schemas.microsoft.com/office/drawing/2014/main" id="{DC440E8B-3546-FE3C-162E-F23AA25B3BEB}"/>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Summary Module 5</a:t>
            </a:r>
            <a:endParaRPr sz="4800" b="1" dirty="0">
              <a:solidFill>
                <a:schemeClr val="bg2">
                  <a:lumMod val="75000"/>
                </a:schemeClr>
              </a:solidFill>
              <a:latin typeface="Barlow" pitchFamily="2" charset="77"/>
            </a:endParaRPr>
          </a:p>
        </p:txBody>
      </p:sp>
      <p:sp>
        <p:nvSpPr>
          <p:cNvPr id="3" name="TextBox 2">
            <a:extLst>
              <a:ext uri="{FF2B5EF4-FFF2-40B4-BE49-F238E27FC236}">
                <a16:creationId xmlns:a16="http://schemas.microsoft.com/office/drawing/2014/main" id="{1BF9D5B7-7791-F9D8-84D0-90FB49276B44}"/>
              </a:ext>
            </a:extLst>
          </p:cNvPr>
          <p:cNvSpPr txBox="1"/>
          <p:nvPr/>
        </p:nvSpPr>
        <p:spPr>
          <a:xfrm>
            <a:off x="551272" y="2574388"/>
            <a:ext cx="15190476" cy="5200398"/>
          </a:xfrm>
          <a:prstGeom prst="rect">
            <a:avLst/>
          </a:prstGeom>
          <a:noFill/>
        </p:spPr>
        <p:txBody>
          <a:bodyPr wrap="square">
            <a:spAutoFit/>
          </a:bodyPr>
          <a:lstStyle/>
          <a:p>
            <a:pPr marL="720000" indent="-28575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A Code of Conduct sets the foundation for safe, inclusive workplaces.</a:t>
            </a:r>
          </a:p>
          <a:p>
            <a:pPr marL="720000" indent="-28575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Positive workplace culture supports all employees, including autistic staff.</a:t>
            </a:r>
          </a:p>
          <a:p>
            <a:pPr marL="720000" indent="-28575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Clear communication and behavior standards minimize conflict.</a:t>
            </a:r>
          </a:p>
          <a:p>
            <a:pPr marL="720000" indent="-28575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Inclusive adjustments promote employee engagement and service excellence.</a:t>
            </a:r>
          </a:p>
          <a:p>
            <a:pPr marL="720000" indent="-28575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Codes must be living documents, evolving with organizational growth.</a:t>
            </a:r>
          </a:p>
          <a:p>
            <a:pPr marL="720000" indent="-28575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Investing in inclusion strengthens hospitality success long-term.</a:t>
            </a:r>
            <a:endParaRPr lang="el-GR" sz="3200" dirty="0"/>
          </a:p>
        </p:txBody>
      </p:sp>
    </p:spTree>
    <p:extLst>
      <p:ext uri="{BB962C8B-B14F-4D97-AF65-F5344CB8AC3E}">
        <p14:creationId xmlns:p14="http://schemas.microsoft.com/office/powerpoint/2010/main" val="380763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a:solidFill>
                  <a:srgbClr val="FFFFFF"/>
                </a:solidFill>
                <a:latin typeface="Barlow"/>
                <a:ea typeface="Barlow"/>
                <a:cs typeface="Barlow"/>
                <a:sym typeface="Barlow"/>
              </a:rPr>
              <a:t>THANK YOU</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r>
              <a:rPr lang="en-US" dirty="0">
                <a:solidFill>
                  <a:schemeClr val="bg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5" y="3864209"/>
            <a:ext cx="8223780" cy="4459682"/>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US" sz="2800" dirty="0">
                <a:latin typeface="Barlow" panose="00000500000000000000" pitchFamily="2" charset="0"/>
              </a:rPr>
              <a:t>Module 5 aims to equip learners in the hospitality sector with a clear understanding of how a well-developed Code of Conduct can foster a safe, inclusive, and productive workplace. It emphasizes the importance of organizational culture and ethical behavior, while also offering practical guidance on supporting autistic employees through structured, respectful and accessible practices.</a:t>
            </a:r>
          </a:p>
          <a:p>
            <a:pPr marL="0" marR="0" lvl="0" indent="0" algn="l" rtl="0">
              <a:lnSpc>
                <a:spcPct val="115000"/>
              </a:lnSpc>
              <a:spcBef>
                <a:spcPts val="0"/>
              </a:spcBef>
              <a:spcAft>
                <a:spcPts val="0"/>
              </a:spcAft>
              <a:buNone/>
            </a:pPr>
            <a:endParaRPr sz="2800" dirty="0">
              <a:latin typeface="Barlow" pitchFamily="2" charset="77"/>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0" y="1494597"/>
            <a:ext cx="14163869"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ea typeface="Calibri"/>
                <a:cs typeface="Calibri"/>
                <a:sym typeface="Calibri"/>
              </a:rPr>
              <a:t>Module 5 : Code of Conduct</a:t>
            </a:r>
            <a:endParaRPr lang="en-GB" sz="4800" b="1" dirty="0">
              <a:solidFill>
                <a:schemeClr val="bg2"/>
              </a:solidFill>
              <a:latin typeface="Barlow" pitchFamily="2" charset="77"/>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807824" y="4301547"/>
            <a:ext cx="5398992" cy="445968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800" dirty="0">
                <a:latin typeface="Barlow" panose="00000500000000000000" pitchFamily="2" charset="0"/>
              </a:rPr>
              <a:t>Define and explain the role of a Code of Conduct</a:t>
            </a:r>
          </a:p>
          <a:p>
            <a:pPr marL="0" marR="0" lvl="0" indent="0" algn="l" rtl="0">
              <a:lnSpc>
                <a:spcPct val="115000"/>
              </a:lnSpc>
              <a:spcBef>
                <a:spcPts val="0"/>
              </a:spcBef>
              <a:spcAft>
                <a:spcPts val="0"/>
              </a:spcAft>
              <a:buNone/>
            </a:pPr>
            <a:endParaRPr lang="en-US" sz="2800" dirty="0">
              <a:latin typeface="Barlow" pitchFamily="2" charset="77"/>
            </a:endParaRPr>
          </a:p>
          <a:p>
            <a:pPr>
              <a:lnSpc>
                <a:spcPct val="115000"/>
              </a:lnSpc>
            </a:pPr>
            <a:r>
              <a:rPr lang="en-US" sz="2800" dirty="0">
                <a:latin typeface="Barlow" panose="00000500000000000000" pitchFamily="2" charset="0"/>
              </a:rPr>
              <a:t>Identify key components of inclusive behavior</a:t>
            </a:r>
          </a:p>
          <a:p>
            <a:pPr>
              <a:lnSpc>
                <a:spcPct val="115000"/>
              </a:lnSpc>
            </a:pPr>
            <a:endParaRPr lang="en-US" sz="2800" dirty="0">
              <a:latin typeface="Barlow" pitchFamily="2" charset="77"/>
            </a:endParaRPr>
          </a:p>
          <a:p>
            <a:pPr>
              <a:lnSpc>
                <a:spcPct val="115000"/>
              </a:lnSpc>
            </a:pPr>
            <a:r>
              <a:rPr lang="en-US" sz="2800" dirty="0">
                <a:latin typeface="Barlow" panose="00000500000000000000" pitchFamily="2" charset="0"/>
              </a:rPr>
              <a:t>Learn how to develop and apply a Code of Conduct</a:t>
            </a:r>
          </a:p>
          <a:p>
            <a:pPr marL="0" marR="0" lvl="0" indent="0" algn="l" rtl="0">
              <a:lnSpc>
                <a:spcPct val="115000"/>
              </a:lnSpc>
              <a:spcBef>
                <a:spcPts val="0"/>
              </a:spcBef>
              <a:spcAft>
                <a:spcPts val="0"/>
              </a:spcAft>
              <a:buNone/>
            </a:pPr>
            <a:endParaRPr sz="28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3030134"/>
            <a:ext cx="5398992"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Learning Outcomes</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470550" y="2986829"/>
            <a:ext cx="8603139" cy="590931"/>
          </a:xfrm>
          <a:prstGeom prst="rect">
            <a:avLst/>
          </a:prstGeom>
          <a:noFill/>
          <a:ln>
            <a:noFill/>
          </a:ln>
        </p:spPr>
        <p:txBody>
          <a:bodyPr spcFirstLastPara="1" wrap="square" lIns="0" tIns="0" rIns="0" bIns="0" anchor="t" anchorCtr="0">
            <a:spAutoFit/>
          </a:bodyPr>
          <a:lstStyle/>
          <a:p>
            <a:pPr>
              <a:lnSpc>
                <a:spcPct val="80000"/>
              </a:lnSpc>
            </a:pPr>
            <a:r>
              <a:rPr lang="en-GB" sz="4800" b="1" dirty="0">
                <a:solidFill>
                  <a:schemeClr val="bg2"/>
                </a:solidFill>
                <a:latin typeface="Barlow" pitchFamily="2" charset="77"/>
                <a:cs typeface="Calibri" panose="020F0502020204030204" pitchFamily="34" charset="0"/>
              </a:rPr>
              <a:t>Module Aim </a:t>
            </a: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9460" y="4294650"/>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19460" y="5616777"/>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9460" y="6978704"/>
            <a:ext cx="894267" cy="993159"/>
            <a:chOff x="0" y="0"/>
            <a:chExt cx="812800" cy="902683"/>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88363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82536" y="437424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66195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2</a:t>
            </a:r>
            <a:endParaRPr dirty="0"/>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2536" y="701691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3</a:t>
            </a:r>
            <a:endParaRPr dirty="0"/>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506" name="Google Shape;506;p24"/>
          <p:cNvSpPr txBox="1"/>
          <p:nvPr/>
        </p:nvSpPr>
        <p:spPr>
          <a:xfrm>
            <a:off x="463980" y="2885327"/>
            <a:ext cx="14923658" cy="5940088"/>
          </a:xfrm>
          <a:prstGeom prst="rect">
            <a:avLst/>
          </a:prstGeom>
          <a:noFill/>
          <a:ln>
            <a:noFill/>
          </a:ln>
        </p:spPr>
        <p:txBody>
          <a:bodyPr spcFirstLastPara="1" wrap="square" lIns="0" tIns="0" rIns="0" bIns="0" anchor="t" anchorCtr="0">
            <a:spAutoFit/>
          </a:bodyPr>
          <a:lstStyle/>
          <a:p>
            <a:pPr marL="457200" lvl="1" algn="l"/>
            <a:r>
              <a:rPr lang="en-GB" sz="3200" b="1" i="0" u="none" strike="noStrike" dirty="0">
                <a:solidFill>
                  <a:schemeClr val="accent2"/>
                </a:solidFill>
                <a:effectLst/>
                <a:latin typeface="Barlow" pitchFamily="2" charset="77"/>
              </a:rPr>
              <a:t>A Code of Conduct: </a:t>
            </a:r>
          </a:p>
          <a:p>
            <a:pPr marL="792000" lvl="1" indent="-252000" algn="l">
              <a:lnSpc>
                <a:spcPct val="150000"/>
              </a:lnSpc>
              <a:spcBef>
                <a:spcPts val="600"/>
              </a:spcBef>
              <a:spcAft>
                <a:spcPts val="600"/>
              </a:spcAft>
              <a:buFont typeface="Arial" panose="020B0604020202020204" pitchFamily="34" charset="0"/>
              <a:buChar char="•"/>
            </a:pPr>
            <a:r>
              <a:rPr lang="en-GB" sz="3200" b="0" i="0" u="none" strike="noStrike" dirty="0">
                <a:solidFill>
                  <a:srgbClr val="000000"/>
                </a:solidFill>
                <a:effectLst/>
                <a:latin typeface="Barlow" pitchFamily="2" charset="77"/>
              </a:rPr>
              <a:t>Sets </a:t>
            </a:r>
            <a:r>
              <a:rPr lang="en-GB" sz="3200" b="0" i="0" u="none" strike="noStrike" dirty="0" err="1">
                <a:solidFill>
                  <a:srgbClr val="000000"/>
                </a:solidFill>
                <a:effectLst/>
                <a:latin typeface="Barlow" pitchFamily="2" charset="77"/>
              </a:rPr>
              <a:t>behavior</a:t>
            </a:r>
            <a:r>
              <a:rPr lang="en-GB" sz="3200" b="0" i="0" u="none" strike="noStrike" dirty="0">
                <a:solidFill>
                  <a:srgbClr val="000000"/>
                </a:solidFill>
                <a:effectLst/>
                <a:latin typeface="Barlow" pitchFamily="2" charset="77"/>
              </a:rPr>
              <a:t> expectations at work</a:t>
            </a:r>
          </a:p>
          <a:p>
            <a:pPr marL="792000" lvl="1" indent="-252000" algn="l">
              <a:lnSpc>
                <a:spcPct val="150000"/>
              </a:lnSpc>
              <a:spcBef>
                <a:spcPts val="600"/>
              </a:spcBef>
              <a:spcAft>
                <a:spcPts val="600"/>
              </a:spcAft>
              <a:buFont typeface="Arial" panose="020B0604020202020204" pitchFamily="34" charset="0"/>
              <a:buChar char="•"/>
            </a:pPr>
            <a:r>
              <a:rPr lang="en-GB" sz="3200" b="0" i="0" u="none" strike="noStrike" dirty="0">
                <a:solidFill>
                  <a:srgbClr val="000000"/>
                </a:solidFill>
                <a:effectLst/>
                <a:latin typeface="Barlow" pitchFamily="2" charset="77"/>
              </a:rPr>
              <a:t>Promotes professionalism, inclusiveness and fairness</a:t>
            </a:r>
          </a:p>
          <a:p>
            <a:pPr marL="792000" lvl="1" indent="-252000" algn="l">
              <a:lnSpc>
                <a:spcPct val="150000"/>
              </a:lnSpc>
              <a:spcBef>
                <a:spcPts val="600"/>
              </a:spcBef>
              <a:spcAft>
                <a:spcPts val="600"/>
              </a:spcAft>
              <a:buFont typeface="Arial" panose="020B0604020202020204" pitchFamily="34" charset="0"/>
              <a:buChar char="•"/>
            </a:pPr>
            <a:r>
              <a:rPr lang="en-GB" sz="3200" dirty="0">
                <a:latin typeface="Barlow" pitchFamily="2" charset="77"/>
              </a:rPr>
              <a:t>Is especially useful in high-pressure hospitality settings</a:t>
            </a:r>
          </a:p>
          <a:p>
            <a:pPr marL="792000" lvl="1" indent="-252000" algn="l">
              <a:lnSpc>
                <a:spcPct val="150000"/>
              </a:lnSpc>
              <a:spcBef>
                <a:spcPts val="600"/>
              </a:spcBef>
              <a:spcAft>
                <a:spcPts val="600"/>
              </a:spcAft>
              <a:buFont typeface="Arial" panose="020B0604020202020204" pitchFamily="34" charset="0"/>
              <a:buChar char="•"/>
            </a:pPr>
            <a:r>
              <a:rPr lang="en-GB" sz="3200" b="0" i="0" u="none" strike="noStrike" dirty="0">
                <a:solidFill>
                  <a:srgbClr val="000000"/>
                </a:solidFill>
                <a:effectLst/>
                <a:latin typeface="Barlow" pitchFamily="2" charset="77"/>
              </a:rPr>
              <a:t>Supports neurodiverse employees through structure</a:t>
            </a:r>
          </a:p>
          <a:p>
            <a:pPr marL="792000" lvl="1" indent="-252000" algn="just">
              <a:lnSpc>
                <a:spcPct val="150000"/>
              </a:lnSpc>
              <a:spcBef>
                <a:spcPts val="600"/>
              </a:spcBef>
              <a:spcAft>
                <a:spcPts val="600"/>
              </a:spcAft>
              <a:buFont typeface="Arial" panose="020B0604020202020204" pitchFamily="34" charset="0"/>
              <a:buChar char="•"/>
            </a:pPr>
            <a:r>
              <a:rPr lang="en-GB" sz="3200" dirty="0">
                <a:latin typeface="Barlow" pitchFamily="2" charset="77"/>
              </a:rPr>
              <a:t>Enhances team dynamics and team satisfaction</a:t>
            </a:r>
            <a:endParaRPr lang="en-GB" sz="3200" b="0" i="0" u="none" strike="noStrike" dirty="0">
              <a:solidFill>
                <a:srgbClr val="000000"/>
              </a:solidFill>
              <a:effectLst/>
              <a:latin typeface="Barlow" pitchFamily="2" charset="77"/>
            </a:endParaRPr>
          </a:p>
          <a:p>
            <a:pPr marL="742950" lvl="1" indent="-285750" algn="l">
              <a:buFont typeface="Arial" panose="020B0604020202020204" pitchFamily="34" charset="0"/>
              <a:buChar char="•"/>
            </a:pPr>
            <a:endParaRPr lang="en-GB" sz="3200" b="0" i="0" u="none" strike="noStrike" dirty="0">
              <a:solidFill>
                <a:srgbClr val="000000"/>
              </a:solidFill>
              <a:effectLst/>
              <a:latin typeface="Barlow" pitchFamily="2" charset="77"/>
            </a:endParaRPr>
          </a:p>
          <a:p>
            <a:pPr marL="742950" lvl="1" indent="-285750" algn="l">
              <a:buFont typeface="Arial" panose="020B0604020202020204" pitchFamily="34" charset="0"/>
              <a:buChar char="•"/>
            </a:pPr>
            <a:endParaRPr lang="en-GB" sz="3200" b="0" i="0" u="none" strike="noStrike" dirty="0">
              <a:solidFill>
                <a:srgbClr val="000000"/>
              </a:solidFill>
              <a:effectLst/>
              <a:latin typeface="Barlow" pitchFamily="2" charset="77"/>
            </a:endParaRPr>
          </a:p>
        </p:txBody>
      </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4" name="Google Shape;441;p22">
            <a:extLst>
              <a:ext uri="{FF2B5EF4-FFF2-40B4-BE49-F238E27FC236}">
                <a16:creationId xmlns:a16="http://schemas.microsoft.com/office/drawing/2014/main" id="{984F614D-19D5-2352-C2FB-5F93FAD087C1}"/>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1. Introduction</a:t>
            </a:r>
            <a:endParaRPr sz="4800" b="1" dirty="0">
              <a:solidFill>
                <a:schemeClr val="bg2">
                  <a:lumMod val="75000"/>
                </a:schemeClr>
              </a:solidFill>
              <a:latin typeface="Barlow"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8EDC3F2-97E9-CDCD-23F4-F02DC92EE98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E5C1559-24E2-2D5B-CC46-C122A3FA2E46}"/>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B1BE23-DD9E-552B-79AD-AB06985478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4DD71C75-22C6-B7FD-AE7D-2376017A0D4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F97CE78-4208-F1B1-44D0-0DDB4DA66FF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FEDE7CA-03CB-85AD-6FDA-40890A0BDBB4}"/>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B0677B9-C7F1-30AD-05ED-18EEB004A25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7E75669F-DB14-62D1-CE11-09143ED774F0}"/>
              </a:ext>
            </a:extLst>
          </p:cNvPr>
          <p:cNvSpPr txBox="1"/>
          <p:nvPr/>
        </p:nvSpPr>
        <p:spPr>
          <a:xfrm>
            <a:off x="463980" y="2524975"/>
            <a:ext cx="12886260" cy="5929828"/>
          </a:xfrm>
          <a:prstGeom prst="rect">
            <a:avLst/>
          </a:prstGeom>
          <a:noFill/>
        </p:spPr>
        <p:txBody>
          <a:bodyPr wrap="square" anchor="ctr">
            <a:spAutoFit/>
          </a:bodyPr>
          <a:lstStyle/>
          <a:p>
            <a:pPr algn="l">
              <a:lnSpc>
                <a:spcPct val="150000"/>
              </a:lnSpc>
              <a:buNone/>
            </a:pPr>
            <a:r>
              <a:rPr lang="en-US" sz="3200" b="1" dirty="0">
                <a:solidFill>
                  <a:schemeClr val="accent2"/>
                </a:solidFill>
                <a:latin typeface="Barlow" panose="00000500000000000000" pitchFamily="2" charset="0"/>
              </a:rPr>
              <a:t>What Is Organizational Culture?</a:t>
            </a:r>
          </a:p>
          <a:p>
            <a:pPr marL="792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Shared values, norms and expected behaviors</a:t>
            </a:r>
          </a:p>
          <a:p>
            <a:pPr marL="792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Influences employee conduct and service quality</a:t>
            </a:r>
          </a:p>
          <a:p>
            <a:pPr marL="792000" lvl="1" indent="-25200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Shapes how staff feel, act, and interact</a:t>
            </a:r>
          </a:p>
          <a:p>
            <a:pPr marL="792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Important for conflict resolution and ethics</a:t>
            </a:r>
          </a:p>
          <a:p>
            <a:pPr marL="792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Builds team trust and performance</a:t>
            </a:r>
          </a:p>
          <a:p>
            <a:pPr algn="l">
              <a:lnSpc>
                <a:spcPct val="150000"/>
              </a:lnSpc>
              <a:buFont typeface="Arial" panose="020B0604020202020204" pitchFamily="34" charset="0"/>
              <a:buChar char="•"/>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2AE88ED9-B78C-105D-D1C6-D019144395BB}"/>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2. </a:t>
            </a:r>
            <a:r>
              <a:rPr lang="en-US" sz="4800" b="1" dirty="0">
                <a:solidFill>
                  <a:schemeClr val="accent2"/>
                </a:solidFill>
                <a:latin typeface="Barlow" panose="00000500000000000000" pitchFamily="2" charset="0"/>
              </a:rPr>
              <a:t>Culture of an Organization</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06030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62FBF4D-2A51-C350-05FD-75780F968815}"/>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3870078-6B96-DCAB-1039-3FC0518B620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54B7D8-9D7E-C760-0412-9916AC1C195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6CD920E-93C8-4188-8944-37A22965D8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17153E66-5E36-6398-13F0-B3476DF4FD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849FFD47-8BA6-4FB1-1F83-96AA337984A4}"/>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2A08B0C-D08F-16EE-1D80-6DB7CC48044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CA376D1A-71F8-105E-C0D0-984A63B37624}"/>
              </a:ext>
            </a:extLst>
          </p:cNvPr>
          <p:cNvSpPr txBox="1"/>
          <p:nvPr/>
        </p:nvSpPr>
        <p:spPr>
          <a:xfrm>
            <a:off x="463980" y="2824192"/>
            <a:ext cx="12281349" cy="5114221"/>
          </a:xfrm>
          <a:prstGeom prst="rect">
            <a:avLst/>
          </a:prstGeom>
          <a:noFill/>
        </p:spPr>
        <p:txBody>
          <a:bodyPr wrap="square">
            <a:spAutoFit/>
          </a:bodyPr>
          <a:lstStyle/>
          <a:p>
            <a:pPr>
              <a:lnSpc>
                <a:spcPct val="150000"/>
              </a:lnSpc>
              <a:spcBef>
                <a:spcPts val="1000"/>
              </a:spcBef>
              <a:buNone/>
            </a:pPr>
            <a:r>
              <a:rPr lang="en-US" sz="3200" b="1" dirty="0">
                <a:solidFill>
                  <a:schemeClr val="bg2">
                    <a:lumMod val="75000"/>
                  </a:schemeClr>
                </a:solidFill>
                <a:latin typeface="Barlow" pitchFamily="2" charset="77"/>
                <a:ea typeface="MS Mincho" panose="02020609040205080304" pitchFamily="49" charset="-128"/>
                <a:cs typeface="Times New Roman" panose="02020603050405020304" pitchFamily="18" charset="0"/>
              </a:rPr>
              <a:t>Key features</a:t>
            </a:r>
            <a:endParaRPr lang="en-CY"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endParaRPr>
          </a:p>
          <a:p>
            <a:pPr marL="792000" indent="-2520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Fast-paced, guest-oriented, teamwork-driven</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792000" indent="-2520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High sensory and emotional demands</a:t>
            </a:r>
          </a:p>
          <a:p>
            <a:pPr marL="792000" indent="-2520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Clear communication is essential</a:t>
            </a:r>
          </a:p>
          <a:p>
            <a:pPr marL="792000" indent="-2520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Informal culture may hide inclusion gaps</a:t>
            </a:r>
          </a:p>
          <a:p>
            <a:pPr marL="792000" indent="-25200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Strong culture reduces staff turnover</a:t>
            </a:r>
            <a:endParaRPr lang="en-CY" sz="3200" dirty="0">
              <a:effectLst/>
              <a:latin typeface="Barlow" panose="00000500000000000000" pitchFamily="2" charset="0"/>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F336FA1A-B7EF-AD24-84F1-EAD06661753E}"/>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Hospitality Culture</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306907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158866C-09B6-692D-DFD4-8C48765747FF}"/>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04BD460-70F5-3B5C-95FD-83A474E9458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7FECDCD-63C6-C5F4-B8DD-61855612DF41}"/>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2DC8A2D-44F1-881B-9A27-31CF700A0FB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80206E0-7DBE-B409-346C-0D393E951DA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4AC0986-5DDA-7BF7-591D-8932D3F2ACA7}"/>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0795E241-155E-748D-1255-F2236B6AB2E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88F17C1C-8697-720E-0BE5-6200F920ED70}"/>
              </a:ext>
            </a:extLst>
          </p:cNvPr>
          <p:cNvSpPr txBox="1"/>
          <p:nvPr/>
        </p:nvSpPr>
        <p:spPr>
          <a:xfrm>
            <a:off x="446049" y="2923105"/>
            <a:ext cx="12932326" cy="4298613"/>
          </a:xfrm>
          <a:prstGeom prst="rect">
            <a:avLst/>
          </a:prstGeom>
          <a:noFill/>
        </p:spPr>
        <p:txBody>
          <a:bodyPr wrap="square">
            <a:spAutoFit/>
          </a:bodyPr>
          <a:lstStyle/>
          <a:p>
            <a:pPr marL="792000" indent="-25200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Sensory overload from noise, lights, pressure</a:t>
            </a:r>
          </a:p>
          <a:p>
            <a:pPr marL="792000" indent="-25200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Need for structured tasks and written instructions</a:t>
            </a:r>
          </a:p>
          <a:p>
            <a:pPr marL="792000" indent="-25200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Unclear communication causes anxiety</a:t>
            </a:r>
          </a:p>
          <a:p>
            <a:pPr marL="792000" indent="-25200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Visual aids, routines, and calm spaces help</a:t>
            </a:r>
          </a:p>
          <a:p>
            <a:pPr marL="792000" indent="-25200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Inclusion policies improve retention and engagement</a:t>
            </a:r>
            <a:endParaRPr lang="en-US" sz="3200" dirty="0">
              <a:effectLst/>
              <a:latin typeface="Barlow" panose="00000500000000000000" pitchFamily="2" charset="0"/>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9098F92D-EE7C-43CE-AC27-7B18AFB75996}"/>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Autism in Hospitality workplaces</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98306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00BED04-8237-6ABC-2200-7656F8058E4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62FC222-CF74-1599-DE61-DAE61721543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271F27-E29C-672C-07BF-49EB23C2D97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1583C2C-C251-DDEA-36A8-604EEE923B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F0144C1-842D-2CAA-7A61-913C48387F7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FE643AC-F873-CB1A-9F47-39974318D89C}"/>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B086177-2C3E-E744-494F-415C03E17C5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F6662A98-61CB-AB49-74A4-F1C66D20CFDE}"/>
              </a:ext>
            </a:extLst>
          </p:cNvPr>
          <p:cNvSpPr txBox="1"/>
          <p:nvPr/>
        </p:nvSpPr>
        <p:spPr>
          <a:xfrm>
            <a:off x="551272" y="2896163"/>
            <a:ext cx="12292531" cy="6006773"/>
          </a:xfrm>
          <a:prstGeom prst="rect">
            <a:avLst/>
          </a:prstGeom>
          <a:noFill/>
        </p:spPr>
        <p:txBody>
          <a:bodyPr wrap="square">
            <a:spAutoFit/>
          </a:bodyPr>
          <a:lstStyle/>
          <a:p>
            <a:pPr marL="720000" indent="-252000" algn="l">
              <a:lnSpc>
                <a:spcPct val="150000"/>
              </a:lnSpc>
              <a:spcBef>
                <a:spcPts val="600"/>
              </a:spcBef>
              <a:spcAft>
                <a:spcPts val="600"/>
              </a:spcAft>
            </a:pPr>
            <a:r>
              <a:rPr lang="en-US" sz="3200" b="1" dirty="0">
                <a:solidFill>
                  <a:schemeClr val="accent2"/>
                </a:solidFill>
                <a:latin typeface="Barlow" panose="00000500000000000000" pitchFamily="2" charset="0"/>
              </a:rPr>
              <a:t>Why is it essential?</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Inclusive culture accepts and supports all employees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Neurodiverse needs must be acknowledged</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Adjust communication and work styles</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Equal access to information and training</a:t>
            </a:r>
          </a:p>
          <a:p>
            <a:pPr marL="720000" indent="-2520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Encourages staff loyalty and satisfaction</a:t>
            </a:r>
            <a:endParaRPr lang="en-GB" sz="3200" b="0" i="0" u="none" strike="noStrike" dirty="0">
              <a:solidFill>
                <a:srgbClr val="000000"/>
              </a:solidFill>
              <a:effectLst/>
              <a:latin typeface="Barlow" panose="00000500000000000000" pitchFamily="2" charset="0"/>
            </a:endParaRPr>
          </a:p>
          <a:p>
            <a:pPr algn="l">
              <a:lnSpc>
                <a:spcPct val="150000"/>
              </a:lnSpc>
              <a:buNone/>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FAC4F342-5FDF-5F41-A854-5B4EC8DD8D43}"/>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Need for Inclusion</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224483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838E4C9-3D4F-9806-6D87-BF458E9B777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F7CD8A94-9589-43C8-0C3D-24CD606864E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C91E5D7-A306-094B-BAED-33A366A1F2B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59EE93-B441-259A-23D3-0727C6629CA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D604B26B-8F29-455D-F3AF-A491ABC655F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44FD300-F65D-0E19-2673-1D64E7E72E26}"/>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FB672EFF-CD5E-421C-012E-155571B6E90D}"/>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8C26EB2-2598-939D-ABC1-1D6BE77C1ECE}"/>
              </a:ext>
            </a:extLst>
          </p:cNvPr>
          <p:cNvSpPr txBox="1"/>
          <p:nvPr/>
        </p:nvSpPr>
        <p:spPr>
          <a:xfrm>
            <a:off x="433895" y="2861868"/>
            <a:ext cx="14956160" cy="5114221"/>
          </a:xfrm>
          <a:prstGeom prst="rect">
            <a:avLst/>
          </a:prstGeom>
          <a:noFill/>
        </p:spPr>
        <p:txBody>
          <a:bodyPr wrap="square">
            <a:spAutoFit/>
          </a:bodyPr>
          <a:lstStyle/>
          <a:p>
            <a:pPr algn="l">
              <a:lnSpc>
                <a:spcPct val="150000"/>
              </a:lnSpc>
              <a:buNone/>
            </a:pPr>
            <a:r>
              <a:rPr lang="en-US" sz="3200" b="1" dirty="0">
                <a:solidFill>
                  <a:schemeClr val="accent2"/>
                </a:solidFill>
                <a:latin typeface="Barlow" panose="00000500000000000000" pitchFamily="2" charset="0"/>
              </a:rPr>
              <a:t>What is  a Code of Conduct?</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A document defining behavior expectations</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Reflects values like respect and fairness</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Clarifies rights and responsibilities</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Supports ethics and equal treatment</a:t>
            </a:r>
          </a:p>
          <a:p>
            <a:pPr marL="720000" indent="-457200" algn="l">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Sets consistent workplace standards</a:t>
            </a:r>
          </a:p>
        </p:txBody>
      </p:sp>
      <p:sp>
        <p:nvSpPr>
          <p:cNvPr id="4" name="Google Shape;441;p22">
            <a:extLst>
              <a:ext uri="{FF2B5EF4-FFF2-40B4-BE49-F238E27FC236}">
                <a16:creationId xmlns:a16="http://schemas.microsoft.com/office/drawing/2014/main" id="{20D1C145-CF31-8097-180B-D292FDCC0C69}"/>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ea typeface="Six Caps"/>
                <a:cs typeface="Six Caps"/>
                <a:sym typeface="Six Caps"/>
              </a:rPr>
              <a:t>3. </a:t>
            </a:r>
            <a:r>
              <a:rPr lang="en-GB" sz="4800" b="1" dirty="0">
                <a:solidFill>
                  <a:srgbClr val="0012C0"/>
                </a:solidFill>
                <a:effectLst/>
                <a:latin typeface="Barlow" panose="00000500000000000000" pitchFamily="2" charset="0"/>
                <a:ea typeface="Calibri" panose="020F0502020204030204" pitchFamily="34" charset="0"/>
              </a:rPr>
              <a:t>Defining </a:t>
            </a:r>
            <a:r>
              <a:rPr lang="en-US" sz="4800" b="1" dirty="0">
                <a:solidFill>
                  <a:schemeClr val="accent2"/>
                </a:solidFill>
                <a:latin typeface="Barlow" panose="00000500000000000000" pitchFamily="2" charset="0"/>
              </a:rPr>
              <a:t>a Code of Conduct</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2455125522"/>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1443</Words>
  <Application>Microsoft Office PowerPoint</Application>
  <PresentationFormat>Niestandardowy</PresentationFormat>
  <Paragraphs>206</Paragraphs>
  <Slides>26</Slides>
  <Notes>25</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26</vt:i4>
      </vt:variant>
    </vt:vector>
  </HeadingPairs>
  <TitlesOfParts>
    <vt:vector size="32" baseType="lpstr">
      <vt:lpstr>Barlow</vt:lpstr>
      <vt:lpstr>Wingdings</vt:lpstr>
      <vt:lpstr>Calibri</vt:lpstr>
      <vt:lpstr>Arial</vt:lpstr>
      <vt:lpstr>Six Caps</vt:lpstr>
      <vt:lpstr>Modern Introduction To Graphic Design Slides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Małgorzata Nazimek</cp:lastModifiedBy>
  <cp:revision>23</cp:revision>
  <dcterms:modified xsi:type="dcterms:W3CDTF">2025-07-16T08:07:38Z</dcterms:modified>
</cp:coreProperties>
</file>