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300" r:id="rId2"/>
    <p:sldId id="301" r:id="rId3"/>
    <p:sldId id="258" r:id="rId4"/>
    <p:sldId id="259" r:id="rId5"/>
    <p:sldId id="294" r:id="rId6"/>
    <p:sldId id="276" r:id="rId7"/>
    <p:sldId id="277" r:id="rId8"/>
    <p:sldId id="278" r:id="rId9"/>
    <p:sldId id="290" r:id="rId10"/>
    <p:sldId id="284" r:id="rId11"/>
    <p:sldId id="279" r:id="rId12"/>
    <p:sldId id="280" r:id="rId13"/>
    <p:sldId id="281" r:id="rId14"/>
    <p:sldId id="296" r:id="rId15"/>
    <p:sldId id="295" r:id="rId16"/>
    <p:sldId id="292" r:id="rId17"/>
    <p:sldId id="285" r:id="rId18"/>
    <p:sldId id="286" r:id="rId19"/>
    <p:sldId id="293" r:id="rId20"/>
    <p:sldId id="283" r:id="rId21"/>
    <p:sldId id="287" r:id="rId22"/>
    <p:sldId id="297" r:id="rId23"/>
    <p:sldId id="298" r:id="rId24"/>
    <p:sldId id="288" r:id="rId25"/>
    <p:sldId id="299" r:id="rId26"/>
    <p:sldId id="269" r:id="rId27"/>
  </p:sldIdLst>
  <p:sldSz cx="18288000" cy="10287000"/>
  <p:notesSz cx="6858000" cy="9144000"/>
  <p:embeddedFontLst>
    <p:embeddedFont>
      <p:font typeface="Tahoma" panose="020B0604030504040204" pitchFamily="34" charset="0"/>
      <p:regular r:id="rId29"/>
      <p:bold r:id="rId30"/>
    </p:embeddedFont>
    <p:embeddedFont>
      <p:font typeface="Barlow"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Six Caps" panose="020B0604020202020204" charset="0"/>
      <p:regular r:id="rId39"/>
      <p: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989625-051C-4035-7AEC-5DBF3437DA63}" v="96" dt="2025-04-25T13:44:5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6"/>
    <p:restoredTop sz="94632"/>
  </p:normalViewPr>
  <p:slideViewPr>
    <p:cSldViewPr snapToGrid="0">
      <p:cViewPr varScale="1">
        <p:scale>
          <a:sx n="42" d="100"/>
          <a:sy n="42" d="100"/>
        </p:scale>
        <p:origin x="69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1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2B667266-7431-7C76-0002-A2EC337B821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C4931788-21FA-1A01-E5D7-7C6DE9D3FE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69B02E80-FA0C-CF88-C341-CF0041823E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434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4D05BA-2771-C018-503A-AEAF731FF144}"/>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15E88174-B07F-E92C-5AD8-DD8E56FCD0B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13296232-D502-9805-CF30-8722FA70C2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07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169BC97-16DF-B875-32A7-D167D0FA02E7}"/>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F86A9E7-8132-BBB2-C4A5-B07DA3DD79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49E58F9B-BBF9-F7C0-EAC3-E51ABA0E8F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D668041-4FC9-090D-0F5E-7524A7CF8EA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C5AE1414-524A-6101-DBC1-29A656D680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7CBE6D77-5FB8-7E64-0F99-BE84A3BE03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77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AA332A2A-46DF-CF9C-E962-B0C94C7DE8E8}"/>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CD68E6EA-4320-4979-D107-B805B80CFD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8D247509-2FC9-9A7E-9F2F-7A9FF1C287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08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D91B9A6-2550-A3AD-F21F-B1FB7EED644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6D67A356-F8E2-C5D2-F2E1-AE2B9D2CA2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70A9191-9DD3-9435-0352-053E4AC3DF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925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68AD8477-565F-133D-F557-558D1251D13A}"/>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1F939C30-3194-5363-A6CA-C37FC78274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9CCCB0BF-7177-6FC3-47A0-4550167427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12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E36AD3F-9CB5-2714-706E-9E0ADC6F9340}"/>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1FC82D6F-6919-24DC-2FD5-982AE25154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6CFB4D62-2C55-2538-1526-7ABF1AC751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685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87D9BD39-88C0-3C19-1D6A-0AB9ACA39093}"/>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8B0D2232-F4CB-2FCC-C060-30B82362B3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0530FE63-53E7-00AA-2EA3-F5383A22C2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69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AE912A-050F-823D-ECA9-02E867FD0AEA}"/>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B13A7DC5-7555-E51A-5987-CED1A382E8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ADEE5BC-B47E-35CC-94AF-E6B04F11C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199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CDBCC9C6-C78C-343D-7A2D-A1EBF6E14BF2}"/>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DB7E0C11-62F7-EBB3-DF8E-DD2CFB3403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18141BE6-8091-0310-A275-A4A7DCA34F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29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33D03E7-DE1E-CA9A-C585-8487055EA6C8}"/>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F8E33BF-FE34-2FFE-7917-A8520D92F2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5FE740-5601-C907-5C9B-DCA4725685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09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C64A5D-F5D4-8AD4-89F7-36F9A95E0198}"/>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FD9E780-6AA5-5B01-62F8-A59C045311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8A75903D-3ECA-7D1C-56F8-07499A7E9B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259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2F7CD086-032C-906C-E819-B503476FBB2A}"/>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C2504CB-8A1D-A70B-B3F6-2A5B6696FA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8983762-BC12-45FA-BDDB-2ABF81D11B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05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4DC197C-C3F2-6A39-DE57-0D2FECA14AD4}"/>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810A4700-0D06-2D4A-2A05-2CA469201A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7F01746-D779-2169-84CA-A612F85EE5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1626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7B60368C-4D86-A8BF-C924-53F9E14C405D}"/>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BD8B9ED7-D79C-FD33-2A54-5D57BD84C5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A2E7B699-9A26-75F6-C174-DC3D93A085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54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640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A29CCAF-E70F-05AA-3EF5-E2A59AA42587}"/>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CD49B25-79AD-8613-56B7-DA1028865A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2B1D78-C849-5AB4-95B0-0E502E6495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81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CD5F204-6993-A01C-3C15-F2CF5879459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434375E-C76C-38A0-0C97-95370A01E0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55A6D38-DB42-59DF-A1E4-55174E99DA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845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a:extLst>
            <a:ext uri="{FF2B5EF4-FFF2-40B4-BE49-F238E27FC236}">
              <a16:creationId xmlns:a16="http://schemas.microsoft.com/office/drawing/2014/main" id="{0EEDBA3E-E6BB-4F69-01CB-3A1E39DF9BA7}"/>
            </a:ext>
          </a:extLst>
        </p:cNvPr>
        <p:cNvGrpSpPr/>
        <p:nvPr/>
      </p:nvGrpSpPr>
      <p:grpSpPr>
        <a:xfrm>
          <a:off x="0" y="0"/>
          <a:ext cx="0" cy="0"/>
          <a:chOff x="0" y="0"/>
          <a:chExt cx="0" cy="0"/>
        </a:xfrm>
      </p:grpSpPr>
      <p:sp>
        <p:nvSpPr>
          <p:cNvPr id="872" name="Google Shape;872;p14:notes">
            <a:extLst>
              <a:ext uri="{FF2B5EF4-FFF2-40B4-BE49-F238E27FC236}">
                <a16:creationId xmlns:a16="http://schemas.microsoft.com/office/drawing/2014/main" id="{A1087091-4EE0-F527-AB1E-0C6D35B2DC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a:extLst>
              <a:ext uri="{FF2B5EF4-FFF2-40B4-BE49-F238E27FC236}">
                <a16:creationId xmlns:a16="http://schemas.microsoft.com/office/drawing/2014/main" id="{B4AEAD37-AD88-5C75-AD64-419855621C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4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  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  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  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  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  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2215991"/>
          </a:xfrm>
          <a:prstGeom prst="rect">
            <a:avLst/>
          </a:prstGeom>
          <a:noFill/>
          <a:ln>
            <a:noFill/>
          </a:ln>
        </p:spPr>
        <p:txBody>
          <a:bodyPr spcFirstLastPara="1" wrap="square" lIns="0" tIns="0" rIns="0" bIns="0" anchor="t" anchorCtr="0">
            <a:spAutoFit/>
          </a:bodyPr>
          <a:lstStyle/>
          <a:p>
            <a:pPr algn="ctr" rtl="0"/>
            <a:r>
              <a:rPr lang="en-GB" sz="4800" dirty="0">
                <a:solidFill>
                  <a:schemeClr val="bg1"/>
                </a:solidFill>
                <a:latin typeface="Tahoma" panose="020B0604030504040204" pitchFamily="34" charset="0"/>
                <a:ea typeface="Tahoma" panose="020B0604030504040204" pitchFamily="34" charset="0"/>
                <a:cs typeface="Tahoma" panose="020B0604030504040204" pitchFamily="34" charset="0"/>
                <a:sym typeface="Six Caps"/>
              </a:rPr>
              <a:t>Ανάπτυξη και Διατήρηση Αυτιστικού Προσωπικού στον Τομέα της Φιλοξενίας</a:t>
            </a:r>
            <a:endParaRPr lang="en-GB"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pPr algn="l" rtl="0"/>
            <a:r>
              <a:rPr lang="en-GB" sz="2000" b="1" dirty="0"/>
              <a:t>Αριθμός Έργου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l" rtl="0"/>
            <a:r>
              <a:rPr lang="en-US" dirty="0">
                <a:solidFill>
                  <a:schemeClr val="tx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1811" y="7956367"/>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3739586" y="7414002"/>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092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8D91723B-CA2A-934B-720E-1D6A61B0478C}"/>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F0A1B5BF-90CA-FBC5-7D42-AF0BC7B65FBB}"/>
              </a:ext>
            </a:extLst>
          </p:cNvPr>
          <p:cNvGrpSpPr/>
          <p:nvPr/>
        </p:nvGrpSpPr>
        <p:grpSpPr>
          <a:xfrm>
            <a:off x="-2412023" y="-2528906"/>
            <a:ext cx="23112044" cy="14039954"/>
            <a:chOff x="-1" y="-272823"/>
            <a:chExt cx="30816058" cy="18719937"/>
          </a:xfrm>
        </p:grpSpPr>
        <p:grpSp>
          <p:nvGrpSpPr>
            <p:cNvPr id="876" name="Google Shape;876;p34">
              <a:extLst>
                <a:ext uri="{FF2B5EF4-FFF2-40B4-BE49-F238E27FC236}">
                  <a16:creationId xmlns:a16="http://schemas.microsoft.com/office/drawing/2014/main" id="{0F9FB4C3-6E16-6EA8-59C2-946DE3AA6E2A}"/>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86135954-11B1-055E-D062-EEF4A6511F77}"/>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75A441FD-1F02-729B-576E-4133F894B29D}"/>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BF82737A-E565-0FC2-44DF-D38396CCE214}"/>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3BDDBBF9-D3E3-35BF-2A0C-9CE6C8266217}"/>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B123BF4F-F376-E37F-79DD-A0B428F384C5}"/>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5BBF519A-B820-38D4-3422-E6B8F690A9F5}"/>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68C3DE08-2583-2DA0-6000-10B3FF596333}"/>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61548FDA-A6D8-DAF6-26B9-1ADF41646F80}"/>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651BB608-4934-2F4E-8BD7-F47852C561C3}"/>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38EF6943-B161-D67B-849B-D88A6BD67042}"/>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4890B4E1-AB1E-DD83-8220-1B068A4F672C}"/>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315FCC66-FB2E-AEE8-81F1-3120D9E9B436}"/>
              </a:ext>
            </a:extLst>
          </p:cNvPr>
          <p:cNvSpPr txBox="1"/>
          <p:nvPr/>
        </p:nvSpPr>
        <p:spPr>
          <a:xfrm>
            <a:off x="4504658" y="3092427"/>
            <a:ext cx="12714196" cy="4431983"/>
          </a:xfrm>
          <a:prstGeom prst="rect">
            <a:avLst/>
          </a:prstGeom>
          <a:noFill/>
          <a:ln>
            <a:noFill/>
          </a:ln>
        </p:spPr>
        <p:txBody>
          <a:bodyPr spcFirstLastPara="1" wrap="square" lIns="0" tIns="0" rIns="0" bIns="0" anchor="t" anchorCtr="0">
            <a:spAutoFit/>
          </a:bodyPr>
          <a:lstStyle/>
          <a:p>
            <a:pPr algn="l" rtl="0"/>
            <a:r>
              <a:rPr lang="en-US" sz="9600" b="1" dirty="0">
                <a:solidFill>
                  <a:srgbClr val="FFFFFF"/>
                </a:solidFill>
                <a:latin typeface="Barlow"/>
                <a:ea typeface="Calibri"/>
                <a:cs typeface="Calibri"/>
                <a:sym typeface="Barlow"/>
              </a:rPr>
              <a:t>2. </a:t>
            </a:r>
            <a:r>
              <a:rPr lang="en-US" sz="9600" b="1" dirty="0" smtClean="0">
                <a:solidFill>
                  <a:srgbClr val="FFFFFF"/>
                </a:solidFill>
                <a:latin typeface="Barlow"/>
                <a:ea typeface="Calibri"/>
                <a:cs typeface="Calibri"/>
                <a:sym typeface="Barlow"/>
              </a:rPr>
              <a:t>ΑΙΣΘΗΤΗΡΙΑ</a:t>
            </a:r>
            <a:r>
              <a:rPr lang="el-GR" sz="9600" b="1" dirty="0" smtClean="0">
                <a:solidFill>
                  <a:srgbClr val="FFFFFF"/>
                </a:solidFill>
                <a:latin typeface="Barlow"/>
                <a:ea typeface="Calibri"/>
                <a:cs typeface="Calibri"/>
                <a:sym typeface="Barlow"/>
              </a:rPr>
              <a:t>ΚΗ ΥΠΕΦΟΡΤΩΣΗ</a:t>
            </a:r>
            <a:endParaRPr lang="en-US" sz="9600" b="1" dirty="0">
              <a:solidFill>
                <a:srgbClr val="FFFFFF"/>
              </a:solidFill>
              <a:latin typeface="Barlow"/>
              <a:ea typeface="Calibri"/>
              <a:cs typeface="Calibri"/>
            </a:endParaRPr>
          </a:p>
          <a:p>
            <a:pPr algn="l" rtl="0"/>
            <a:r>
              <a:rPr lang="en-US" sz="9600" b="1" dirty="0">
                <a:solidFill>
                  <a:srgbClr val="FFFFFF"/>
                </a:solidFill>
                <a:latin typeface="Barlow"/>
                <a:ea typeface="Calibri"/>
                <a:cs typeface="Calibri"/>
              </a:rPr>
              <a:t>      </a:t>
            </a:r>
            <a:endParaRPr lang="en-US" b="1" dirty="0"/>
          </a:p>
        </p:txBody>
      </p:sp>
      <p:pic>
        <p:nvPicPr>
          <p:cNvPr id="19" name="Picture 18" descr="A rainbow with a red needle and a red arrow  Description automatically generated">
            <a:extLst>
              <a:ext uri="{FF2B5EF4-FFF2-40B4-BE49-F238E27FC236}">
                <a16:creationId xmlns:a16="http://schemas.microsoft.com/office/drawing/2014/main" id="{1D8DAD13-AA82-5FF3-C744-76298AAA4AFF}"/>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C8FB3AE0-1750-F8B9-FE2B-8A602695546D}"/>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E4E185E3-4D65-AD7A-C4F7-D5FFA16731D0}"/>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1387738053"/>
      </p:ext>
    </p:extLst>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97A17EF-F80E-7DD1-87DA-1DA9C1629BC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578B6FCD-7608-3875-8492-EA5BC99B6FB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8E5B989-0774-F421-19B6-5EDF8AB74B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421B951-5B8A-0C68-68C3-F6D99CFCE81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80CF2A90-9B64-D7BD-6A1F-2540A12B53A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1B21FB1-9679-8C95-881F-0A35CCE5FAEB}"/>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0473C4A7-AF70-0932-50F8-744ACC973F2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B6FC6DEF-04CA-8B84-9E28-326D8A49F99D}"/>
              </a:ext>
            </a:extLst>
          </p:cNvPr>
          <p:cNvSpPr txBox="1"/>
          <p:nvPr/>
        </p:nvSpPr>
        <p:spPr>
          <a:xfrm>
            <a:off x="1439084" y="1830411"/>
            <a:ext cx="10968916" cy="67787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l-GR" sz="8800" dirty="0" smtClean="0">
                <a:latin typeface="Tahoma" panose="020B0604030504040204" pitchFamily="34" charset="0"/>
                <a:ea typeface="Tahoma" panose="020B0604030504040204" pitchFamily="34" charset="0"/>
                <a:cs typeface="Tahoma" panose="020B0604030504040204" pitchFamily="34" charset="0"/>
              </a:rPr>
              <a:t>Υπερευαισθησία αφής</a:t>
            </a:r>
            <a:endParaRPr lang="en-US" sz="88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l" rtl="0">
              <a:lnSpc>
                <a:spcPct val="150000"/>
              </a:lnSpc>
              <a:buFont typeface="Arial"/>
              <a:buChar char="•"/>
            </a:pPr>
            <a:r>
              <a:rPr lang="en-US" sz="2400" dirty="0" smtClean="0">
                <a:solidFill>
                  <a:srgbClr val="244061"/>
                </a:solidFill>
                <a:latin typeface="Barlow"/>
                <a:ea typeface="Calibri"/>
                <a:cs typeface="Calibri"/>
              </a:rPr>
              <a:t>απ</a:t>
            </a:r>
            <a:r>
              <a:rPr lang="en-US" sz="2400" dirty="0" err="1" smtClean="0">
                <a:solidFill>
                  <a:srgbClr val="244061"/>
                </a:solidFill>
                <a:latin typeface="Barlow"/>
                <a:ea typeface="Calibri"/>
                <a:cs typeface="Calibri"/>
              </a:rPr>
              <a:t>οφ</a:t>
            </a:r>
            <a:r>
              <a:rPr lang="el-GR" sz="2400" dirty="0" err="1" smtClean="0">
                <a:solidFill>
                  <a:srgbClr val="244061"/>
                </a:solidFill>
                <a:latin typeface="Barlow"/>
                <a:ea typeface="Calibri"/>
                <a:cs typeface="Calibri"/>
              </a:rPr>
              <a:t>υγή</a:t>
            </a:r>
            <a:r>
              <a:rPr lang="en-US" sz="2400" dirty="0" smtClean="0">
                <a:solidFill>
                  <a:srgbClr val="244061"/>
                </a:solidFill>
                <a:latin typeface="Barlow"/>
                <a:ea typeface="Calibri"/>
                <a:cs typeface="Calibri"/>
              </a:rPr>
              <a:t> ή </a:t>
            </a:r>
            <a:r>
              <a:rPr lang="en-US" sz="2400" dirty="0" err="1" smtClean="0">
                <a:solidFill>
                  <a:srgbClr val="244061"/>
                </a:solidFill>
                <a:latin typeface="Barlow"/>
                <a:ea typeface="Calibri"/>
                <a:cs typeface="Calibri"/>
              </a:rPr>
              <a:t>εν</a:t>
            </a:r>
            <a:r>
              <a:rPr lang="el-GR" sz="2400" dirty="0" smtClean="0">
                <a:solidFill>
                  <a:srgbClr val="244061"/>
                </a:solidFill>
                <a:latin typeface="Barlow"/>
                <a:ea typeface="Calibri"/>
                <a:cs typeface="Calibri"/>
              </a:rPr>
              <a:t>όχληση</a:t>
            </a:r>
            <a:r>
              <a:rPr lang="en-US" sz="2400" dirty="0" smtClean="0">
                <a:solidFill>
                  <a:srgbClr val="244061"/>
                </a:solidFill>
                <a:latin typeface="Barlow"/>
                <a:ea typeface="Calibri"/>
                <a:cs typeface="Calibri"/>
              </a:rPr>
              <a:t> από </a:t>
            </a:r>
            <a:r>
              <a:rPr lang="en-US" sz="2400" dirty="0" err="1" smtClean="0">
                <a:solidFill>
                  <a:srgbClr val="244061"/>
                </a:solidFill>
                <a:latin typeface="Barlow"/>
                <a:ea typeface="Calibri"/>
                <a:cs typeface="Calibri"/>
              </a:rPr>
              <a:t>το</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ελ</a:t>
            </a:r>
            <a:r>
              <a:rPr lang="en-US" sz="2400" dirty="0" smtClean="0">
                <a:solidFill>
                  <a:srgbClr val="244061"/>
                </a:solidFill>
                <a:latin typeface="Barlow"/>
                <a:ea typeface="Calibri"/>
                <a:cs typeface="Calibri"/>
              </a:rPr>
              <a:t>αφρύ άγγιγμα</a:t>
            </a:r>
          </a:p>
          <a:p>
            <a:pPr marL="285750" indent="-285750" algn="l" rtl="0">
              <a:lnSpc>
                <a:spcPct val="150000"/>
              </a:lnSpc>
              <a:buFont typeface="Arial"/>
              <a:buChar char="•"/>
            </a:pPr>
            <a:r>
              <a:rPr lang="en-US" sz="2400" dirty="0" smtClean="0">
                <a:solidFill>
                  <a:srgbClr val="244061"/>
                </a:solidFill>
                <a:latin typeface="Barlow"/>
                <a:ea typeface="Calibri"/>
                <a:cs typeface="Calibri"/>
              </a:rPr>
              <a:t>ε</a:t>
            </a:r>
            <a:r>
              <a:rPr lang="el-GR" sz="2400" dirty="0" err="1" smtClean="0">
                <a:solidFill>
                  <a:srgbClr val="244061"/>
                </a:solidFill>
                <a:latin typeface="Barlow"/>
                <a:ea typeface="Calibri"/>
                <a:cs typeface="Calibri"/>
              </a:rPr>
              <a:t>νόχληση</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από ορισμένα υφάσματα, υφές ή </a:t>
            </a:r>
            <a:r>
              <a:rPr lang="en-US" sz="2400" dirty="0" smtClean="0">
                <a:solidFill>
                  <a:srgbClr val="244061"/>
                </a:solidFill>
                <a:latin typeface="Barlow"/>
                <a:ea typeface="Calibri"/>
                <a:cs typeface="Calibri"/>
              </a:rPr>
              <a:t>ρούχα</a:t>
            </a:r>
            <a:endParaRPr lang="en-US" sz="2400" dirty="0">
              <a:solidFill>
                <a:srgbClr val="244061"/>
              </a:solidFill>
              <a:latin typeface="Barlow"/>
              <a:ea typeface="Calibri"/>
              <a:cs typeface="Calibri"/>
            </a:endParaRPr>
          </a:p>
          <a:p>
            <a:pPr marL="285750" indent="-285750">
              <a:lnSpc>
                <a:spcPct val="150000"/>
              </a:lnSpc>
              <a:buFont typeface="Arial"/>
              <a:buChar char="•"/>
            </a:pPr>
            <a:r>
              <a:rPr lang="en-US" sz="2400" dirty="0">
                <a:solidFill>
                  <a:srgbClr val="244061"/>
                </a:solidFill>
                <a:latin typeface="Barlow"/>
                <a:ea typeface="Calibri"/>
                <a:cs typeface="Calibri"/>
              </a:rPr>
              <a:t>ε</a:t>
            </a:r>
            <a:r>
              <a:rPr lang="el-GR" sz="2400" dirty="0" err="1">
                <a:solidFill>
                  <a:srgbClr val="244061"/>
                </a:solidFill>
                <a:latin typeface="Barlow"/>
                <a:ea typeface="Calibri"/>
                <a:cs typeface="Calibri"/>
              </a:rPr>
              <a:t>νόχληση</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από τις ετικέτες στα </a:t>
            </a:r>
            <a:r>
              <a:rPr lang="en-US" sz="2400" dirty="0" smtClean="0">
                <a:solidFill>
                  <a:srgbClr val="244061"/>
                </a:solidFill>
                <a:latin typeface="Barlow"/>
                <a:ea typeface="Calibri"/>
                <a:cs typeface="Calibri"/>
              </a:rPr>
              <a:t>ρούχα</a:t>
            </a:r>
            <a:endParaRPr lang="en-US" sz="2400" dirty="0">
              <a:solidFill>
                <a:srgbClr val="244061"/>
              </a:solidFill>
              <a:latin typeface="Barlow"/>
              <a:ea typeface="Calibri"/>
              <a:cs typeface="Calibri"/>
            </a:endParaRPr>
          </a:p>
          <a:p>
            <a:pPr marL="285750" indent="-285750" algn="l" rtl="0">
              <a:lnSpc>
                <a:spcPct val="150000"/>
              </a:lnSpc>
              <a:buFont typeface="Arial"/>
              <a:buChar char="•"/>
            </a:pPr>
            <a:r>
              <a:rPr lang="en-US" sz="2400" dirty="0" smtClean="0">
                <a:solidFill>
                  <a:srgbClr val="244061"/>
                </a:solidFill>
                <a:latin typeface="Barlow"/>
                <a:ea typeface="Calibri"/>
                <a:cs typeface="Calibri"/>
              </a:rPr>
              <a:t>απ</a:t>
            </a:r>
            <a:r>
              <a:rPr lang="en-US" sz="2400" dirty="0" err="1" smtClean="0">
                <a:solidFill>
                  <a:srgbClr val="244061"/>
                </a:solidFill>
                <a:latin typeface="Barlow"/>
                <a:ea typeface="Calibri"/>
                <a:cs typeface="Calibri"/>
              </a:rPr>
              <a:t>οστροφή</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προς τις φυσιολογικές αλληλεπιδράσεις με την επαφή με το δέρμα, όπως για παράδειγμα οι </a:t>
            </a:r>
            <a:r>
              <a:rPr lang="en-US" sz="2400" dirty="0" smtClean="0">
                <a:solidFill>
                  <a:srgbClr val="244061"/>
                </a:solidFill>
                <a:latin typeface="Barlow"/>
                <a:ea typeface="Calibri"/>
                <a:cs typeface="Calibri"/>
              </a:rPr>
              <a:t>χειραψίες</a:t>
            </a:r>
            <a:endParaRPr lang="el-GR" sz="2400" dirty="0">
              <a:solidFill>
                <a:srgbClr val="244061"/>
              </a:solidFill>
              <a:latin typeface="Barlow"/>
              <a:ea typeface="Calibri"/>
              <a:cs typeface="Calibri"/>
            </a:endParaRPr>
          </a:p>
          <a:p>
            <a:pPr marL="285750" indent="-285750" algn="l" rtl="0">
              <a:lnSpc>
                <a:spcPct val="150000"/>
              </a:lnSpc>
              <a:buFont typeface="Arial"/>
              <a:buChar char="•"/>
            </a:pPr>
            <a:r>
              <a:rPr lang="el-GR" sz="2400" dirty="0" smtClean="0">
                <a:solidFill>
                  <a:srgbClr val="244061"/>
                </a:solidFill>
                <a:latin typeface="Barlow"/>
                <a:ea typeface="Calibri"/>
                <a:cs typeface="Calibri"/>
              </a:rPr>
              <a:t>αν</a:t>
            </a:r>
            <a:r>
              <a:rPr lang="en-US" sz="2400" dirty="0" smtClean="0">
                <a:solidFill>
                  <a:srgbClr val="244061"/>
                </a:solidFill>
                <a:latin typeface="Barlow"/>
                <a:ea typeface="Calibri"/>
                <a:cs typeface="Calibri"/>
              </a:rPr>
              <a:t>α</a:t>
            </a:r>
            <a:r>
              <a:rPr lang="en-US" sz="2400" dirty="0" err="1" smtClean="0">
                <a:solidFill>
                  <a:srgbClr val="244061"/>
                </a:solidFill>
                <a:latin typeface="Barlow"/>
                <a:ea typeface="Calibri"/>
                <a:cs typeface="Calibri"/>
              </a:rPr>
              <a:t>στ</a:t>
            </a:r>
            <a:r>
              <a:rPr lang="el-GR" sz="2400" dirty="0" err="1" smtClean="0">
                <a:solidFill>
                  <a:srgbClr val="244061"/>
                </a:solidFill>
                <a:latin typeface="Barlow"/>
                <a:ea typeface="Calibri"/>
                <a:cs typeface="Calibri"/>
              </a:rPr>
              <a:t>άτωση</a:t>
            </a:r>
            <a:r>
              <a:rPr lang="el-GR" sz="2400" dirty="0" smtClean="0">
                <a:solidFill>
                  <a:srgbClr val="244061"/>
                </a:solidFill>
                <a:latin typeface="Barlow"/>
                <a:ea typeface="Calibri"/>
                <a:cs typeface="Calibri"/>
              </a:rPr>
              <a:t> από</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μικρούς </a:t>
            </a:r>
            <a:r>
              <a:rPr lang="en-US" sz="2400" dirty="0" smtClean="0">
                <a:solidFill>
                  <a:srgbClr val="244061"/>
                </a:solidFill>
                <a:latin typeface="Barlow"/>
                <a:ea typeface="Calibri"/>
                <a:cs typeface="Calibri"/>
              </a:rPr>
              <a:t>μώλωπες</a:t>
            </a:r>
            <a:endParaRPr lang="en-US" sz="2400" dirty="0">
              <a:solidFill>
                <a:srgbClr val="244061"/>
              </a:solidFill>
              <a:latin typeface="Barlow"/>
              <a:ea typeface="Calibri"/>
              <a:cs typeface="Calibri"/>
            </a:endParaRPr>
          </a:p>
          <a:p>
            <a:pPr marL="285750" indent="-285750" algn="l" rtl="0">
              <a:lnSpc>
                <a:spcPct val="150000"/>
              </a:lnSpc>
              <a:buFont typeface="Arial"/>
              <a:buChar char="•"/>
            </a:pPr>
            <a:r>
              <a:rPr lang="el-GR" sz="2400" dirty="0">
                <a:solidFill>
                  <a:srgbClr val="244061"/>
                </a:solidFill>
                <a:latin typeface="Barlow"/>
                <a:ea typeface="Calibri"/>
                <a:cs typeface="Calibri"/>
              </a:rPr>
              <a:t>α</a:t>
            </a:r>
            <a:r>
              <a:rPr lang="el-GR" sz="2400" dirty="0" smtClean="0">
                <a:solidFill>
                  <a:srgbClr val="244061"/>
                </a:solidFill>
                <a:latin typeface="Barlow"/>
                <a:ea typeface="Calibri"/>
                <a:cs typeface="Calibri"/>
              </a:rPr>
              <a:t>ντίσταση </a:t>
            </a:r>
            <a:r>
              <a:rPr lang="en-US" sz="2400" dirty="0" err="1" smtClean="0">
                <a:solidFill>
                  <a:srgbClr val="244061"/>
                </a:solidFill>
                <a:latin typeface="Barlow"/>
                <a:ea typeface="Calibri"/>
                <a:cs typeface="Calibri"/>
              </a:rPr>
              <a:t>στη</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χρήση προστατευτικών ενδυμάτων ή βοηθημάτων ασφαλείας </a:t>
            </a:r>
            <a:r>
              <a:rPr lang="en-US" sz="2400" dirty="0" smtClean="0">
                <a:solidFill>
                  <a:srgbClr val="244061"/>
                </a:solidFill>
                <a:latin typeface="Barlow"/>
                <a:ea typeface="Calibri"/>
                <a:cs typeface="Calibri"/>
              </a:rPr>
              <a:t>κ.λπ</a:t>
            </a:r>
            <a:r>
              <a:rPr lang="el-GR" sz="2400" dirty="0" smtClean="0">
                <a:solidFill>
                  <a:srgbClr val="244061"/>
                </a:solidFill>
                <a:latin typeface="Barlow"/>
                <a:ea typeface="Calibri"/>
                <a:cs typeface="Calibri"/>
              </a:rPr>
              <a:t>.</a:t>
            </a:r>
            <a:endParaRPr lang="en-US" sz="2400" dirty="0">
              <a:solidFill>
                <a:srgbClr val="244061"/>
              </a:solidFill>
              <a:latin typeface="Barlow"/>
              <a:ea typeface="Calibri"/>
              <a:cs typeface="Calibri"/>
            </a:endParaRPr>
          </a:p>
          <a:p>
            <a:pPr algn="l" rtl="0">
              <a:lnSpc>
                <a:spcPct val="150000"/>
              </a:lnSpc>
            </a:pPr>
            <a:endParaRPr lang="en-US" sz="3900" dirty="0">
              <a:solidFill>
                <a:srgbClr val="244061"/>
              </a:solidFill>
              <a:latin typeface="Calibri"/>
              <a:ea typeface="Calibri"/>
              <a:cs typeface="Calibri"/>
            </a:endParaRPr>
          </a:p>
        </p:txBody>
      </p:sp>
      <p:pic>
        <p:nvPicPr>
          <p:cNvPr id="3" name="Picture 2"/>
          <p:cNvPicPr>
            <a:picLocks noChangeAspect="1"/>
          </p:cNvPicPr>
          <p:nvPr/>
        </p:nvPicPr>
        <p:blipFill>
          <a:blip r:embed="rId5"/>
          <a:stretch>
            <a:fillRect/>
          </a:stretch>
        </p:blipFill>
        <p:spPr>
          <a:xfrm>
            <a:off x="12407999" y="2235618"/>
            <a:ext cx="5059768" cy="5475008"/>
          </a:xfrm>
          <a:prstGeom prst="rect">
            <a:avLst/>
          </a:prstGeom>
        </p:spPr>
      </p:pic>
    </p:spTree>
    <p:extLst>
      <p:ext uri="{BB962C8B-B14F-4D97-AF65-F5344CB8AC3E}">
        <p14:creationId xmlns:p14="http://schemas.microsoft.com/office/powerpoint/2010/main" val="34744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2DD7048F-9213-7590-D489-AE5CE12E5DA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31D4527-913B-0AA2-48D4-6C03D3FB2178}"/>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90A53C5C-C714-2689-68F1-2E47BC0B400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FC76E37-8B60-1E54-E233-DC8D91D9B60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A72AC82-1F1C-0ACC-780F-4368F32BDD5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5F5B08-BBE1-3A0D-C6B8-2F66D7A99508}"/>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8D6E2AA5-79F8-0144-BC8E-8A99B7C5F7F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C128575B-0B84-660B-8E9E-E361572C9570}"/>
              </a:ext>
            </a:extLst>
          </p:cNvPr>
          <p:cNvSpPr txBox="1"/>
          <p:nvPr/>
        </p:nvSpPr>
        <p:spPr>
          <a:xfrm>
            <a:off x="1201856" y="1826316"/>
            <a:ext cx="10197663" cy="68403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l-GR" sz="9600" dirty="0" smtClean="0">
                <a:latin typeface="Tahoma" panose="020B0604030504040204" pitchFamily="34" charset="0"/>
                <a:ea typeface="Tahoma" panose="020B0604030504040204" pitchFamily="34" charset="0"/>
                <a:cs typeface="Tahoma" panose="020B0604030504040204" pitchFamily="34" charset="0"/>
              </a:rPr>
              <a:t>Οπτική Υπερευαισθησία</a:t>
            </a:r>
            <a:endParaRPr lang="en-US" sz="9600" dirty="0" smtClean="0">
              <a:latin typeface="Tahoma" panose="020B0604030504040204" pitchFamily="34" charset="0"/>
              <a:ea typeface="Tahoma" panose="020B0604030504040204" pitchFamily="34" charset="0"/>
              <a:cs typeface="Tahoma" panose="020B0604030504040204" pitchFamily="34" charset="0"/>
            </a:endParaRPr>
          </a:p>
          <a:p>
            <a:pPr marL="285750" indent="-285750" algn="l" rtl="0">
              <a:lnSpc>
                <a:spcPct val="150000"/>
              </a:lnSpc>
              <a:buFont typeface="Arial"/>
              <a:buChar char="•"/>
            </a:pPr>
            <a:r>
              <a:rPr lang="el-GR" sz="2400" dirty="0" smtClean="0">
                <a:solidFill>
                  <a:srgbClr val="244061"/>
                </a:solidFill>
                <a:latin typeface="Barlow"/>
                <a:ea typeface="Calibri"/>
                <a:cs typeface="Calibri"/>
              </a:rPr>
              <a:t>ε</a:t>
            </a:r>
            <a:r>
              <a:rPr lang="en-US" sz="2400" dirty="0" smtClean="0">
                <a:solidFill>
                  <a:srgbClr val="244061"/>
                </a:solidFill>
                <a:latin typeface="Barlow"/>
                <a:ea typeface="Calibri"/>
                <a:cs typeface="Calibri"/>
              </a:rPr>
              <a:t>ν</a:t>
            </a:r>
            <a:r>
              <a:rPr lang="el-GR" sz="2400" dirty="0" smtClean="0">
                <a:solidFill>
                  <a:srgbClr val="244061"/>
                </a:solidFill>
                <a:latin typeface="Barlow"/>
                <a:ea typeface="Calibri"/>
                <a:cs typeface="Calibri"/>
              </a:rPr>
              <a:t>όχληση </a:t>
            </a:r>
            <a:r>
              <a:rPr lang="en-US" sz="2400" dirty="0" smtClean="0">
                <a:solidFill>
                  <a:srgbClr val="244061"/>
                </a:solidFill>
                <a:latin typeface="Barlow"/>
                <a:ea typeface="Calibri"/>
                <a:cs typeface="Calibri"/>
              </a:rPr>
              <a:t>από </a:t>
            </a:r>
            <a:r>
              <a:rPr lang="en-US" sz="2400" dirty="0" err="1" smtClean="0">
                <a:solidFill>
                  <a:srgbClr val="244061"/>
                </a:solidFill>
                <a:latin typeface="Barlow"/>
                <a:ea typeface="Calibri"/>
                <a:cs typeface="Calibri"/>
              </a:rPr>
              <a:t>έντον</a:t>
            </a:r>
            <a:r>
              <a:rPr lang="en-US" sz="2400" dirty="0" smtClean="0">
                <a:solidFill>
                  <a:srgbClr val="244061"/>
                </a:solidFill>
                <a:latin typeface="Barlow"/>
                <a:ea typeface="Calibri"/>
                <a:cs typeface="Calibri"/>
              </a:rPr>
              <a:t>α ή φθορίζοντα φώτα·</a:t>
            </a:r>
          </a:p>
          <a:p>
            <a:pPr marL="285750" indent="-285750">
              <a:lnSpc>
                <a:spcPct val="150000"/>
              </a:lnSpc>
              <a:buFont typeface="Arial"/>
              <a:buChar char="•"/>
            </a:pPr>
            <a:r>
              <a:rPr lang="el-GR" sz="2400" dirty="0" smtClean="0">
                <a:solidFill>
                  <a:srgbClr val="244061"/>
                </a:solidFill>
                <a:latin typeface="Barlow"/>
                <a:ea typeface="Calibri"/>
                <a:cs typeface="Calibri"/>
              </a:rPr>
              <a:t>ε</a:t>
            </a:r>
            <a:r>
              <a:rPr lang="en-US" sz="2400" dirty="0">
                <a:solidFill>
                  <a:srgbClr val="244061"/>
                </a:solidFill>
                <a:latin typeface="Barlow"/>
                <a:ea typeface="Calibri"/>
                <a:cs typeface="Calibri"/>
              </a:rPr>
              <a:t>ν</a:t>
            </a:r>
            <a:r>
              <a:rPr lang="el-GR" sz="2400" dirty="0">
                <a:solidFill>
                  <a:srgbClr val="244061"/>
                </a:solidFill>
                <a:latin typeface="Barlow"/>
                <a:ea typeface="Calibri"/>
                <a:cs typeface="Calibri"/>
              </a:rPr>
              <a:t>όχληση</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από μοτίβα·</a:t>
            </a:r>
          </a:p>
          <a:p>
            <a:pPr marL="285750" indent="-285750" algn="l" rtl="0">
              <a:lnSpc>
                <a:spcPct val="150000"/>
              </a:lnSpc>
              <a:buFont typeface="Arial"/>
              <a:buChar char="•"/>
            </a:pPr>
            <a:r>
              <a:rPr lang="en-US" sz="2400" dirty="0">
                <a:solidFill>
                  <a:srgbClr val="244061"/>
                </a:solidFill>
                <a:latin typeface="Barlow"/>
                <a:ea typeface="Calibri"/>
                <a:cs typeface="Calibri"/>
              </a:rPr>
              <a:t>δυσκολία στην ανάγνωση υλικών υψηλής αντίθεσης (όπως μαύρο σε άσπρο)</a:t>
            </a:r>
          </a:p>
          <a:p>
            <a:pPr marL="285750" indent="-285750" algn="l" rtl="0">
              <a:lnSpc>
                <a:spcPct val="150000"/>
              </a:lnSpc>
              <a:buFont typeface="Arial"/>
              <a:buChar char="•"/>
            </a:pPr>
            <a:r>
              <a:rPr lang="el-GR" sz="2400" dirty="0" smtClean="0">
                <a:solidFill>
                  <a:srgbClr val="244061"/>
                </a:solidFill>
                <a:latin typeface="Barlow"/>
                <a:ea typeface="Calibri"/>
                <a:cs typeface="Calibri"/>
              </a:rPr>
              <a:t>Στραβισμός ή</a:t>
            </a:r>
            <a:r>
              <a:rPr lang="en-US" sz="2400" dirty="0" smtClean="0">
                <a:solidFill>
                  <a:srgbClr val="244061"/>
                </a:solidFill>
                <a:latin typeface="Barlow"/>
                <a:ea typeface="Calibri"/>
                <a:cs typeface="Calibri"/>
              </a:rPr>
              <a:t> </a:t>
            </a:r>
            <a:r>
              <a:rPr lang="el-GR" sz="2400" dirty="0" smtClean="0">
                <a:solidFill>
                  <a:srgbClr val="244061"/>
                </a:solidFill>
                <a:latin typeface="Barlow"/>
                <a:ea typeface="Calibri"/>
                <a:cs typeface="Calibri"/>
              </a:rPr>
              <a:t>συχνό τρίψιμο ματιών</a:t>
            </a:r>
            <a:endParaRPr lang="en-US" sz="2400" dirty="0">
              <a:solidFill>
                <a:srgbClr val="244061"/>
              </a:solidFill>
              <a:latin typeface="Barlow"/>
              <a:ea typeface="Calibri"/>
              <a:cs typeface="Calibri"/>
            </a:endParaRPr>
          </a:p>
          <a:p>
            <a:pPr algn="l" rtl="0">
              <a:lnSpc>
                <a:spcPct val="150000"/>
              </a:lnSpc>
            </a:pPr>
            <a:endParaRPr lang="en-US" sz="3900" dirty="0">
              <a:solidFill>
                <a:srgbClr val="244061"/>
              </a:solidFill>
              <a:latin typeface="Calibri"/>
              <a:ea typeface="Calibri"/>
              <a:cs typeface="Calibri"/>
            </a:endParaRPr>
          </a:p>
        </p:txBody>
      </p:sp>
      <p:pic>
        <p:nvPicPr>
          <p:cNvPr id="4" name="Picture 3"/>
          <p:cNvPicPr>
            <a:picLocks noChangeAspect="1"/>
          </p:cNvPicPr>
          <p:nvPr/>
        </p:nvPicPr>
        <p:blipFill>
          <a:blip r:embed="rId5"/>
          <a:stretch>
            <a:fillRect/>
          </a:stretch>
        </p:blipFill>
        <p:spPr>
          <a:xfrm>
            <a:off x="10739171" y="2103038"/>
            <a:ext cx="6030486" cy="4962745"/>
          </a:xfrm>
          <a:prstGeom prst="rect">
            <a:avLst/>
          </a:prstGeom>
        </p:spPr>
      </p:pic>
    </p:spTree>
    <p:extLst>
      <p:ext uri="{BB962C8B-B14F-4D97-AF65-F5344CB8AC3E}">
        <p14:creationId xmlns:p14="http://schemas.microsoft.com/office/powerpoint/2010/main" val="2303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5A7DE7FB-B158-A5DC-0EEC-E81E66FE7A3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2AD00D0-DB61-6EEE-3622-1B9AEA65394C}"/>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D32414-EB7A-C0BF-76FA-B3A5783C2F5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E6B2162-5DCA-E3C3-5EFC-FEE1CAB889D4}"/>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0232624-30B8-522A-6260-B0A7B9EA82B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3C6A2B3-47AF-1480-6EFE-9F8F9923C6F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FD14524-F0CA-7DB2-D3FF-00169ED19BF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A6BA0468-D6E2-063C-FACA-44275AB5C928}"/>
              </a:ext>
            </a:extLst>
          </p:cNvPr>
          <p:cNvSpPr txBox="1"/>
          <p:nvPr/>
        </p:nvSpPr>
        <p:spPr>
          <a:xfrm>
            <a:off x="1201856" y="2703479"/>
            <a:ext cx="853440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endParaRPr lang="en-US" sz="2400" b="1" dirty="0">
              <a:solidFill>
                <a:srgbClr val="244061"/>
              </a:solidFill>
              <a:latin typeface="Barlow"/>
              <a:ea typeface="Calibri"/>
              <a:cs typeface="Calibri"/>
            </a:endParaRPr>
          </a:p>
          <a:p>
            <a:pPr marL="285750" indent="-285750" algn="l" rtl="0">
              <a:lnSpc>
                <a:spcPct val="150000"/>
              </a:lnSpc>
              <a:buFont typeface="Arial"/>
              <a:buChar char="•"/>
            </a:pPr>
            <a:r>
              <a:rPr lang="en-US" sz="2400" dirty="0" smtClean="0">
                <a:solidFill>
                  <a:srgbClr val="244061"/>
                </a:solidFill>
                <a:latin typeface="Barlow"/>
                <a:ea typeface="Calibri"/>
                <a:cs typeface="Calibri"/>
              </a:rPr>
              <a:t>αναζ</a:t>
            </a:r>
            <a:r>
              <a:rPr lang="el-GR" sz="2400" dirty="0" err="1" smtClean="0">
                <a:solidFill>
                  <a:srgbClr val="244061"/>
                </a:solidFill>
                <a:latin typeface="Barlow"/>
                <a:ea typeface="Calibri"/>
                <a:cs typeface="Calibri"/>
              </a:rPr>
              <a:t>ήτηση</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θορυ</a:t>
            </a:r>
            <a:r>
              <a:rPr lang="en-US" sz="2400" dirty="0" smtClean="0">
                <a:solidFill>
                  <a:srgbClr val="244061"/>
                </a:solidFill>
                <a:latin typeface="Barlow"/>
                <a:ea typeface="Calibri"/>
                <a:cs typeface="Calibri"/>
              </a:rPr>
              <a:t>βώδ</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κατα</a:t>
            </a:r>
            <a:r>
              <a:rPr lang="en-US" sz="2400" dirty="0" err="1" smtClean="0">
                <a:solidFill>
                  <a:srgbClr val="244061"/>
                </a:solidFill>
                <a:latin typeface="Barlow"/>
                <a:ea typeface="Calibri"/>
                <a:cs typeface="Calibri"/>
              </a:rPr>
              <a:t>στάσε</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ή </a:t>
            </a:r>
            <a:r>
              <a:rPr lang="en-US" sz="2400" dirty="0" err="1" smtClean="0">
                <a:solidFill>
                  <a:srgbClr val="244061"/>
                </a:solidFill>
                <a:latin typeface="Barlow"/>
                <a:ea typeface="Calibri"/>
                <a:cs typeface="Calibri"/>
              </a:rPr>
              <a:t>συγκεκριμέν</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θορύ</a:t>
            </a:r>
            <a:r>
              <a:rPr lang="en-US" sz="2400" dirty="0" smtClean="0">
                <a:solidFill>
                  <a:srgbClr val="244061"/>
                </a:solidFill>
                <a:latin typeface="Barlow"/>
                <a:ea typeface="Calibri"/>
                <a:cs typeface="Calibri"/>
              </a:rPr>
              <a:t>β</a:t>
            </a:r>
            <a:r>
              <a:rPr lang="el-GR" sz="2400" dirty="0" smtClean="0">
                <a:solidFill>
                  <a:srgbClr val="244061"/>
                </a:solidFill>
                <a:latin typeface="Barlow"/>
                <a:ea typeface="Calibri"/>
                <a:cs typeface="Calibri"/>
              </a:rPr>
              <a:t>ων</a:t>
            </a:r>
            <a:endParaRPr lang="en-US" dirty="0"/>
          </a:p>
          <a:p>
            <a:pPr marL="285750" indent="-285750" algn="l" rtl="0">
              <a:lnSpc>
                <a:spcPct val="150000"/>
              </a:lnSpc>
              <a:buFont typeface="Arial"/>
              <a:buChar char="•"/>
            </a:pPr>
            <a:r>
              <a:rPr lang="en-US" sz="2400" dirty="0" err="1" smtClean="0">
                <a:solidFill>
                  <a:srgbClr val="244061"/>
                </a:solidFill>
                <a:latin typeface="Barlow"/>
                <a:ea typeface="Calibri"/>
                <a:cs typeface="Calibri"/>
              </a:rPr>
              <a:t>θόρυ</a:t>
            </a:r>
            <a:r>
              <a:rPr lang="en-US" sz="2400" dirty="0" smtClean="0">
                <a:solidFill>
                  <a:srgbClr val="244061"/>
                </a:solidFill>
                <a:latin typeface="Barlow"/>
                <a:ea typeface="Calibri"/>
                <a:cs typeface="Calibri"/>
              </a:rPr>
              <a:t>βο</a:t>
            </a:r>
            <a:r>
              <a:rPr lang="el-GR" sz="2400" dirty="0" smtClean="0">
                <a:solidFill>
                  <a:srgbClr val="244061"/>
                </a:solidFill>
                <a:latin typeface="Barlow"/>
                <a:ea typeface="Calibri"/>
                <a:cs typeface="Calibri"/>
              </a:rPr>
              <a:t>ς</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για τον εαυτό </a:t>
            </a:r>
            <a:r>
              <a:rPr lang="en-US" sz="2400" dirty="0" smtClean="0">
                <a:solidFill>
                  <a:srgbClr val="244061"/>
                </a:solidFill>
                <a:latin typeface="Barlow"/>
                <a:ea typeface="Calibri"/>
                <a:cs typeface="Calibri"/>
              </a:rPr>
              <a:t>του</a:t>
            </a:r>
            <a:r>
              <a:rPr lang="el-GR" sz="2400" dirty="0" smtClean="0">
                <a:solidFill>
                  <a:srgbClr val="244061"/>
                </a:solidFill>
                <a:latin typeface="Barlow"/>
                <a:ea typeface="Calibri"/>
                <a:cs typeface="Calibri"/>
              </a:rPr>
              <a:t> ατόμου</a:t>
            </a:r>
            <a:r>
              <a:rPr lang="en-US" sz="2400" dirty="0" smtClean="0">
                <a:solidFill>
                  <a:srgbClr val="244061"/>
                </a:solidFill>
                <a:latin typeface="Barlow"/>
                <a:ea typeface="Calibri"/>
                <a:cs typeface="Calibri"/>
              </a:rPr>
              <a:t> ή </a:t>
            </a:r>
            <a:r>
              <a:rPr lang="en-US" sz="2400" dirty="0" err="1" smtClean="0">
                <a:solidFill>
                  <a:srgbClr val="244061"/>
                </a:solidFill>
                <a:latin typeface="Barlow"/>
                <a:ea typeface="Calibri"/>
                <a:cs typeface="Calibri"/>
              </a:rPr>
              <a:t>θόρυ</a:t>
            </a:r>
            <a:r>
              <a:rPr lang="en-US" sz="2400" dirty="0" smtClean="0">
                <a:solidFill>
                  <a:srgbClr val="244061"/>
                </a:solidFill>
                <a:latin typeface="Barlow"/>
                <a:ea typeface="Calibri"/>
                <a:cs typeface="Calibri"/>
              </a:rPr>
              <a:t>βο</a:t>
            </a:r>
            <a:r>
              <a:rPr lang="el-GR" sz="2400" dirty="0" smtClean="0">
                <a:solidFill>
                  <a:srgbClr val="244061"/>
                </a:solidFill>
                <a:latin typeface="Barlow"/>
                <a:ea typeface="Calibri"/>
                <a:cs typeface="Calibri"/>
              </a:rPr>
              <a:t>ς</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«για χάρη του θορύβου</a:t>
            </a:r>
            <a:r>
              <a:rPr lang="en-US" sz="2400" dirty="0" smtClean="0">
                <a:solidFill>
                  <a:srgbClr val="244061"/>
                </a:solidFill>
                <a:latin typeface="Barlow"/>
                <a:ea typeface="Calibri"/>
                <a:cs typeface="Calibri"/>
              </a:rPr>
              <a:t>»</a:t>
            </a:r>
            <a:endParaRPr lang="en-US" dirty="0"/>
          </a:p>
          <a:p>
            <a:pPr marL="285750" indent="-285750" algn="l" rtl="0">
              <a:lnSpc>
                <a:spcPct val="150000"/>
              </a:lnSpc>
              <a:buFont typeface="Arial"/>
              <a:buChar char="•"/>
            </a:pPr>
            <a:r>
              <a:rPr lang="el-GR" sz="2400" dirty="0" smtClean="0">
                <a:solidFill>
                  <a:srgbClr val="244061"/>
                </a:solidFill>
                <a:latin typeface="Barlow"/>
                <a:ea typeface="Calibri"/>
                <a:cs typeface="Calibri"/>
              </a:rPr>
              <a:t>Μ</a:t>
            </a:r>
            <a:r>
              <a:rPr lang="en-US" sz="2400" dirty="0" smtClean="0">
                <a:solidFill>
                  <a:srgbClr val="244061"/>
                </a:solidFill>
                <a:latin typeface="Barlow"/>
                <a:ea typeface="Calibri"/>
                <a:cs typeface="Calibri"/>
              </a:rPr>
              <a:t>η</a:t>
            </a:r>
            <a:r>
              <a:rPr lang="el-GR" sz="2400" dirty="0">
                <a:solidFill>
                  <a:srgbClr val="244061"/>
                </a:solidFill>
                <a:latin typeface="Barlow"/>
                <a:ea typeface="Calibri"/>
                <a:cs typeface="Calibri"/>
              </a:rPr>
              <a:t>-</a:t>
            </a:r>
            <a:r>
              <a:rPr lang="en-US" sz="2400" dirty="0" smtClean="0">
                <a:solidFill>
                  <a:srgbClr val="244061"/>
                </a:solidFill>
                <a:latin typeface="Barlow"/>
                <a:ea typeface="Calibri"/>
                <a:cs typeface="Calibri"/>
              </a:rPr>
              <a:t>α</a:t>
            </a:r>
            <a:r>
              <a:rPr lang="en-US" sz="2400" dirty="0" err="1" smtClean="0">
                <a:solidFill>
                  <a:srgbClr val="244061"/>
                </a:solidFill>
                <a:latin typeface="Barlow"/>
                <a:ea typeface="Calibri"/>
                <a:cs typeface="Calibri"/>
              </a:rPr>
              <a:t>ντ</a:t>
            </a:r>
            <a:r>
              <a:rPr lang="en-US" sz="2400" dirty="0" smtClean="0">
                <a:solidFill>
                  <a:srgbClr val="244061"/>
                </a:solidFill>
                <a:latin typeface="Barlow"/>
                <a:ea typeface="Calibri"/>
                <a:cs typeface="Calibri"/>
              </a:rPr>
              <a:t>απ</a:t>
            </a:r>
            <a:r>
              <a:rPr lang="el-GR" sz="2400" dirty="0" err="1" smtClean="0">
                <a:solidFill>
                  <a:srgbClr val="244061"/>
                </a:solidFill>
                <a:latin typeface="Barlow"/>
                <a:ea typeface="Calibri"/>
                <a:cs typeface="Calibri"/>
              </a:rPr>
              <a:t>όκριση</a:t>
            </a:r>
            <a:r>
              <a:rPr lang="el-GR"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σε</a:t>
            </a:r>
            <a:r>
              <a:rPr lang="en-US" sz="2400" dirty="0" smtClean="0">
                <a:solidFill>
                  <a:srgbClr val="244061"/>
                </a:solidFill>
                <a:latin typeface="Barlow"/>
                <a:ea typeface="Calibri"/>
                <a:cs typeface="Calibri"/>
              </a:rPr>
              <a:t> </a:t>
            </a:r>
            <a:r>
              <a:rPr lang="en-US" sz="2400" dirty="0" err="1">
                <a:solidFill>
                  <a:srgbClr val="244061"/>
                </a:solidFill>
                <a:latin typeface="Barlow"/>
                <a:ea typeface="Calibri"/>
                <a:cs typeface="Calibri"/>
              </a:rPr>
              <a:t>λεκτικά</a:t>
            </a:r>
            <a:r>
              <a:rPr lang="en-US" sz="2400" dirty="0">
                <a:solidFill>
                  <a:srgbClr val="244061"/>
                </a:solidFill>
                <a:latin typeface="Barlow"/>
                <a:ea typeface="Calibri"/>
                <a:cs typeface="Calibri"/>
              </a:rPr>
              <a:t> </a:t>
            </a:r>
            <a:r>
              <a:rPr lang="en-US" sz="2400" dirty="0" err="1" smtClean="0">
                <a:solidFill>
                  <a:srgbClr val="244061"/>
                </a:solidFill>
                <a:latin typeface="Barlow"/>
                <a:ea typeface="Calibri"/>
                <a:cs typeface="Calibri"/>
              </a:rPr>
              <a:t>σήμ</a:t>
            </a:r>
            <a:r>
              <a:rPr lang="en-US" sz="2400" dirty="0" smtClean="0">
                <a:solidFill>
                  <a:srgbClr val="244061"/>
                </a:solidFill>
                <a:latin typeface="Barlow"/>
                <a:ea typeface="Calibri"/>
                <a:cs typeface="Calibri"/>
              </a:rPr>
              <a:t>ατ</a:t>
            </a:r>
            <a:r>
              <a:rPr lang="el-GR" sz="2400" dirty="0" smtClean="0">
                <a:solidFill>
                  <a:srgbClr val="244061"/>
                </a:solidFill>
                <a:latin typeface="Barlow"/>
                <a:ea typeface="Calibri"/>
                <a:cs typeface="Calibri"/>
              </a:rPr>
              <a:t>α</a:t>
            </a:r>
            <a:endParaRPr lang="en-US" dirty="0"/>
          </a:p>
          <a:p>
            <a:pPr marL="285750" indent="-285750" algn="l" rtl="0">
              <a:lnSpc>
                <a:spcPct val="150000"/>
              </a:lnSpc>
              <a:buFont typeface="Arial"/>
              <a:buChar char="•"/>
            </a:pPr>
            <a:r>
              <a:rPr lang="en-US" sz="2400" dirty="0" smtClean="0">
                <a:solidFill>
                  <a:srgbClr val="244061"/>
                </a:solidFill>
                <a:latin typeface="Barlow"/>
                <a:ea typeface="Calibri"/>
                <a:cs typeface="Calibri"/>
              </a:rPr>
              <a:t>υπ</a:t>
            </a:r>
            <a:r>
              <a:rPr lang="en-US" sz="2400" dirty="0" err="1" smtClean="0">
                <a:solidFill>
                  <a:srgbClr val="244061"/>
                </a:solidFill>
                <a:latin typeface="Barlow"/>
                <a:ea typeface="Calibri"/>
                <a:cs typeface="Calibri"/>
              </a:rPr>
              <a:t>ερ</a:t>
            </a:r>
            <a:r>
              <a:rPr lang="en-US" sz="2400" dirty="0" smtClean="0">
                <a:solidFill>
                  <a:srgbClr val="244061"/>
                </a:solidFill>
                <a:latin typeface="Barlow"/>
                <a:ea typeface="Calibri"/>
                <a:cs typeface="Calibri"/>
              </a:rPr>
              <a:t>βολικά </a:t>
            </a:r>
            <a:r>
              <a:rPr lang="en-US" sz="2400" dirty="0">
                <a:solidFill>
                  <a:srgbClr val="244061"/>
                </a:solidFill>
                <a:latin typeface="Barlow"/>
                <a:ea typeface="Calibri"/>
                <a:cs typeface="Calibri"/>
              </a:rPr>
              <a:t>δυνατή </a:t>
            </a:r>
            <a:r>
              <a:rPr lang="en-US" sz="2400" dirty="0" smtClean="0">
                <a:solidFill>
                  <a:srgbClr val="244061"/>
                </a:solidFill>
                <a:latin typeface="Barlow"/>
                <a:ea typeface="Calibri"/>
                <a:cs typeface="Calibri"/>
              </a:rPr>
              <a:t>μουσική</a:t>
            </a:r>
            <a:endParaRPr lang="en-US" dirty="0"/>
          </a:p>
          <a:p>
            <a:pPr marL="285750" indent="-285750" algn="l" rtl="0">
              <a:lnSpc>
                <a:spcPct val="150000"/>
              </a:lnSpc>
              <a:buFont typeface="Arial"/>
              <a:buChar char="•"/>
            </a:pPr>
            <a:r>
              <a:rPr lang="el-GR" sz="2400" dirty="0" smtClean="0">
                <a:solidFill>
                  <a:srgbClr val="244061"/>
                </a:solidFill>
                <a:latin typeface="Barlow"/>
                <a:ea typeface="Calibri"/>
                <a:cs typeface="Calibri"/>
              </a:rPr>
              <a:t>μη-</a:t>
            </a:r>
            <a:r>
              <a:rPr lang="en-US" sz="2400" dirty="0" smtClean="0">
                <a:solidFill>
                  <a:srgbClr val="244061"/>
                </a:solidFill>
                <a:latin typeface="Barlow"/>
                <a:ea typeface="Calibri"/>
                <a:cs typeface="Calibri"/>
              </a:rPr>
              <a:t>α</a:t>
            </a:r>
            <a:r>
              <a:rPr lang="en-US" sz="2400" dirty="0" err="1" smtClean="0">
                <a:solidFill>
                  <a:srgbClr val="244061"/>
                </a:solidFill>
                <a:latin typeface="Barlow"/>
                <a:ea typeface="Calibri"/>
                <a:cs typeface="Calibri"/>
              </a:rPr>
              <a:t>ντ</a:t>
            </a:r>
            <a:r>
              <a:rPr lang="el-GR" sz="2400" dirty="0" err="1" smtClean="0">
                <a:solidFill>
                  <a:srgbClr val="244061"/>
                </a:solidFill>
                <a:latin typeface="Barlow"/>
                <a:ea typeface="Calibri"/>
                <a:cs typeface="Calibri"/>
              </a:rPr>
              <a:t>ίληψη</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ορισμέν</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ήχ</a:t>
            </a:r>
            <a:r>
              <a:rPr lang="el-GR" sz="2400" dirty="0" smtClean="0">
                <a:solidFill>
                  <a:srgbClr val="244061"/>
                </a:solidFill>
                <a:latin typeface="Barlow"/>
                <a:ea typeface="Calibri"/>
                <a:cs typeface="Calibri"/>
              </a:rPr>
              <a:t>ων</a:t>
            </a:r>
            <a:endParaRPr lang="en-US" dirty="0"/>
          </a:p>
          <a:p>
            <a:pPr marL="285750" indent="-285750" algn="l" rtl="0">
              <a:lnSpc>
                <a:spcPct val="150000"/>
              </a:lnSpc>
              <a:buFont typeface="Arial"/>
              <a:buChar char="•"/>
            </a:pPr>
            <a:r>
              <a:rPr lang="el-GR" sz="2400" dirty="0" smtClean="0">
                <a:solidFill>
                  <a:srgbClr val="244061"/>
                </a:solidFill>
                <a:latin typeface="Barlow"/>
                <a:ea typeface="Calibri"/>
                <a:cs typeface="Calibri"/>
              </a:rPr>
              <a:t>Κακή μνήμη και κατανόηση όσων λέγονται</a:t>
            </a:r>
            <a:endParaRPr lang="en-US" dirty="0"/>
          </a:p>
        </p:txBody>
      </p:sp>
      <p:sp>
        <p:nvSpPr>
          <p:cNvPr id="11" name="TextBox 1">
            <a:extLst>
              <a:ext uri="{FF2B5EF4-FFF2-40B4-BE49-F238E27FC236}">
                <a16:creationId xmlns:a16="http://schemas.microsoft.com/office/drawing/2014/main" id="{6FEE50FF-17B4-A070-2335-A1497436BDA4}"/>
              </a:ext>
            </a:extLst>
          </p:cNvPr>
          <p:cNvSpPr txBox="1"/>
          <p:nvPr/>
        </p:nvSpPr>
        <p:spPr>
          <a:xfrm>
            <a:off x="1201856" y="1826316"/>
            <a:ext cx="1601934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l-GR" sz="8000" dirty="0" smtClean="0">
                <a:latin typeface="Tahoma" panose="020B0604030504040204" pitchFamily="34" charset="0"/>
                <a:ea typeface="Tahoma" panose="020B0604030504040204" pitchFamily="34" charset="0"/>
                <a:cs typeface="Tahoma" panose="020B0604030504040204" pitchFamily="34" charset="0"/>
              </a:rPr>
              <a:t>Ακουστική Υπερευαισθησία</a:t>
            </a:r>
            <a:endParaRPr lang="en-US" sz="8000" dirty="0">
              <a:latin typeface="Tahoma" panose="020B0604030504040204" pitchFamily="34" charset="0"/>
              <a:ea typeface="Tahoma" panose="020B0604030504040204" pitchFamily="34" charset="0"/>
              <a:cs typeface="Tahoma" panose="020B0604030504040204" pitchFamily="34" charset="0"/>
            </a:endParaRPr>
          </a:p>
          <a:p>
            <a:pPr algn="l" rtl="0"/>
            <a:endParaRPr lang="en-US" sz="2400" dirty="0">
              <a:solidFill>
                <a:srgbClr val="244061"/>
              </a:solidFill>
              <a:latin typeface="Calibri"/>
              <a:ea typeface="Calibri"/>
              <a:cs typeface="Calibri"/>
            </a:endParaRPr>
          </a:p>
        </p:txBody>
      </p:sp>
      <p:pic>
        <p:nvPicPr>
          <p:cNvPr id="3" name="Picture 2"/>
          <p:cNvPicPr>
            <a:picLocks noChangeAspect="1"/>
          </p:cNvPicPr>
          <p:nvPr/>
        </p:nvPicPr>
        <p:blipFill>
          <a:blip r:embed="rId5"/>
          <a:stretch>
            <a:fillRect/>
          </a:stretch>
        </p:blipFill>
        <p:spPr>
          <a:xfrm>
            <a:off x="10942320" y="3733603"/>
            <a:ext cx="7345680" cy="3621110"/>
          </a:xfrm>
          <a:prstGeom prst="rect">
            <a:avLst/>
          </a:prstGeom>
        </p:spPr>
      </p:pic>
    </p:spTree>
    <p:extLst>
      <p:ext uri="{BB962C8B-B14F-4D97-AF65-F5344CB8AC3E}">
        <p14:creationId xmlns:p14="http://schemas.microsoft.com/office/powerpoint/2010/main" val="310941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4FEC015-CE79-F89B-A085-47012C6CA36D}"/>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A9A11BF-2405-E445-379B-290EDD4BA54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65AE0551-FF4C-CCCC-E132-83C604895EE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B422A66-AE65-3073-C09B-08F31B31191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DAF0501-0119-E9AF-6D86-D589309F8CE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CC10B74A-B9D3-868D-9105-A9365D9B135D}"/>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BFA95037-71F1-DAF4-DB9F-90021AAA2EE5}"/>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11" name="TextBox 1">
            <a:extLst>
              <a:ext uri="{FF2B5EF4-FFF2-40B4-BE49-F238E27FC236}">
                <a16:creationId xmlns:a16="http://schemas.microsoft.com/office/drawing/2014/main" id="{C1E3E4A3-EA61-0314-7F8F-E00141D5048E}"/>
              </a:ext>
            </a:extLst>
          </p:cNvPr>
          <p:cNvSpPr txBox="1"/>
          <p:nvPr/>
        </p:nvSpPr>
        <p:spPr>
          <a:xfrm>
            <a:off x="1201856" y="1826316"/>
            <a:ext cx="16278423"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7200" dirty="0">
                <a:latin typeface="Tahoma" panose="020B0604030504040204" pitchFamily="34" charset="0"/>
                <a:ea typeface="Tahoma" panose="020B0604030504040204" pitchFamily="34" charset="0"/>
                <a:cs typeface="Tahoma" panose="020B0604030504040204" pitchFamily="34" charset="0"/>
              </a:rPr>
              <a:t>Ακουστική Υπερευαισθησία</a:t>
            </a:r>
            <a:endParaRPr lang="en-US" sz="7200" dirty="0">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244061"/>
              </a:solidFill>
              <a:latin typeface="Calibri"/>
              <a:ea typeface="Calibri"/>
              <a:cs typeface="Calibri"/>
            </a:endParaRPr>
          </a:p>
        </p:txBody>
      </p:sp>
      <p:sp>
        <p:nvSpPr>
          <p:cNvPr id="3" name="TextBox 4">
            <a:extLst>
              <a:ext uri="{FF2B5EF4-FFF2-40B4-BE49-F238E27FC236}">
                <a16:creationId xmlns:a16="http://schemas.microsoft.com/office/drawing/2014/main" id="{04FDB4D3-6FC8-5091-8B7E-33F06A1743F5}"/>
              </a:ext>
            </a:extLst>
          </p:cNvPr>
          <p:cNvSpPr txBox="1"/>
          <p:nvPr/>
        </p:nvSpPr>
        <p:spPr>
          <a:xfrm>
            <a:off x="1201857" y="3882508"/>
            <a:ext cx="864770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rtl="0">
              <a:lnSpc>
                <a:spcPct val="150000"/>
              </a:lnSpc>
              <a:buFont typeface="Arial" panose="020B0604020202020204" pitchFamily="34" charset="0"/>
              <a:buChar char="•"/>
            </a:pPr>
            <a:r>
              <a:rPr lang="el-GR" sz="2400" dirty="0">
                <a:solidFill>
                  <a:srgbClr val="244061"/>
                </a:solidFill>
                <a:latin typeface="Barlow"/>
                <a:ea typeface="Calibri"/>
                <a:cs typeface="Calibri"/>
              </a:rPr>
              <a:t>α</a:t>
            </a:r>
            <a:r>
              <a:rPr lang="el-GR" sz="2400" dirty="0" smtClean="0">
                <a:solidFill>
                  <a:srgbClr val="244061"/>
                </a:solidFill>
                <a:latin typeface="Barlow"/>
                <a:ea typeface="Calibri"/>
                <a:cs typeface="Calibri"/>
              </a:rPr>
              <a:t>πόσπαση προσοχής</a:t>
            </a:r>
            <a:endParaRPr lang="en-US" sz="2400" dirty="0">
              <a:solidFill>
                <a:srgbClr val="244061"/>
              </a:solidFill>
              <a:latin typeface="Barlow"/>
              <a:ea typeface="Calibri"/>
              <a:cs typeface="Calibri"/>
            </a:endParaRPr>
          </a:p>
          <a:p>
            <a:pPr marL="285750" indent="-285750" algn="l" rtl="0">
              <a:lnSpc>
                <a:spcPct val="150000"/>
              </a:lnSpc>
              <a:buFont typeface="Arial"/>
              <a:buChar char="•"/>
            </a:pPr>
            <a:r>
              <a:rPr lang="el-GR" sz="2400" dirty="0" smtClean="0">
                <a:solidFill>
                  <a:srgbClr val="244061"/>
                </a:solidFill>
                <a:latin typeface="Barlow"/>
                <a:ea typeface="Calibri"/>
                <a:cs typeface="Calibri"/>
              </a:rPr>
              <a:t>πρόκληση</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θόρυ</a:t>
            </a:r>
            <a:r>
              <a:rPr lang="en-US" sz="2400" dirty="0" smtClean="0">
                <a:solidFill>
                  <a:srgbClr val="244061"/>
                </a:solidFill>
                <a:latin typeface="Barlow"/>
                <a:ea typeface="Calibri"/>
                <a:cs typeface="Calibri"/>
              </a:rPr>
              <a:t>βο</a:t>
            </a:r>
            <a:r>
              <a:rPr lang="el-GR" sz="2400" dirty="0" smtClean="0">
                <a:solidFill>
                  <a:srgbClr val="244061"/>
                </a:solidFill>
                <a:latin typeface="Barlow"/>
                <a:ea typeface="Calibri"/>
                <a:cs typeface="Calibri"/>
              </a:rPr>
              <a:t>υ</a:t>
            </a:r>
            <a:r>
              <a:rPr lang="en-US" sz="2400" dirty="0" smtClean="0">
                <a:solidFill>
                  <a:srgbClr val="244061"/>
                </a:solidFill>
                <a:latin typeface="Barlow"/>
                <a:ea typeface="Calibri"/>
                <a:cs typeface="Calibri"/>
              </a:rPr>
              <a:t> </a:t>
            </a:r>
            <a:r>
              <a:rPr lang="en-US" sz="2400" dirty="0" err="1">
                <a:solidFill>
                  <a:srgbClr val="244061"/>
                </a:solidFill>
                <a:latin typeface="Barlow"/>
                <a:ea typeface="Calibri"/>
                <a:cs typeface="Calibri"/>
              </a:rPr>
              <a:t>γι</a:t>
            </a:r>
            <a:r>
              <a:rPr lang="en-US" sz="2400" dirty="0">
                <a:solidFill>
                  <a:srgbClr val="244061"/>
                </a:solidFill>
                <a:latin typeface="Barlow"/>
                <a:ea typeface="Calibri"/>
                <a:cs typeface="Calibri"/>
              </a:rPr>
              <a:t>α </a:t>
            </a:r>
            <a:r>
              <a:rPr lang="el-GR" sz="2400" dirty="0" smtClean="0">
                <a:solidFill>
                  <a:srgbClr val="244061"/>
                </a:solidFill>
                <a:latin typeface="Barlow"/>
                <a:ea typeface="Calibri"/>
                <a:cs typeface="Calibri"/>
              </a:rPr>
              <a:t>αποφυγή</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άλλ</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ήχ</a:t>
            </a:r>
            <a:r>
              <a:rPr lang="el-GR" sz="2400" dirty="0" smtClean="0">
                <a:solidFill>
                  <a:srgbClr val="244061"/>
                </a:solidFill>
                <a:latin typeface="Barlow"/>
                <a:ea typeface="Calibri"/>
                <a:cs typeface="Calibri"/>
              </a:rPr>
              <a:t>ων</a:t>
            </a:r>
            <a:endParaRPr lang="en-US" sz="2400" dirty="0">
              <a:solidFill>
                <a:srgbClr val="244061"/>
              </a:solidFill>
              <a:latin typeface="Barlow"/>
              <a:ea typeface="Calibri"/>
              <a:cs typeface="Calibri"/>
            </a:endParaRPr>
          </a:p>
          <a:p>
            <a:pPr marL="285750" indent="-285750" algn="l" rtl="0">
              <a:lnSpc>
                <a:spcPct val="150000"/>
              </a:lnSpc>
              <a:buFont typeface="Arial"/>
              <a:buChar char="•"/>
            </a:pPr>
            <a:r>
              <a:rPr lang="el-GR" sz="2400" dirty="0">
                <a:solidFill>
                  <a:srgbClr val="244061"/>
                </a:solidFill>
                <a:latin typeface="Barlow"/>
                <a:ea typeface="Calibri"/>
                <a:cs typeface="Calibri"/>
              </a:rPr>
              <a:t>α</a:t>
            </a:r>
            <a:r>
              <a:rPr lang="en-US" sz="2400" dirty="0" err="1" smtClean="0">
                <a:solidFill>
                  <a:srgbClr val="244061"/>
                </a:solidFill>
                <a:latin typeface="Barlow"/>
                <a:ea typeface="Calibri"/>
                <a:cs typeface="Calibri"/>
              </a:rPr>
              <a:t>ντι</a:t>
            </a:r>
            <a:r>
              <a:rPr lang="en-US" sz="2400" dirty="0" smtClean="0">
                <a:solidFill>
                  <a:srgbClr val="244061"/>
                </a:solidFill>
                <a:latin typeface="Barlow"/>
                <a:ea typeface="Calibri"/>
                <a:cs typeface="Calibri"/>
              </a:rPr>
              <a:t>π</a:t>
            </a:r>
            <a:r>
              <a:rPr lang="el-GR" sz="2400" dirty="0" err="1" smtClean="0">
                <a:solidFill>
                  <a:srgbClr val="244061"/>
                </a:solidFill>
                <a:latin typeface="Barlow"/>
                <a:ea typeface="Calibri"/>
                <a:cs typeface="Calibri"/>
              </a:rPr>
              <a:t>άθεια</a:t>
            </a:r>
            <a:r>
              <a:rPr lang="el-GR" sz="2400" dirty="0" smtClean="0">
                <a:solidFill>
                  <a:srgbClr val="244061"/>
                </a:solidFill>
                <a:latin typeface="Barlow"/>
                <a:ea typeface="Calibri"/>
                <a:cs typeface="Calibri"/>
              </a:rPr>
              <a:t> για</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τις θορυβώδεις συσκευές (εκτυπωτές, κλιματιστικά, ανεμιστήρες, συνομιλίες</a:t>
            </a:r>
            <a:r>
              <a:rPr lang="en-US" sz="2400" dirty="0" smtClean="0">
                <a:solidFill>
                  <a:srgbClr val="244061"/>
                </a:solidFill>
                <a:latin typeface="Barlow"/>
                <a:ea typeface="Calibri"/>
                <a:cs typeface="Calibri"/>
              </a:rPr>
              <a:t>)</a:t>
            </a:r>
            <a:r>
              <a:rPr lang="el-GR" sz="2400" dirty="0" smtClean="0">
                <a:solidFill>
                  <a:srgbClr val="244061"/>
                </a:solidFill>
                <a:latin typeface="Barlow"/>
                <a:ea typeface="Calibri"/>
                <a:cs typeface="Calibri"/>
              </a:rPr>
              <a:t> </a:t>
            </a:r>
            <a:r>
              <a:rPr lang="en-US" sz="2400" dirty="0" smtClean="0">
                <a:solidFill>
                  <a:srgbClr val="244061"/>
                </a:solidFill>
                <a:latin typeface="Barlow"/>
                <a:ea typeface="Calibri"/>
                <a:cs typeface="Calibri"/>
              </a:rPr>
              <a:t>και </a:t>
            </a:r>
            <a:r>
              <a:rPr lang="en-US" sz="2400" dirty="0">
                <a:solidFill>
                  <a:srgbClr val="244061"/>
                </a:solidFill>
                <a:latin typeface="Barlow"/>
                <a:ea typeface="Calibri"/>
                <a:cs typeface="Calibri"/>
              </a:rPr>
              <a:t>τα λοιπά;</a:t>
            </a:r>
          </a:p>
          <a:p>
            <a:pPr marL="285750" indent="-285750" algn="l" rtl="0">
              <a:lnSpc>
                <a:spcPct val="150000"/>
              </a:lnSpc>
              <a:buFont typeface="Arial"/>
              <a:buChar char="•"/>
            </a:pPr>
            <a:r>
              <a:rPr lang="en-US" sz="2400" dirty="0" smtClean="0">
                <a:solidFill>
                  <a:srgbClr val="244061"/>
                </a:solidFill>
                <a:latin typeface="Barlow"/>
                <a:ea typeface="Calibri"/>
                <a:cs typeface="Calibri"/>
              </a:rPr>
              <a:t>παρατ</a:t>
            </a:r>
            <a:r>
              <a:rPr lang="el-GR" sz="2400" dirty="0" err="1" smtClean="0">
                <a:solidFill>
                  <a:srgbClr val="244061"/>
                </a:solidFill>
                <a:latin typeface="Barlow"/>
                <a:ea typeface="Calibri"/>
                <a:cs typeface="Calibri"/>
              </a:rPr>
              <a:t>ήρηση</a:t>
            </a:r>
            <a:r>
              <a:rPr lang="en-US" sz="2400" dirty="0" smtClean="0">
                <a:solidFill>
                  <a:srgbClr val="244061"/>
                </a:solidFill>
                <a:latin typeface="Barlow"/>
                <a:ea typeface="Calibri"/>
                <a:cs typeface="Calibri"/>
              </a:rPr>
              <a:t> </a:t>
            </a:r>
            <a:r>
              <a:rPr lang="en-US" sz="2400" dirty="0" err="1" smtClean="0">
                <a:solidFill>
                  <a:srgbClr val="244061"/>
                </a:solidFill>
                <a:latin typeface="Barlow"/>
                <a:ea typeface="Calibri"/>
                <a:cs typeface="Calibri"/>
              </a:rPr>
              <a:t>θορύ</a:t>
            </a:r>
            <a:r>
              <a:rPr lang="en-US" sz="2400" dirty="0" smtClean="0">
                <a:solidFill>
                  <a:srgbClr val="244061"/>
                </a:solidFill>
                <a:latin typeface="Barlow"/>
                <a:ea typeface="Calibri"/>
                <a:cs typeface="Calibri"/>
              </a:rPr>
              <a:t>β</a:t>
            </a:r>
            <a:r>
              <a:rPr lang="el-GR" sz="2400" dirty="0" smtClean="0">
                <a:solidFill>
                  <a:srgbClr val="244061"/>
                </a:solidFill>
                <a:latin typeface="Barlow"/>
                <a:ea typeface="Calibri"/>
                <a:cs typeface="Calibri"/>
              </a:rPr>
              <a:t>ων</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στο παρασκήνιο που οι άλλοι δεν φαίνεται να </a:t>
            </a:r>
            <a:r>
              <a:rPr lang="en-US" sz="2400" dirty="0" smtClean="0">
                <a:solidFill>
                  <a:srgbClr val="244061"/>
                </a:solidFill>
                <a:latin typeface="Barlow"/>
                <a:ea typeface="Calibri"/>
                <a:cs typeface="Calibri"/>
              </a:rPr>
              <a:t>ακούν</a:t>
            </a:r>
            <a:endParaRPr lang="en-US" sz="2400" dirty="0">
              <a:solidFill>
                <a:srgbClr val="244061"/>
              </a:solidFill>
              <a:latin typeface="Barlow"/>
              <a:ea typeface="Calibri"/>
              <a:cs typeface="Calibri"/>
            </a:endParaRPr>
          </a:p>
          <a:p>
            <a:pPr marL="285750" indent="-285750" algn="l" rtl="0">
              <a:lnSpc>
                <a:spcPct val="150000"/>
              </a:lnSpc>
              <a:buFont typeface="Arial"/>
              <a:buChar char="•"/>
            </a:pPr>
            <a:r>
              <a:rPr lang="el-GR" sz="2400" dirty="0" smtClean="0">
                <a:solidFill>
                  <a:srgbClr val="244061"/>
                </a:solidFill>
                <a:latin typeface="Barlow"/>
                <a:ea typeface="Calibri"/>
                <a:cs typeface="Calibri"/>
              </a:rPr>
              <a:t>απαίτηση</a:t>
            </a:r>
            <a:r>
              <a:rPr lang="en-US" sz="2400" dirty="0" smtClean="0">
                <a:solidFill>
                  <a:srgbClr val="244061"/>
                </a:solidFill>
                <a:latin typeface="Barlow"/>
                <a:ea typeface="Calibri"/>
                <a:cs typeface="Calibri"/>
              </a:rPr>
              <a:t> </a:t>
            </a:r>
            <a:r>
              <a:rPr lang="en-US" sz="2400" dirty="0">
                <a:solidFill>
                  <a:srgbClr val="244061"/>
                </a:solidFill>
                <a:latin typeface="Barlow"/>
                <a:ea typeface="Calibri"/>
                <a:cs typeface="Calibri"/>
              </a:rPr>
              <a:t>από τους ανθρώπους να κάνουν </a:t>
            </a:r>
            <a:r>
              <a:rPr lang="en-US" sz="2400" dirty="0" smtClean="0">
                <a:solidFill>
                  <a:srgbClr val="244061"/>
                </a:solidFill>
                <a:latin typeface="Barlow"/>
                <a:ea typeface="Calibri"/>
                <a:cs typeface="Calibri"/>
              </a:rPr>
              <a:t>ησυχία</a:t>
            </a:r>
            <a:r>
              <a:rPr lang="el-GR" sz="2400" dirty="0" smtClean="0">
                <a:solidFill>
                  <a:srgbClr val="244061"/>
                </a:solidFill>
                <a:latin typeface="Barlow"/>
                <a:ea typeface="Calibri"/>
                <a:cs typeface="Calibri"/>
              </a:rPr>
              <a:t>, </a:t>
            </a:r>
            <a:r>
              <a:rPr lang="en-US" sz="2400" dirty="0" smtClean="0">
                <a:solidFill>
                  <a:srgbClr val="244061"/>
                </a:solidFill>
                <a:latin typeface="Barlow"/>
                <a:ea typeface="Calibri"/>
                <a:cs typeface="Calibri"/>
              </a:rPr>
              <a:t>να </a:t>
            </a:r>
            <a:r>
              <a:rPr lang="en-US" sz="2400" dirty="0">
                <a:solidFill>
                  <a:srgbClr val="244061"/>
                </a:solidFill>
                <a:latin typeface="Barlow"/>
                <a:ea typeface="Calibri"/>
                <a:cs typeface="Calibri"/>
              </a:rPr>
              <a:t>σταματήσουν να μιλάνε ή να </a:t>
            </a:r>
            <a:r>
              <a:rPr lang="en-US" sz="2400" dirty="0" smtClean="0">
                <a:solidFill>
                  <a:srgbClr val="244061"/>
                </a:solidFill>
                <a:latin typeface="Barlow"/>
                <a:ea typeface="Calibri"/>
                <a:cs typeface="Calibri"/>
              </a:rPr>
              <a:t>τραγουδούν</a:t>
            </a:r>
            <a:endParaRPr lang="en-US" sz="2400" dirty="0">
              <a:solidFill>
                <a:srgbClr val="244061"/>
              </a:solidFill>
              <a:latin typeface="Barlow"/>
              <a:ea typeface="Calibri"/>
              <a:cs typeface="Calibri"/>
            </a:endParaRPr>
          </a:p>
        </p:txBody>
      </p:sp>
      <p:pic>
        <p:nvPicPr>
          <p:cNvPr id="12" name="Picture 11"/>
          <p:cNvPicPr>
            <a:picLocks noChangeAspect="1"/>
          </p:cNvPicPr>
          <p:nvPr/>
        </p:nvPicPr>
        <p:blipFill>
          <a:blip r:embed="rId5"/>
          <a:stretch>
            <a:fillRect/>
          </a:stretch>
        </p:blipFill>
        <p:spPr>
          <a:xfrm>
            <a:off x="10819058" y="3672840"/>
            <a:ext cx="7468942" cy="3681873"/>
          </a:xfrm>
          <a:prstGeom prst="rect">
            <a:avLst/>
          </a:prstGeom>
        </p:spPr>
      </p:pic>
    </p:spTree>
    <p:extLst>
      <p:ext uri="{BB962C8B-B14F-4D97-AF65-F5344CB8AC3E}">
        <p14:creationId xmlns:p14="http://schemas.microsoft.com/office/powerpoint/2010/main" val="311989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52A0896C-9C71-8433-0562-000C3A4E8C9C}"/>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0E97043A-7BFF-3E20-1794-584BB99D4ECE}"/>
              </a:ext>
            </a:extLst>
          </p:cNvPr>
          <p:cNvGrpSpPr/>
          <p:nvPr/>
        </p:nvGrpSpPr>
        <p:grpSpPr>
          <a:xfrm>
            <a:off x="-2412023" y="-2528906"/>
            <a:ext cx="23112044" cy="14039954"/>
            <a:chOff x="-1" y="-272823"/>
            <a:chExt cx="30816058" cy="18719937"/>
          </a:xfrm>
        </p:grpSpPr>
        <p:grpSp>
          <p:nvGrpSpPr>
            <p:cNvPr id="876" name="Google Shape;876;p34">
              <a:extLst>
                <a:ext uri="{FF2B5EF4-FFF2-40B4-BE49-F238E27FC236}">
                  <a16:creationId xmlns:a16="http://schemas.microsoft.com/office/drawing/2014/main" id="{1885B272-9AE6-1AEA-7A8F-D9AC68B08AC1}"/>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84835997-7B30-A6DE-8E20-BFA3FE15EB89}"/>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C55EC5DA-AEDE-EDB6-D02A-3543C852FDD7}"/>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FB50B9EC-0CC2-95AB-ACA4-7A473CC033AF}"/>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D39D2446-417D-37BD-00CF-D4E0B5819501}"/>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5C288919-B311-88A8-FB1B-111D218590B5}"/>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CBEDC7EA-A45F-48FA-E643-9ABBD3DD3CAE}"/>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A683FB06-CB0C-2E84-D039-CE97728132E5}"/>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CA8EAAAB-6261-6990-8909-665A63E872CD}"/>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82F5FB20-2545-07FA-C6E8-3294DCFA4393}"/>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271A2ED7-13DE-0F41-615D-9CB183839324}"/>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24DD0919-9AE7-DF71-E45A-1C60F0117985}"/>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8670ACFA-65F9-30D8-0D72-8D0F4654639E}"/>
              </a:ext>
            </a:extLst>
          </p:cNvPr>
          <p:cNvSpPr txBox="1"/>
          <p:nvPr/>
        </p:nvSpPr>
        <p:spPr>
          <a:xfrm>
            <a:off x="2587208" y="2417750"/>
            <a:ext cx="13388100" cy="4062651"/>
          </a:xfrm>
          <a:prstGeom prst="rect">
            <a:avLst/>
          </a:prstGeom>
          <a:noFill/>
          <a:ln>
            <a:noFill/>
          </a:ln>
        </p:spPr>
        <p:txBody>
          <a:bodyPr spcFirstLastPara="1" wrap="square" lIns="0" tIns="0" rIns="0" bIns="0" anchor="t" anchorCtr="0">
            <a:spAutoFit/>
          </a:bodyPr>
          <a:lstStyle/>
          <a:p>
            <a:pPr algn="ctr" rtl="0"/>
            <a:r>
              <a:rPr lang="en-US" sz="8800" b="1" dirty="0">
                <a:solidFill>
                  <a:srgbClr val="FFFFFF"/>
                </a:solidFill>
                <a:latin typeface="Barlow"/>
                <a:ea typeface="Calibri"/>
                <a:cs typeface="Calibri"/>
                <a:sym typeface="Barlow"/>
              </a:rPr>
              <a:t>3. ΒΕΛΤΙΣΤΕΣ ΠΡΑΚΤΙΚΕΣ ΓΙΑ ΑΙΤΙΟΛΟΓΙΚΕΣ ΠΡΟΣΑΡΜΟΓΕΣ</a:t>
            </a:r>
          </a:p>
        </p:txBody>
      </p:sp>
      <p:pic>
        <p:nvPicPr>
          <p:cNvPr id="19" name="Picture 18" descr="A rainbow with a red needle and a red arrow  Description automatically generated">
            <a:extLst>
              <a:ext uri="{FF2B5EF4-FFF2-40B4-BE49-F238E27FC236}">
                <a16:creationId xmlns:a16="http://schemas.microsoft.com/office/drawing/2014/main" id="{4B65F1E2-951E-D609-4F27-2BCE56D8FB27}"/>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E668098C-0781-AB45-50D6-09EF7A88FDBC}"/>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D5B1F369-5108-541B-B5A1-7D74140F0E2F}"/>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578283564"/>
      </p:ext>
    </p:extLst>
  </p:cSld>
  <p:clrMapOvr>
    <a:masterClrMapping/>
  </p:clrMapOvr>
  <p:transition>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A9BF83C0-527E-C7E7-D56D-45ABF3E13003}"/>
            </a:ext>
          </a:extLst>
        </p:cNvPr>
        <p:cNvGrpSpPr/>
        <p:nvPr/>
      </p:nvGrpSpPr>
      <p:grpSpPr>
        <a:xfrm>
          <a:off x="0" y="0"/>
          <a:ext cx="0" cy="0"/>
          <a:chOff x="0" y="0"/>
          <a:chExt cx="0" cy="0"/>
        </a:xfrm>
      </p:grpSpPr>
      <p:pic>
        <p:nvPicPr>
          <p:cNvPr id="17" name="Billede 16">
            <a:extLst>
              <a:ext uri="{FF2B5EF4-FFF2-40B4-BE49-F238E27FC236}">
                <a16:creationId xmlns:a16="http://schemas.microsoft.com/office/drawing/2014/main" id="{7B52E5F5-306C-B343-0BFD-6A69B0ECB205}"/>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83928" y="2597894"/>
            <a:ext cx="3975100" cy="3657600"/>
          </a:xfrm>
          <a:prstGeom prst="rect">
            <a:avLst/>
          </a:prstGeom>
        </p:spPr>
      </p:pic>
      <p:pic>
        <p:nvPicPr>
          <p:cNvPr id="15" name="Billede 14" descr="Et billede, der indeholder skitse, tegning, clipart, cirkel  Indhold genereret af kunstig intelligens kan være forkert.">
            <a:extLst>
              <a:ext uri="{FF2B5EF4-FFF2-40B4-BE49-F238E27FC236}">
                <a16:creationId xmlns:a16="http://schemas.microsoft.com/office/drawing/2014/main" id="{16EC294C-C911-B398-26B0-030E8C2DBE78}"/>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541889" y="5119146"/>
            <a:ext cx="8533988" cy="5096688"/>
          </a:xfrm>
          <a:prstGeom prst="rect">
            <a:avLst/>
          </a:prstGeom>
        </p:spPr>
      </p:pic>
      <p:pic>
        <p:nvPicPr>
          <p:cNvPr id="13" name="Billede 12" descr="Et billede, der indeholder Tegnesprog, hånd  Indhold genereret af kunstig intelligens kan være forkert.">
            <a:extLst>
              <a:ext uri="{FF2B5EF4-FFF2-40B4-BE49-F238E27FC236}">
                <a16:creationId xmlns:a16="http://schemas.microsoft.com/office/drawing/2014/main" id="{2F933697-BBAC-BDE1-3600-C87A2D9F91F8}"/>
              </a:ext>
            </a:extLst>
          </p:cNvPr>
          <p:cNvPicPr>
            <a:picLocks noChangeAspect="1"/>
          </p:cNvPicPr>
          <p:nvPr/>
        </p:nvPicPr>
        <p:blipFill>
          <a:blip r:embed="rId7">
            <a:alphaModFix amt="35000"/>
          </a:blip>
          <a:stretch>
            <a:fillRect/>
          </a:stretch>
        </p:blipFill>
        <p:spPr>
          <a:xfrm rot="13724729">
            <a:off x="14687532" y="1369418"/>
            <a:ext cx="4438372" cy="2806618"/>
          </a:xfrm>
          <a:prstGeom prst="rect">
            <a:avLst/>
          </a:prstGeom>
        </p:spPr>
      </p:pic>
      <p:grpSp>
        <p:nvGrpSpPr>
          <p:cNvPr id="485" name="Google Shape;485;p24">
            <a:extLst>
              <a:ext uri="{FF2B5EF4-FFF2-40B4-BE49-F238E27FC236}">
                <a16:creationId xmlns:a16="http://schemas.microsoft.com/office/drawing/2014/main" id="{95E0CBFC-64CC-7FA3-A473-B2E2AB0AAB23}"/>
              </a:ext>
            </a:extLst>
          </p:cNvPr>
          <p:cNvGrpSpPr/>
          <p:nvPr/>
        </p:nvGrpSpPr>
        <p:grpSpPr>
          <a:xfrm>
            <a:off x="0" y="-340110"/>
            <a:ext cx="18288000" cy="1240415"/>
            <a:chOff x="0" y="-57150"/>
            <a:chExt cx="4816593" cy="326693"/>
          </a:xfrm>
        </p:grpSpPr>
        <p:sp>
          <p:nvSpPr>
            <p:cNvPr id="486" name="Google Shape;486;p24">
              <a:extLst>
                <a:ext uri="{FF2B5EF4-FFF2-40B4-BE49-F238E27FC236}">
                  <a16:creationId xmlns:a16="http://schemas.microsoft.com/office/drawing/2014/main" id="{C07C28F3-7992-9AD3-42D8-CC80CDAC0DE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55F6E424-1344-34A2-708E-262F9AB72ADF}"/>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D8421B83-C34E-6070-5D80-A79CE7F59FEC}"/>
              </a:ext>
            </a:extLst>
          </p:cNvPr>
          <p:cNvPicPr>
            <a:picLocks noChangeAspect="1"/>
          </p:cNvPicPr>
          <p:nvPr/>
        </p:nvPicPr>
        <p:blipFill>
          <a:blip r:embed="rId8"/>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0512A5A-491C-D9B1-48EA-9532884ADC5E}"/>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CFBDD09A-7398-4A62-6DBA-E5C71438B254}"/>
              </a:ext>
            </a:extLst>
          </p:cNvPr>
          <p:cNvPicPr>
            <a:picLocks noChangeAspect="1"/>
          </p:cNvPicPr>
          <p:nvPr/>
        </p:nvPicPr>
        <p:blipFill>
          <a:blip r:embed="rId9">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3191C159-E7FC-C57E-1732-E3D2B64C23F3}"/>
              </a:ext>
            </a:extLst>
          </p:cNvPr>
          <p:cNvSpPr txBox="1"/>
          <p:nvPr/>
        </p:nvSpPr>
        <p:spPr>
          <a:xfrm>
            <a:off x="815148" y="2597894"/>
            <a:ext cx="4752049" cy="6109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buFont typeface="Arial"/>
              <a:buNone/>
            </a:pPr>
            <a:r>
              <a:rPr lang="en-GB" sz="2400" noProof="1">
                <a:solidFill>
                  <a:srgbClr val="244061"/>
                </a:solidFill>
                <a:latin typeface="Barlow"/>
                <a:cs typeface="Calibri"/>
              </a:rPr>
              <a:t>              </a:t>
            </a:r>
            <a:r>
              <a:rPr lang="en-GB" sz="2400" b="1" noProof="1">
                <a:solidFill>
                  <a:srgbClr val="472AF0"/>
                </a:solidFill>
                <a:latin typeface="Barlow"/>
                <a:cs typeface="Calibri"/>
              </a:rPr>
              <a:t>Ήχος (Ακουστικός)</a:t>
            </a:r>
          </a:p>
          <a:p>
            <a:pPr marL="342900" lvl="3" indent="-342900" algn="l" rtl="0">
              <a:lnSpc>
                <a:spcPct val="150000"/>
              </a:lnSpc>
              <a:buFont typeface="Arial" panose="020B0604020202020204" pitchFamily="34" charset="0"/>
              <a:buChar char="•"/>
            </a:pPr>
            <a:r>
              <a:rPr lang="en-GB" sz="2400" noProof="1">
                <a:solidFill>
                  <a:srgbClr val="244061"/>
                </a:solidFill>
                <a:latin typeface="Barlow"/>
                <a:cs typeface="Calibri"/>
              </a:rPr>
              <a:t>Προσφέρετε ακουστικά ή ωτοασπίδες με ακύρωση θορύβου</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Αναθέστε πιο ήσυχες εργασίες ή ζώνες, όταν είναι δυνατόν</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Ελαχιστοποιήστε τον θόρυβο του περιβάλλοντος στις περιοχές του προσωπικού</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Παρέχετε γραπτές οδηγίες που συμπληρώνουν τις προφορικές</a:t>
            </a:r>
          </a:p>
          <a:p>
            <a:pPr algn="l" rtl="0">
              <a:lnSpc>
                <a:spcPct val="150000"/>
              </a:lnSpc>
              <a:buNone/>
            </a:pPr>
            <a:endParaRPr lang="en-GB" sz="2400" noProof="1">
              <a:solidFill>
                <a:srgbClr val="244061"/>
              </a:solidFill>
              <a:latin typeface="Barlow"/>
              <a:cs typeface="Calibri"/>
            </a:endParaRPr>
          </a:p>
          <a:p>
            <a:pPr algn="l" rtl="0">
              <a:lnSpc>
                <a:spcPct val="150000"/>
              </a:lnSpc>
              <a:buNone/>
            </a:pPr>
            <a:endParaRPr lang="en-GB" sz="2400" noProof="1">
              <a:solidFill>
                <a:srgbClr val="244061"/>
              </a:solidFill>
              <a:latin typeface="Barlow"/>
              <a:cs typeface="Calibri"/>
            </a:endParaRPr>
          </a:p>
        </p:txBody>
      </p:sp>
      <p:sp>
        <p:nvSpPr>
          <p:cNvPr id="6" name="Tekstfelt 5">
            <a:extLst>
              <a:ext uri="{FF2B5EF4-FFF2-40B4-BE49-F238E27FC236}">
                <a16:creationId xmlns:a16="http://schemas.microsoft.com/office/drawing/2014/main" id="{84DD7AEC-4457-C5D4-302E-4A78756C2CD6}"/>
              </a:ext>
            </a:extLst>
          </p:cNvPr>
          <p:cNvSpPr txBox="1"/>
          <p:nvPr/>
        </p:nvSpPr>
        <p:spPr>
          <a:xfrm>
            <a:off x="13321175" y="2597894"/>
            <a:ext cx="4151677" cy="6186309"/>
          </a:xfrm>
          <a:prstGeom prst="rect">
            <a:avLst/>
          </a:prstGeom>
          <a:noFill/>
        </p:spPr>
        <p:txBody>
          <a:bodyPr wrap="square">
            <a:spAutoFit/>
          </a:bodyPr>
          <a:lstStyle/>
          <a:p>
            <a:pPr algn="l" rtl="0">
              <a:lnSpc>
                <a:spcPct val="150000"/>
              </a:lnSpc>
              <a:buFont typeface="Arial"/>
              <a:buNone/>
            </a:pPr>
            <a:r>
              <a:rPr lang="en-GB" sz="2400" b="1" noProof="1">
                <a:solidFill>
                  <a:srgbClr val="244061"/>
                </a:solidFill>
                <a:latin typeface="Barlow"/>
                <a:cs typeface="Calibri"/>
              </a:rPr>
              <a:t>             </a:t>
            </a:r>
            <a:r>
              <a:rPr lang="el-GR" sz="2400" b="1" noProof="1">
                <a:solidFill>
                  <a:srgbClr val="472AF0"/>
                </a:solidFill>
                <a:latin typeface="Barlow"/>
                <a:cs typeface="Calibri"/>
              </a:rPr>
              <a:t>Άγγιγμα</a:t>
            </a:r>
            <a:r>
              <a:rPr lang="en-GB" sz="2400" b="1" noProof="1">
                <a:solidFill>
                  <a:srgbClr val="472AF0"/>
                </a:solidFill>
                <a:latin typeface="Barlow"/>
                <a:cs typeface="Calibri"/>
              </a:rPr>
              <a:t> (</a:t>
            </a:r>
            <a:r>
              <a:rPr lang="en-GB" sz="2400" b="1" noProof="1" smtClean="0">
                <a:solidFill>
                  <a:srgbClr val="472AF0"/>
                </a:solidFill>
                <a:latin typeface="Barlow"/>
                <a:cs typeface="Calibri"/>
              </a:rPr>
              <a:t>Αφή)</a:t>
            </a:r>
            <a:endParaRPr lang="en-GB" sz="2400" b="1" noProof="1">
              <a:solidFill>
                <a:srgbClr val="472AF0"/>
              </a:solidFill>
              <a:latin typeface="Barlow"/>
              <a:cs typeface="Calibri"/>
            </a:endParaRP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Επιτρέψτε εναλλακτικά ομοιόμορφα υφάσματα</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Σεβαστείτε τον προσωπικό χώρο και τις προτιμήσεις σας για φυσική επαφή</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Παρέχετε εργαλεία fidget ή αισθητηριακά αντικείμενα, εάν είναι χρήσιμα</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Προσφέρετε χώρους ηρεμίας για ρύθμιση</a:t>
            </a:r>
          </a:p>
        </p:txBody>
      </p:sp>
      <p:sp>
        <p:nvSpPr>
          <p:cNvPr id="11" name="Tekstfelt 10">
            <a:extLst>
              <a:ext uri="{FF2B5EF4-FFF2-40B4-BE49-F238E27FC236}">
                <a16:creationId xmlns:a16="http://schemas.microsoft.com/office/drawing/2014/main" id="{886310E7-A694-2415-543E-46676AFEC56C}"/>
              </a:ext>
            </a:extLst>
          </p:cNvPr>
          <p:cNvSpPr txBox="1"/>
          <p:nvPr/>
        </p:nvSpPr>
        <p:spPr>
          <a:xfrm>
            <a:off x="7038648" y="2597894"/>
            <a:ext cx="4752049" cy="5001369"/>
          </a:xfrm>
          <a:prstGeom prst="rect">
            <a:avLst/>
          </a:prstGeom>
          <a:noFill/>
        </p:spPr>
        <p:txBody>
          <a:bodyPr wrap="square">
            <a:spAutoFit/>
          </a:bodyPr>
          <a:lstStyle/>
          <a:p>
            <a:pPr algn="l" rtl="0">
              <a:lnSpc>
                <a:spcPct val="150000"/>
              </a:lnSpc>
            </a:pPr>
            <a:r>
              <a:rPr lang="en-GB" sz="2400" b="1" noProof="1">
                <a:solidFill>
                  <a:srgbClr val="472AF0"/>
                </a:solidFill>
                <a:latin typeface="Barlow"/>
                <a:cs typeface="Calibri"/>
              </a:rPr>
              <a:t>                   Φως (Οπτικό)</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Χρησιμοποιήστε απαλό, ρυθμιζόμενο φωτισμό (αποφύγετε τα φώτα φθορισμού)</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Τοποθετήστε στόρια ή επιτρέψτε γυαλιά ηλίου/καπέλο</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Μειώστε την οπτική ακαταστασία σε κοινόχρηστους χώρους</a:t>
            </a:r>
          </a:p>
          <a:p>
            <a:pPr marL="342900" indent="-342900" algn="l" rtl="0">
              <a:lnSpc>
                <a:spcPct val="150000"/>
              </a:lnSpc>
              <a:buFont typeface="Arial" panose="020B0604020202020204" pitchFamily="34" charset="0"/>
              <a:buChar char="•"/>
            </a:pPr>
            <a:r>
              <a:rPr lang="en-GB" sz="2400" noProof="1">
                <a:solidFill>
                  <a:srgbClr val="244061"/>
                </a:solidFill>
                <a:latin typeface="Barlow"/>
                <a:cs typeface="Calibri"/>
              </a:rPr>
              <a:t>Παρέχετε σαφή και απλή σήμανση</a:t>
            </a:r>
          </a:p>
        </p:txBody>
      </p:sp>
    </p:spTree>
    <p:extLst>
      <p:ext uri="{BB962C8B-B14F-4D97-AF65-F5344CB8AC3E}">
        <p14:creationId xmlns:p14="http://schemas.microsoft.com/office/powerpoint/2010/main" val="202339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D7F96554-515E-13C4-821B-B5E7787C8E57}"/>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2F8698E4-0C95-323C-5ABB-CE83097F9AEA}"/>
              </a:ext>
            </a:extLst>
          </p:cNvPr>
          <p:cNvGrpSpPr/>
          <p:nvPr/>
        </p:nvGrpSpPr>
        <p:grpSpPr>
          <a:xfrm>
            <a:off x="-2412023" y="-2528906"/>
            <a:ext cx="23112044" cy="14039954"/>
            <a:chOff x="-1" y="-272823"/>
            <a:chExt cx="30816058" cy="18719937"/>
          </a:xfrm>
        </p:grpSpPr>
        <p:grpSp>
          <p:nvGrpSpPr>
            <p:cNvPr id="876" name="Google Shape;876;p34">
              <a:extLst>
                <a:ext uri="{FF2B5EF4-FFF2-40B4-BE49-F238E27FC236}">
                  <a16:creationId xmlns:a16="http://schemas.microsoft.com/office/drawing/2014/main" id="{55A3708C-5F25-2BD8-8B9B-2E400FF8B1D6}"/>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688BA293-36BD-2613-8CA4-9733FCE4EAF2}"/>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75315769-72A2-BD43-B393-EFB2D86BC02A}"/>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A8ED8ACC-2F3E-ED17-457F-D57DCDCDD254}"/>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AC24D6D9-2888-5998-1E2D-7F073678563E}"/>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E7F93C67-0D0B-31BA-B8A8-B68DE44AB4AE}"/>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6F0A8BBA-1153-7183-0612-399E1EB98A0A}"/>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28218CDD-0195-EBFD-2959-C0B69824687B}"/>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BE658FF2-5DDF-6691-5A3E-FDE49FA0DED8}"/>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6A14B816-6DFB-9494-79D7-E778D7C2B001}"/>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8A4BCB6C-2878-B6F0-6AE0-66C5080E18F6}"/>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A52FF5F0-3136-F4AC-36E8-D565B9DE56B9}"/>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5B53C4F6-03FA-340A-33FF-2B892821A15E}"/>
              </a:ext>
            </a:extLst>
          </p:cNvPr>
          <p:cNvSpPr txBox="1"/>
          <p:nvPr/>
        </p:nvSpPr>
        <p:spPr>
          <a:xfrm>
            <a:off x="2578731" y="2790155"/>
            <a:ext cx="13155265" cy="3323987"/>
          </a:xfrm>
          <a:prstGeom prst="rect">
            <a:avLst/>
          </a:prstGeom>
          <a:noFill/>
          <a:ln>
            <a:noFill/>
          </a:ln>
        </p:spPr>
        <p:txBody>
          <a:bodyPr spcFirstLastPara="1" wrap="square" lIns="0" tIns="0" rIns="0" bIns="0" anchor="t" anchorCtr="0">
            <a:spAutoFit/>
          </a:bodyPr>
          <a:lstStyle/>
          <a:p>
            <a:pPr algn="ctr" rtl="0"/>
            <a:r>
              <a:rPr lang="en-US" sz="7200" b="1" dirty="0">
                <a:solidFill>
                  <a:srgbClr val="FFFFFF"/>
                </a:solidFill>
                <a:latin typeface="Barlow"/>
                <a:ea typeface="Calibri"/>
                <a:cs typeface="Calibri"/>
                <a:sym typeface="Barlow"/>
              </a:rPr>
              <a:t>4. ΔΕΞΙΟΤΗΤΕΣ ΔΙΑΧΕΙΡΙΣΗΣ ΕΝΣΥΝΕΚΤΙΚΗΣ ΕΝΣΩΜΑΤΩΣΗΣ</a:t>
            </a:r>
            <a:endParaRPr lang="en-US" sz="1050" dirty="0"/>
          </a:p>
        </p:txBody>
      </p:sp>
      <p:pic>
        <p:nvPicPr>
          <p:cNvPr id="19" name="Picture 18" descr="A rainbow with a red needle and a red arrow  Description automatically generated">
            <a:extLst>
              <a:ext uri="{FF2B5EF4-FFF2-40B4-BE49-F238E27FC236}">
                <a16:creationId xmlns:a16="http://schemas.microsoft.com/office/drawing/2014/main" id="{83D6CFA3-62FF-5311-DE54-F73A10D46F2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80FBBF3E-B684-6AB6-397F-CA0AB4CE7C2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2A2F6033-310E-B611-326D-807309FA3397}"/>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3122660831"/>
      </p:ext>
    </p:extLst>
  </p:cSld>
  <p:clrMapOvr>
    <a:masterClrMapping/>
  </p:clrMapOvr>
  <p:transition>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2F0B8602-34A8-66F6-C2AF-887ECF06681C}"/>
            </a:ext>
          </a:extLst>
        </p:cNvPr>
        <p:cNvGrpSpPr/>
        <p:nvPr/>
      </p:nvGrpSpPr>
      <p:grpSpPr>
        <a:xfrm>
          <a:off x="0" y="0"/>
          <a:ext cx="0" cy="0"/>
          <a:chOff x="0" y="0"/>
          <a:chExt cx="0" cy="0"/>
        </a:xfrm>
      </p:grpSpPr>
      <p:pic>
        <p:nvPicPr>
          <p:cNvPr id="23" name="Billede 22" descr="Et billede, der indeholder blomst, plante, solsikke  Indhold genereret af kunstig intelligens kan være forkert.">
            <a:extLst>
              <a:ext uri="{FF2B5EF4-FFF2-40B4-BE49-F238E27FC236}">
                <a16:creationId xmlns:a16="http://schemas.microsoft.com/office/drawing/2014/main" id="{0104BBB3-3F80-CE84-A86F-F4089401FCDE}"/>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638404" y="3957624"/>
            <a:ext cx="6223000" cy="6223000"/>
          </a:xfrm>
          <a:prstGeom prst="rect">
            <a:avLst/>
          </a:prstGeom>
        </p:spPr>
      </p:pic>
      <p:grpSp>
        <p:nvGrpSpPr>
          <p:cNvPr id="485" name="Google Shape;485;p24">
            <a:extLst>
              <a:ext uri="{FF2B5EF4-FFF2-40B4-BE49-F238E27FC236}">
                <a16:creationId xmlns:a16="http://schemas.microsoft.com/office/drawing/2014/main" id="{5E6BBCCC-F889-D1CC-52F1-27CD0AE78CF2}"/>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A51090DC-CB40-219E-23A7-A325DABD94B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A71B4A4-9A49-DDEC-9226-34033BC090E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53B2499-FB5E-B3FD-111C-65EDA7F472B4}"/>
              </a:ext>
            </a:extLst>
          </p:cNvPr>
          <p:cNvPicPr>
            <a:picLocks noChangeAspect="1"/>
          </p:cNvPicPr>
          <p:nvPr/>
        </p:nvPicPr>
        <p:blipFill>
          <a:blip r:embed="rId5"/>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208CBD23-47A1-5F8B-D1F7-5CB7E6E0C0B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B14BC88E-0B3A-6886-CC0A-435DA3CB1BD9}"/>
              </a:ext>
            </a:extLst>
          </p:cNvPr>
          <p:cNvPicPr>
            <a:picLocks noChangeAspect="1"/>
          </p:cNvPicPr>
          <p:nvPr/>
        </p:nvPicPr>
        <p:blipFill>
          <a:blip r:embed="rId6">
            <a:alphaModFix amt="65999"/>
          </a:blip>
          <a:srcRect/>
          <a:stretch>
            <a:fillRect/>
          </a:stretch>
        </p:blipFill>
        <p:spPr>
          <a:xfrm>
            <a:off x="14828024" y="9262249"/>
            <a:ext cx="3231376" cy="876511"/>
          </a:xfrm>
          <a:prstGeom prst="rect">
            <a:avLst/>
          </a:prstGeom>
        </p:spPr>
      </p:pic>
      <p:sp>
        <p:nvSpPr>
          <p:cNvPr id="5" name="Tekstfelt 4">
            <a:extLst>
              <a:ext uri="{FF2B5EF4-FFF2-40B4-BE49-F238E27FC236}">
                <a16:creationId xmlns:a16="http://schemas.microsoft.com/office/drawing/2014/main" id="{009E96AA-81D9-3375-6F90-79813129A3E0}"/>
              </a:ext>
            </a:extLst>
          </p:cNvPr>
          <p:cNvSpPr txBox="1"/>
          <p:nvPr/>
        </p:nvSpPr>
        <p:spPr>
          <a:xfrm>
            <a:off x="836779" y="3235251"/>
            <a:ext cx="8802859" cy="5493812"/>
          </a:xfrm>
          <a:prstGeom prst="rect">
            <a:avLst/>
          </a:prstGeom>
          <a:noFill/>
        </p:spPr>
        <p:txBody>
          <a:bodyPr wrap="square">
            <a:spAutoFit/>
          </a:bodyPr>
          <a:lstStyle/>
          <a:p>
            <a:pPr algn="l" rtl="0">
              <a:lnSpc>
                <a:spcPct val="150000"/>
              </a:lnSpc>
            </a:pPr>
            <a:r>
              <a:rPr lang="en-GB" sz="3900" dirty="0">
                <a:solidFill>
                  <a:srgbClr val="244061"/>
                </a:solidFill>
                <a:latin typeface="Barlow"/>
                <a:cs typeface="Calibri"/>
              </a:rPr>
              <a:t>Παρέχετε επιπλέον δομή</a:t>
            </a:r>
          </a:p>
          <a:p>
            <a:pPr algn="l" rtl="0">
              <a:lnSpc>
                <a:spcPct val="150000"/>
              </a:lnSpc>
            </a:pPr>
            <a:r>
              <a:rPr lang="en-GB" sz="3900" dirty="0">
                <a:solidFill>
                  <a:srgbClr val="244061"/>
                </a:solidFill>
                <a:latin typeface="Barlow"/>
                <a:cs typeface="Calibri"/>
              </a:rPr>
              <a:t>Προσαρμόστε τα στυλ επικοινωνίας</a:t>
            </a:r>
          </a:p>
          <a:p>
            <a:pPr algn="l" rtl="0">
              <a:lnSpc>
                <a:spcPct val="150000"/>
              </a:lnSpc>
            </a:pPr>
            <a:r>
              <a:rPr lang="en-GB" sz="3900" dirty="0">
                <a:solidFill>
                  <a:srgbClr val="244061"/>
                </a:solidFill>
                <a:latin typeface="Barlow"/>
                <a:cs typeface="Calibri"/>
              </a:rPr>
              <a:t>Επανεξετάστε τα σχόλια</a:t>
            </a:r>
          </a:p>
          <a:p>
            <a:pPr algn="l" rtl="0">
              <a:lnSpc>
                <a:spcPct val="150000"/>
              </a:lnSpc>
            </a:pPr>
            <a:r>
              <a:rPr lang="en-GB" sz="3900" dirty="0">
                <a:solidFill>
                  <a:srgbClr val="244061"/>
                </a:solidFill>
                <a:latin typeface="Barlow"/>
                <a:cs typeface="Calibri"/>
              </a:rPr>
              <a:t>Ανάθεση με βάση τα δυνατά σημεία</a:t>
            </a:r>
          </a:p>
          <a:p>
            <a:pPr algn="l" rtl="0">
              <a:lnSpc>
                <a:spcPct val="150000"/>
              </a:lnSpc>
            </a:pPr>
            <a:r>
              <a:rPr lang="en-GB" sz="3900" dirty="0">
                <a:solidFill>
                  <a:srgbClr val="244061"/>
                </a:solidFill>
                <a:latin typeface="Barlow"/>
                <a:cs typeface="Calibri"/>
              </a:rPr>
              <a:t>Σεβαστείτε την έκφραση των συναισθημάτων</a:t>
            </a:r>
          </a:p>
        </p:txBody>
      </p:sp>
      <p:sp>
        <p:nvSpPr>
          <p:cNvPr id="19" name="Tekstfelt 18">
            <a:extLst>
              <a:ext uri="{FF2B5EF4-FFF2-40B4-BE49-F238E27FC236}">
                <a16:creationId xmlns:a16="http://schemas.microsoft.com/office/drawing/2014/main" id="{744916B8-9611-4829-08BD-6C5535757719}"/>
              </a:ext>
            </a:extLst>
          </p:cNvPr>
          <p:cNvSpPr txBox="1"/>
          <p:nvPr/>
        </p:nvSpPr>
        <p:spPr>
          <a:xfrm>
            <a:off x="836779" y="1842091"/>
            <a:ext cx="15238875" cy="1107996"/>
          </a:xfrm>
          <a:prstGeom prst="rect">
            <a:avLst/>
          </a:prstGeom>
          <a:noFill/>
        </p:spPr>
        <p:txBody>
          <a:bodyPr wrap="square">
            <a:spAutoFit/>
          </a:bodyPr>
          <a:lstStyle/>
          <a:p>
            <a:pPr algn="l" rtl="0"/>
            <a:r>
              <a:rPr lang="el-GR" sz="6600" dirty="0" smtClean="0">
                <a:latin typeface="Tahoma" panose="020B0604030504040204" pitchFamily="34" charset="0"/>
                <a:ea typeface="Tahoma" panose="020B0604030504040204" pitchFamily="34" charset="0"/>
                <a:cs typeface="Tahoma" panose="020B0604030504040204" pitchFamily="34" charset="0"/>
              </a:rPr>
              <a:t>Συμπεριληπτική Ηγεσία και Υποστήριξη</a:t>
            </a:r>
            <a:endParaRPr lang="da-DK" sz="1000" dirty="0">
              <a:latin typeface="Tahoma" panose="020B0604030504040204" pitchFamily="34" charset="0"/>
              <a:ea typeface="Tahoma" panose="020B0604030504040204" pitchFamily="34" charset="0"/>
              <a:cs typeface="Tahoma" panose="020B0604030504040204" pitchFamily="34" charset="0"/>
            </a:endParaRPr>
          </a:p>
        </p:txBody>
      </p:sp>
      <p:sp>
        <p:nvSpPr>
          <p:cNvPr id="21" name="Tekstfelt 20">
            <a:extLst>
              <a:ext uri="{FF2B5EF4-FFF2-40B4-BE49-F238E27FC236}">
                <a16:creationId xmlns:a16="http://schemas.microsoft.com/office/drawing/2014/main" id="{28E40B62-50B4-D8E5-1F2F-209F233C3E35}"/>
              </a:ext>
            </a:extLst>
          </p:cNvPr>
          <p:cNvSpPr txBox="1"/>
          <p:nvPr/>
        </p:nvSpPr>
        <p:spPr>
          <a:xfrm>
            <a:off x="9433560" y="3179469"/>
            <a:ext cx="8272460" cy="5147563"/>
          </a:xfrm>
          <a:prstGeom prst="rect">
            <a:avLst/>
          </a:prstGeom>
          <a:noFill/>
        </p:spPr>
        <p:txBody>
          <a:bodyPr wrap="square">
            <a:spAutoFit/>
          </a:bodyPr>
          <a:lstStyle/>
          <a:p>
            <a:pPr algn="l" rtl="0">
              <a:lnSpc>
                <a:spcPct val="150000"/>
              </a:lnSpc>
            </a:pPr>
            <a:r>
              <a:rPr lang="en-GB" sz="3900" dirty="0">
                <a:solidFill>
                  <a:srgbClr val="244061"/>
                </a:solidFill>
                <a:latin typeface="Barlow"/>
                <a:cs typeface="Calibri"/>
              </a:rPr>
              <a:t>Αναδιατύπωση της κοινωνικής συμμετοχής</a:t>
            </a:r>
          </a:p>
          <a:p>
            <a:pPr algn="l" rtl="0">
              <a:lnSpc>
                <a:spcPct val="150000"/>
              </a:lnSpc>
            </a:pPr>
            <a:r>
              <a:rPr lang="en-GB" sz="3900" dirty="0">
                <a:solidFill>
                  <a:srgbClr val="244061"/>
                </a:solidFill>
                <a:latin typeface="Barlow"/>
                <a:cs typeface="Calibri"/>
              </a:rPr>
              <a:t>Αποφύγετε τις υποθέσεις</a:t>
            </a:r>
          </a:p>
          <a:p>
            <a:pPr algn="l" rtl="0">
              <a:lnSpc>
                <a:spcPct val="150000"/>
              </a:lnSpc>
            </a:pPr>
            <a:r>
              <a:rPr lang="en-GB" sz="3900" dirty="0">
                <a:solidFill>
                  <a:srgbClr val="244061"/>
                </a:solidFill>
                <a:latin typeface="Barlow"/>
                <a:cs typeface="Calibri"/>
              </a:rPr>
              <a:t>Προώθηση της αυτονομίας</a:t>
            </a:r>
          </a:p>
          <a:p>
            <a:pPr algn="l" rtl="0">
              <a:lnSpc>
                <a:spcPct val="150000"/>
              </a:lnSpc>
            </a:pPr>
            <a:r>
              <a:rPr lang="en-GB" sz="3900" dirty="0">
                <a:solidFill>
                  <a:srgbClr val="244061"/>
                </a:solidFill>
                <a:latin typeface="Barlow"/>
                <a:cs typeface="Calibri"/>
              </a:rPr>
              <a:t>Διευθυντές και ομάδες τρένων</a:t>
            </a:r>
          </a:p>
          <a:p>
            <a:pPr algn="l" rtl="0">
              <a:lnSpc>
                <a:spcPct val="150000"/>
              </a:lnSpc>
              <a:buClr>
                <a:srgbClr val="472AF0"/>
              </a:buClr>
            </a:pPr>
            <a:endParaRPr lang="en-GB" sz="2400" b="1" dirty="0">
              <a:solidFill>
                <a:srgbClr val="472AF0"/>
              </a:solidFill>
              <a:latin typeface="Barlow"/>
              <a:cs typeface="Calibri"/>
            </a:endParaRPr>
          </a:p>
        </p:txBody>
      </p:sp>
    </p:spTree>
    <p:extLst>
      <p:ext uri="{BB962C8B-B14F-4D97-AF65-F5344CB8AC3E}">
        <p14:creationId xmlns:p14="http://schemas.microsoft.com/office/powerpoint/2010/main" val="126852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35EAB272-ED86-29EA-9CD4-2A2DC6751E96}"/>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B2D79607-C4CE-8EAC-98C3-68EA851F4915}"/>
              </a:ext>
            </a:extLst>
          </p:cNvPr>
          <p:cNvGrpSpPr/>
          <p:nvPr/>
        </p:nvGrpSpPr>
        <p:grpSpPr>
          <a:xfrm>
            <a:off x="-2412023" y="-2528906"/>
            <a:ext cx="23112044" cy="14039954"/>
            <a:chOff x="-1" y="-272823"/>
            <a:chExt cx="30816058" cy="18719937"/>
          </a:xfrm>
        </p:grpSpPr>
        <p:grpSp>
          <p:nvGrpSpPr>
            <p:cNvPr id="876" name="Google Shape;876;p34">
              <a:extLst>
                <a:ext uri="{FF2B5EF4-FFF2-40B4-BE49-F238E27FC236}">
                  <a16:creationId xmlns:a16="http://schemas.microsoft.com/office/drawing/2014/main" id="{2B374FFC-4E06-65C4-1B17-BDF0C84B32EE}"/>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F3CC6B96-BE90-CFA3-0B36-AB9EF7DD981A}"/>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1819ECC2-F235-351E-5E82-E20B645A3188}"/>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AFCAEBFA-D497-FCBC-9129-455234464A64}"/>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C9358EAA-20D4-CA43-B538-1884C928383A}"/>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54B06B20-13AE-13D1-F057-A5121049BE36}"/>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0DF7DCC6-3B63-6674-B2A0-0BA1E179BABF}"/>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10BE95EC-B975-0399-1E1F-8C1D5305927F}"/>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E8A15263-0CB3-6F97-6F97-27AF03A66861}"/>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B07FFAF8-FE46-0C90-F10F-60C3A4F2420F}"/>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2E6BBBC7-1EE7-A05C-7D71-E2F7D39AB6A9}"/>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B0E2066D-EC5E-ED9D-EEC5-C59288F7EF1A}"/>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B3B4B2A5-9085-24DF-B323-30C0E1DDB42D}"/>
              </a:ext>
            </a:extLst>
          </p:cNvPr>
          <p:cNvSpPr txBox="1"/>
          <p:nvPr/>
        </p:nvSpPr>
        <p:spPr>
          <a:xfrm>
            <a:off x="2566367" y="2934621"/>
            <a:ext cx="13155265" cy="3323987"/>
          </a:xfrm>
          <a:prstGeom prst="rect">
            <a:avLst/>
          </a:prstGeom>
          <a:noFill/>
          <a:ln>
            <a:noFill/>
          </a:ln>
        </p:spPr>
        <p:txBody>
          <a:bodyPr spcFirstLastPara="1" wrap="square" lIns="0" tIns="0" rIns="0" bIns="0" anchor="t" anchorCtr="0">
            <a:spAutoFit/>
          </a:bodyPr>
          <a:lstStyle/>
          <a:p>
            <a:pPr algn="ctr" rtl="0"/>
            <a:r>
              <a:rPr lang="en-US" sz="7200" b="1" dirty="0">
                <a:solidFill>
                  <a:srgbClr val="FFFFFF"/>
                </a:solidFill>
                <a:latin typeface="Barlow"/>
                <a:ea typeface="Calibri"/>
                <a:cs typeface="Calibri"/>
                <a:sym typeface="Barlow"/>
              </a:rPr>
              <a:t>5. ΔΙΑΧΕΙΡΙΣΗ ΟΜΑΔΑΣ &amp; ΔΗΜΙΟΥΡΓΙΑ ΟΜΑΔΩΝ ΕΝΣΩΜΑΤΩΣΗΣ</a:t>
            </a:r>
            <a:endParaRPr lang="en-US" sz="1050" dirty="0"/>
          </a:p>
        </p:txBody>
      </p:sp>
      <p:pic>
        <p:nvPicPr>
          <p:cNvPr id="19" name="Picture 18" descr="A rainbow with a red needle and a red arrow  Description automatically generated">
            <a:extLst>
              <a:ext uri="{FF2B5EF4-FFF2-40B4-BE49-F238E27FC236}">
                <a16:creationId xmlns:a16="http://schemas.microsoft.com/office/drawing/2014/main" id="{6B1013DC-1EF6-6A0C-C620-1CC8FB58D19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CF264645-C1D5-6F4C-AD4D-7617EDF94AD6}"/>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2E7BEA11-837D-A483-8210-4B9F8E8BCE11}"/>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2641999306"/>
      </p:ext>
    </p:extLst>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10613922" y="3914547"/>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Πλ</a:t>
            </a:r>
            <a:r>
              <a:rPr lang="en-GB" sz="2800" dirty="0" smtClean="0">
                <a:solidFill>
                  <a:schemeClr val="bg2"/>
                </a:solidFill>
                <a:latin typeface="Barlow" pitchFamily="2" charset="77"/>
                <a:ea typeface="Calibri"/>
                <a:cs typeface="Calibri"/>
                <a:sym typeface="Calibri"/>
              </a:rPr>
              <a:t>ατφόρμα </a:t>
            </a:r>
            <a:r>
              <a:rPr lang="en-GB" sz="2800" dirty="0">
                <a:solidFill>
                  <a:schemeClr val="bg2"/>
                </a:solidFill>
                <a:latin typeface="Barlow" pitchFamily="2" charset="77"/>
                <a:ea typeface="Calibri"/>
                <a:cs typeface="Calibri"/>
                <a:sym typeface="Calibri"/>
              </a:rPr>
              <a:t>Ανθρώπινου Δυναμικού PERFORM</a:t>
            </a:r>
          </a:p>
          <a:p>
            <a:pPr marL="0" marR="0" lvl="0" indent="0" algn="l"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1881724" y="2182395"/>
            <a:ext cx="5892600"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400" u="none" strike="noStrike" dirty="0" smtClean="0">
                <a:solidFill>
                  <a:srgbClr val="462AF0"/>
                </a:solidFill>
                <a:latin typeface="Tahoma" panose="020B0604030504040204" pitchFamily="34" charset="0"/>
                <a:ea typeface="Tahoma" panose="020B0604030504040204" pitchFamily="34" charset="0"/>
                <a:cs typeface="Tahoma" panose="020B0604030504040204" pitchFamily="34" charset="0"/>
                <a:sym typeface="Six Caps"/>
              </a:rPr>
              <a:t>ΑΠΟΤΕΛΕΣΜΑΤΑ</a:t>
            </a:r>
            <a:endParaRPr sz="4400" dirty="0">
              <a:latin typeface="Tahoma" panose="020B0604030504040204" pitchFamily="34" charset="0"/>
              <a:ea typeface="Tahoma" panose="020B0604030504040204" pitchFamily="34" charset="0"/>
              <a:cs typeface="Tahoma" panose="020B0604030504040204" pitchFamily="34" charset="0"/>
            </a:endParaRPr>
          </a:p>
        </p:txBody>
      </p:sp>
      <p:sp>
        <p:nvSpPr>
          <p:cNvPr id="446" name="Google Shape;446;p22"/>
          <p:cNvSpPr txBox="1"/>
          <p:nvPr/>
        </p:nvSpPr>
        <p:spPr>
          <a:xfrm>
            <a:off x="10764825" y="5585940"/>
            <a:ext cx="8428203" cy="1034129"/>
          </a:xfrm>
          <a:prstGeom prst="rect">
            <a:avLst/>
          </a:prstGeom>
          <a:noFill/>
          <a:ln>
            <a:noFill/>
          </a:ln>
        </p:spPr>
        <p:txBody>
          <a:bodyPr spcFirstLastPara="1" wrap="square" lIns="0" tIns="0" rIns="0" bIns="0" anchor="t" anchorCtr="0">
            <a:spAutoFit/>
          </a:bodyPr>
          <a:lstStyle/>
          <a:p>
            <a:pPr algn="l" rtl="0">
              <a:lnSpc>
                <a:spcPct val="120005"/>
              </a:lnSpc>
            </a:pPr>
            <a:r>
              <a:rPr lang="en-GB" sz="2800" dirty="0" err="1" smtClean="0">
                <a:solidFill>
                  <a:schemeClr val="bg2"/>
                </a:solidFill>
                <a:latin typeface="Barlow" pitchFamily="2" charset="77"/>
                <a:ea typeface="Calibri"/>
                <a:cs typeface="Calibri"/>
                <a:sym typeface="Calibri"/>
              </a:rPr>
              <a:t>Ψηφι</a:t>
            </a:r>
            <a:r>
              <a:rPr lang="en-GB" sz="2800" dirty="0" smtClean="0">
                <a:solidFill>
                  <a:schemeClr val="bg2"/>
                </a:solidFill>
                <a:latin typeface="Barlow" pitchFamily="2" charset="77"/>
                <a:ea typeface="Calibri"/>
                <a:cs typeface="Calibri"/>
                <a:sym typeface="Calibri"/>
              </a:rPr>
              <a:t>ακ</a:t>
            </a:r>
            <a:r>
              <a:rPr lang="el-GR" sz="2800" dirty="0" smtClean="0">
                <a:solidFill>
                  <a:schemeClr val="bg2"/>
                </a:solidFill>
                <a:latin typeface="Barlow" pitchFamily="2" charset="77"/>
                <a:ea typeface="Calibri"/>
                <a:cs typeface="Calibri"/>
                <a:sym typeface="Calibri"/>
              </a:rPr>
              <a:t>ή</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Εργαλειοθήκη PERFORM</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gn="l" rtl="0">
              <a:lnSpc>
                <a:spcPct val="120005"/>
              </a:lnSpc>
            </a:pPr>
            <a:r>
              <a:rPr lang="el-GR" sz="2800" dirty="0" smtClean="0">
                <a:solidFill>
                  <a:schemeClr val="bg2"/>
                </a:solidFill>
                <a:latin typeface="Barlow" pitchFamily="2" charset="77"/>
                <a:ea typeface="Calibri"/>
                <a:cs typeface="Calibri"/>
                <a:sym typeface="Calibri"/>
              </a:rPr>
              <a:t>Πρόγραμμα</a:t>
            </a:r>
            <a:r>
              <a:rPr lang="en-GB" sz="2800" dirty="0" smtClean="0">
                <a:solidFill>
                  <a:schemeClr val="bg2"/>
                </a:solidFill>
                <a:latin typeface="Barlow" pitchFamily="2" charset="77"/>
                <a:ea typeface="Calibri"/>
                <a:cs typeface="Calibri"/>
                <a:sym typeface="Calibri"/>
              </a:rPr>
              <a:t> </a:t>
            </a:r>
            <a:r>
              <a:rPr lang="en-GB" sz="2800" dirty="0">
                <a:solidFill>
                  <a:schemeClr val="bg2"/>
                </a:solidFill>
                <a:latin typeface="Barlow" pitchFamily="2" charset="77"/>
                <a:ea typeface="Calibri"/>
                <a:cs typeface="Calibri"/>
                <a:sym typeface="Calibri"/>
              </a:rPr>
              <a:t>Επαγγελματικής Κατάρτισης </a:t>
            </a:r>
            <a:r>
              <a:rPr lang="en-GB" sz="2800" dirty="0" smtClean="0">
                <a:solidFill>
                  <a:schemeClr val="bg2"/>
                </a:solidFill>
                <a:latin typeface="Barlow" pitchFamily="2" charset="77"/>
                <a:ea typeface="Calibri"/>
                <a:cs typeface="Calibri"/>
                <a:sym typeface="Calibri"/>
              </a:rPr>
              <a:t>για</a:t>
            </a:r>
            <a:endParaRPr lang="en-GB" sz="2800" dirty="0">
              <a:solidFill>
                <a:schemeClr val="bg2"/>
              </a:solidFill>
              <a:latin typeface="Barlow" pitchFamily="2" charset="77"/>
              <a:ea typeface="Calibri"/>
              <a:cs typeface="Calibri"/>
              <a:sym typeface="Calibri"/>
            </a:endParaRPr>
          </a:p>
          <a:p>
            <a:pPr algn="l" rtl="0">
              <a:lnSpc>
                <a:spcPct val="120005"/>
              </a:lnSpc>
            </a:pPr>
            <a:r>
              <a:rPr lang="en-GB" sz="2800" dirty="0">
                <a:solidFill>
                  <a:schemeClr val="bg2"/>
                </a:solidFill>
                <a:latin typeface="Barlow" pitchFamily="2" charset="77"/>
                <a:ea typeface="Calibri"/>
                <a:cs typeface="Calibri"/>
                <a:sym typeface="Calibri"/>
              </a:rPr>
              <a:t>Διευθυντές και Ειδικοί Ανθρώπινου Δυναμικού</a:t>
            </a:r>
          </a:p>
          <a:p>
            <a:pPr marL="0" marR="0" lvl="0" indent="0" algn="l"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6513318"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l-GR" sz="12000" dirty="0" smtClean="0">
                <a:latin typeface="Six Caps"/>
                <a:ea typeface="Six Caps"/>
                <a:cs typeface="Six Caps"/>
                <a:sym typeface="Six Caps"/>
              </a:rPr>
              <a:t>Στόχος</a:t>
            </a:r>
            <a:r>
              <a:rPr lang="en-US" sz="12000" u="none" strike="noStrike" dirty="0" smtClean="0">
                <a:solidFill>
                  <a:srgbClr val="000000"/>
                </a:solidFill>
                <a:latin typeface="Six Caps"/>
                <a:ea typeface="Six Caps"/>
                <a:cs typeface="Six Caps"/>
                <a:sym typeface="Six Caps"/>
              </a:rPr>
              <a: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7854438" cy="5318379"/>
          </a:xfrm>
          <a:prstGeom prst="rect">
            <a:avLst/>
          </a:prstGeom>
          <a:noFill/>
          <a:ln>
            <a:noFill/>
          </a:ln>
        </p:spPr>
        <p:txBody>
          <a:bodyPr spcFirstLastPara="1" wrap="square" lIns="0" tIns="0" rIns="0" bIns="0" anchor="t" anchorCtr="0">
            <a:spAutoFit/>
          </a:bodyPr>
          <a:lstStyle/>
          <a:p>
            <a:pPr algn="l" rtl="0">
              <a:lnSpc>
                <a:spcPct val="120005"/>
              </a:lnSpc>
            </a:pPr>
            <a:r>
              <a:rPr lang="en-GB" sz="3200" dirty="0">
                <a:solidFill>
                  <a:schemeClr val="tx1"/>
                </a:solidFill>
                <a:latin typeface="Barlow" pitchFamily="2" charset="77"/>
                <a:cs typeface="Calibri"/>
                <a:sym typeface="Calibri"/>
              </a:rPr>
              <a:t>Το έργο «PERFORM» αφορά την εκπαίδευση Διευθυντών Φιλοξενίας και Ειδικών Ανθρώπινου Δυναμικού στην ανάπτυξη και υποστήριξη προσωπικού με αυτισμό στον Τομέα Φιλοξενίας της ΕΕ. Παρέχει επίσης μια καινοτόμο πλατφόρμα Ανθρώπινου Δυναμικού, για την αξιολόγηση της απόδοσης και την παρακολούθηση των εργαζομένων.</a:t>
            </a:r>
            <a:endParaRPr lang="en-GB" sz="3200" dirty="0">
              <a:solidFill>
                <a:schemeClr val="tx1"/>
              </a:solidFill>
              <a:latin typeface="Barlow" pitchFamily="2" charset="77"/>
            </a:endParaRP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pic>
        <p:nvPicPr>
          <p:cNvPr id="35" name="Picture 34"/>
          <p:cNvPicPr>
            <a:picLocks noChangeAspect="1"/>
          </p:cNvPicPr>
          <p:nvPr/>
        </p:nvPicPr>
        <p:blipFill>
          <a:blip r:embed="rId5"/>
          <a:stretch>
            <a:fillRect/>
          </a:stretch>
        </p:blipFill>
        <p:spPr>
          <a:xfrm>
            <a:off x="6165082" y="9636202"/>
            <a:ext cx="4841398" cy="282939"/>
          </a:xfrm>
          <a:prstGeom prst="rect">
            <a:avLst/>
          </a:prstGeom>
        </p:spPr>
      </p:pic>
    </p:spTree>
    <p:extLst>
      <p:ext uri="{BB962C8B-B14F-4D97-AF65-F5344CB8AC3E}">
        <p14:creationId xmlns:p14="http://schemas.microsoft.com/office/powerpoint/2010/main" val="269303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0A961408-2A33-A402-DC0F-8CFB3CEB25A8}"/>
            </a:ext>
          </a:extLst>
        </p:cNvPr>
        <p:cNvGrpSpPr/>
        <p:nvPr/>
      </p:nvGrpSpPr>
      <p:grpSpPr>
        <a:xfrm>
          <a:off x="0" y="0"/>
          <a:ext cx="0" cy="0"/>
          <a:chOff x="0" y="0"/>
          <a:chExt cx="0" cy="0"/>
        </a:xfrm>
      </p:grpSpPr>
      <p:pic>
        <p:nvPicPr>
          <p:cNvPr id="6" name="Picture 5" descr="A blue question mark on a white background  AI-generated content may be incorrect.">
            <a:extLst>
              <a:ext uri="{FF2B5EF4-FFF2-40B4-BE49-F238E27FC236}">
                <a16:creationId xmlns:a16="http://schemas.microsoft.com/office/drawing/2014/main" id="{3F9F913C-5819-1119-ACAC-1DB4AE056DB5}"/>
              </a:ext>
            </a:extLst>
          </p:cNvPr>
          <p:cNvPicPr>
            <a:picLocks noChangeAspect="1"/>
          </p:cNvPicPr>
          <p:nvPr/>
        </p:nvPicPr>
        <p:blipFill>
          <a:blip r:embed="rId3">
            <a:alphaModFix amt="34000"/>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334000" y="1333500"/>
            <a:ext cx="7620000" cy="7620000"/>
          </a:xfrm>
          <a:prstGeom prst="rect">
            <a:avLst/>
          </a:prstGeom>
        </p:spPr>
      </p:pic>
      <p:grpSp>
        <p:nvGrpSpPr>
          <p:cNvPr id="485" name="Google Shape;485;p24">
            <a:extLst>
              <a:ext uri="{FF2B5EF4-FFF2-40B4-BE49-F238E27FC236}">
                <a16:creationId xmlns:a16="http://schemas.microsoft.com/office/drawing/2014/main" id="{58869969-90A5-EDD7-0724-828BBF844CB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8EBF804-A800-817B-8B8B-ACEBB9FEDDF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9F56ACC4-F21C-0AAC-BCEF-9B409459825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8F4EC81-0AAE-A5D7-3470-7D22A4B2F9B2}"/>
              </a:ext>
            </a:extLst>
          </p:cNvPr>
          <p:cNvPicPr>
            <a:picLocks noChangeAspect="1"/>
          </p:cNvPicPr>
          <p:nvPr/>
        </p:nvPicPr>
        <p:blipFill>
          <a:blip r:embed="rId5"/>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CDB9736-58CF-BDF1-2266-888A77E4B754}"/>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73EB832B-D354-CD02-6CD1-9CD845C0F853}"/>
              </a:ext>
            </a:extLst>
          </p:cNvPr>
          <p:cNvPicPr>
            <a:picLocks noChangeAspect="1"/>
          </p:cNvPicPr>
          <p:nvPr/>
        </p:nvPicPr>
        <p:blipFill>
          <a:blip r:embed="rId6">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EDF571A3-0FC4-9979-F03D-DDCB83D0BB15}"/>
              </a:ext>
            </a:extLst>
          </p:cNvPr>
          <p:cNvSpPr txBox="1"/>
          <p:nvPr/>
        </p:nvSpPr>
        <p:spPr>
          <a:xfrm>
            <a:off x="1004209" y="4241921"/>
            <a:ext cx="7662028"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da-DK" sz="3900" dirty="0" err="1">
                <a:solidFill>
                  <a:srgbClr val="244061"/>
                </a:solidFill>
                <a:latin typeface="Calibri"/>
              </a:rPr>
              <a:t>Τι</a:t>
            </a:r>
            <a:r>
              <a:rPr lang="da-DK" sz="3900" dirty="0">
                <a:solidFill>
                  <a:srgbClr val="244061"/>
                </a:solidFill>
                <a:latin typeface="Calibri"/>
              </a:rPr>
              <a:t> </a:t>
            </a:r>
            <a:r>
              <a:rPr lang="da-DK" sz="3900" dirty="0" err="1" smtClean="0">
                <a:solidFill>
                  <a:srgbClr val="244061"/>
                </a:solidFill>
                <a:latin typeface="Calibri"/>
              </a:rPr>
              <a:t>κάνει</a:t>
            </a:r>
            <a:r>
              <a:rPr lang="el-GR" sz="3900" dirty="0" smtClean="0">
                <a:solidFill>
                  <a:srgbClr val="244061"/>
                </a:solidFill>
                <a:latin typeface="Calibri"/>
              </a:rPr>
              <a:t> </a:t>
            </a:r>
            <a:r>
              <a:rPr lang="da-DK" sz="3900" dirty="0" err="1" smtClean="0">
                <a:solidFill>
                  <a:srgbClr val="244061"/>
                </a:solidFill>
                <a:latin typeface="Calibri"/>
              </a:rPr>
              <a:t>μι</a:t>
            </a:r>
            <a:r>
              <a:rPr lang="da-DK" sz="3900" dirty="0" smtClean="0">
                <a:solidFill>
                  <a:srgbClr val="244061"/>
                </a:solidFill>
                <a:latin typeface="Calibri"/>
              </a:rPr>
              <a:t>α </a:t>
            </a:r>
            <a:r>
              <a:rPr lang="da-DK" sz="3900" dirty="0">
                <a:solidFill>
                  <a:srgbClr val="244061"/>
                </a:solidFill>
                <a:latin typeface="Calibri"/>
              </a:rPr>
              <a:t>ομάδα χωρίς αποκλεισμούς </a:t>
            </a:r>
            <a:r>
              <a:rPr lang="da-DK" sz="3900" dirty="0" smtClean="0">
                <a:solidFill>
                  <a:srgbClr val="244061"/>
                </a:solidFill>
                <a:latin typeface="Calibri"/>
              </a:rPr>
              <a:t>για αυτιστικ</a:t>
            </a:r>
            <a:r>
              <a:rPr lang="el-GR" sz="3900" dirty="0" smtClean="0">
                <a:solidFill>
                  <a:srgbClr val="244061"/>
                </a:solidFill>
                <a:latin typeface="Calibri"/>
              </a:rPr>
              <a:t>ά</a:t>
            </a:r>
            <a:r>
              <a:rPr lang="da-DK" sz="3900" dirty="0" smtClean="0">
                <a:solidFill>
                  <a:srgbClr val="244061"/>
                </a:solidFill>
                <a:latin typeface="Calibri"/>
              </a:rPr>
              <a:t> </a:t>
            </a:r>
            <a:r>
              <a:rPr lang="el-GR" sz="3900" dirty="0" smtClean="0">
                <a:solidFill>
                  <a:srgbClr val="244061"/>
                </a:solidFill>
                <a:latin typeface="Calibri"/>
              </a:rPr>
              <a:t>άτομα;</a:t>
            </a:r>
            <a:endParaRPr lang="en-US" sz="3900" dirty="0">
              <a:solidFill>
                <a:srgbClr val="244061"/>
              </a:solidFill>
              <a:latin typeface="Calibri"/>
            </a:endParaRPr>
          </a:p>
        </p:txBody>
      </p:sp>
      <p:sp>
        <p:nvSpPr>
          <p:cNvPr id="3" name="TextBox 2">
            <a:extLst>
              <a:ext uri="{FF2B5EF4-FFF2-40B4-BE49-F238E27FC236}">
                <a16:creationId xmlns:a16="http://schemas.microsoft.com/office/drawing/2014/main" id="{8E07FC47-CBC3-2A46-C5F0-0ECB5E81C777}"/>
              </a:ext>
            </a:extLst>
          </p:cNvPr>
          <p:cNvSpPr txBox="1"/>
          <p:nvPr/>
        </p:nvSpPr>
        <p:spPr>
          <a:xfrm>
            <a:off x="9621765" y="4349642"/>
            <a:ext cx="763869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da-DK" sz="3900" dirty="0" err="1">
                <a:solidFill>
                  <a:srgbClr val="244061"/>
                </a:solidFill>
                <a:latin typeface="Calibri"/>
              </a:rPr>
              <a:t>Τι</a:t>
            </a:r>
            <a:r>
              <a:rPr lang="da-DK" sz="3900" dirty="0">
                <a:solidFill>
                  <a:srgbClr val="244061"/>
                </a:solidFill>
                <a:latin typeface="Calibri"/>
              </a:rPr>
              <a:t> </a:t>
            </a:r>
            <a:r>
              <a:rPr lang="da-DK" sz="3900" dirty="0" err="1" smtClean="0">
                <a:solidFill>
                  <a:srgbClr val="244061"/>
                </a:solidFill>
                <a:latin typeface="Calibri"/>
              </a:rPr>
              <a:t>κάνει</a:t>
            </a:r>
            <a:r>
              <a:rPr lang="el-GR" sz="3900" dirty="0" smtClean="0">
                <a:solidFill>
                  <a:srgbClr val="244061"/>
                </a:solidFill>
                <a:latin typeface="Calibri"/>
              </a:rPr>
              <a:t> </a:t>
            </a:r>
            <a:r>
              <a:rPr lang="da-DK" sz="3900" dirty="0" err="1" smtClean="0">
                <a:solidFill>
                  <a:srgbClr val="244061"/>
                </a:solidFill>
                <a:latin typeface="Calibri"/>
              </a:rPr>
              <a:t>μι</a:t>
            </a:r>
            <a:r>
              <a:rPr lang="da-DK" sz="3900" dirty="0" smtClean="0">
                <a:solidFill>
                  <a:srgbClr val="244061"/>
                </a:solidFill>
                <a:latin typeface="Calibri"/>
              </a:rPr>
              <a:t>α ομάδα</a:t>
            </a:r>
            <a:r>
              <a:rPr lang="el-GR" sz="3900" dirty="0" smtClean="0">
                <a:solidFill>
                  <a:srgbClr val="244061"/>
                </a:solidFill>
                <a:latin typeface="Calibri"/>
              </a:rPr>
              <a:t> </a:t>
            </a:r>
            <a:r>
              <a:rPr lang="da-DK" sz="3900" dirty="0" smtClean="0">
                <a:solidFill>
                  <a:srgbClr val="244061"/>
                </a:solidFill>
                <a:latin typeface="Calibri"/>
              </a:rPr>
              <a:t>απ</a:t>
            </a:r>
            <a:r>
              <a:rPr lang="da-DK" sz="3900" dirty="0" err="1" smtClean="0">
                <a:solidFill>
                  <a:srgbClr val="244061"/>
                </a:solidFill>
                <a:latin typeface="Calibri"/>
              </a:rPr>
              <a:t>οκλειστικ</a:t>
            </a:r>
            <a:r>
              <a:rPr lang="el-GR" sz="3900" dirty="0" smtClean="0">
                <a:solidFill>
                  <a:srgbClr val="244061"/>
                </a:solidFill>
                <a:latin typeface="Calibri"/>
              </a:rPr>
              <a:t>ά </a:t>
            </a:r>
            <a:r>
              <a:rPr lang="da-DK" sz="3900" dirty="0" err="1" smtClean="0">
                <a:solidFill>
                  <a:srgbClr val="244061"/>
                </a:solidFill>
                <a:latin typeface="Calibri"/>
              </a:rPr>
              <a:t>γι</a:t>
            </a:r>
            <a:r>
              <a:rPr lang="da-DK" sz="3900" dirty="0" smtClean="0">
                <a:solidFill>
                  <a:srgbClr val="244061"/>
                </a:solidFill>
                <a:latin typeface="Calibri"/>
              </a:rPr>
              <a:t>α</a:t>
            </a:r>
            <a:r>
              <a:rPr lang="el-GR" sz="3900" dirty="0" smtClean="0">
                <a:solidFill>
                  <a:srgbClr val="244061"/>
                </a:solidFill>
                <a:latin typeface="Calibri"/>
              </a:rPr>
              <a:t> </a:t>
            </a:r>
            <a:r>
              <a:rPr lang="da-DK" sz="3900" dirty="0" smtClean="0">
                <a:solidFill>
                  <a:srgbClr val="244061"/>
                </a:solidFill>
                <a:latin typeface="Calibri"/>
              </a:rPr>
              <a:t>α</a:t>
            </a:r>
            <a:r>
              <a:rPr lang="da-DK" sz="3900" dirty="0" err="1" smtClean="0">
                <a:solidFill>
                  <a:srgbClr val="244061"/>
                </a:solidFill>
                <a:latin typeface="Calibri"/>
              </a:rPr>
              <a:t>υτιστι</a:t>
            </a:r>
            <a:r>
              <a:rPr lang="el-GR" sz="3900" dirty="0" err="1" smtClean="0">
                <a:solidFill>
                  <a:srgbClr val="244061"/>
                </a:solidFill>
                <a:latin typeface="Calibri"/>
              </a:rPr>
              <a:t>κά</a:t>
            </a:r>
            <a:r>
              <a:rPr lang="el-GR" sz="3900" dirty="0" smtClean="0">
                <a:solidFill>
                  <a:srgbClr val="244061"/>
                </a:solidFill>
                <a:latin typeface="Calibri"/>
              </a:rPr>
              <a:t> άτομα;</a:t>
            </a:r>
            <a:endParaRPr lang="en-US" sz="3900" dirty="0">
              <a:solidFill>
                <a:srgbClr val="244061"/>
              </a:solidFill>
              <a:latin typeface="Calibri"/>
            </a:endParaRPr>
          </a:p>
        </p:txBody>
      </p:sp>
    </p:spTree>
    <p:extLst>
      <p:ext uri="{BB962C8B-B14F-4D97-AF65-F5344CB8AC3E}">
        <p14:creationId xmlns:p14="http://schemas.microsoft.com/office/powerpoint/2010/main" val="80565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A61358BE-2BBE-9776-FB09-65A79A4DE8F3}"/>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78E73BC0-8909-4470-15BB-CFE09404BE23}"/>
              </a:ext>
            </a:extLst>
          </p:cNvPr>
          <p:cNvGrpSpPr/>
          <p:nvPr/>
        </p:nvGrpSpPr>
        <p:grpSpPr>
          <a:xfrm>
            <a:off x="-2087826" y="-2552353"/>
            <a:ext cx="23112044" cy="14039954"/>
            <a:chOff x="-1" y="-272823"/>
            <a:chExt cx="30816058" cy="18719937"/>
          </a:xfrm>
        </p:grpSpPr>
        <p:grpSp>
          <p:nvGrpSpPr>
            <p:cNvPr id="876" name="Google Shape;876;p34">
              <a:extLst>
                <a:ext uri="{FF2B5EF4-FFF2-40B4-BE49-F238E27FC236}">
                  <a16:creationId xmlns:a16="http://schemas.microsoft.com/office/drawing/2014/main" id="{EA92F6B7-DF68-6B9C-3211-03D28894C457}"/>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7C5B9A5E-AFB9-5FE5-82E6-044EC4AA2424}"/>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3344C613-B21D-A844-0857-78996345AA2F}"/>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701CCE80-9E8D-EBD4-A6F4-A30F435B5E00}"/>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4D953AE8-9A52-EBA2-2552-6F64D0CD2BB3}"/>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5319F5F9-3590-9047-1B64-E7D02859A079}"/>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55F66214-50ED-0293-F5D2-DB42F456330A}"/>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05F71DE1-8C51-F1F1-3533-FDFD575AFB76}"/>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7F78D4B9-2031-D7AF-13CC-C42DD53326EA}"/>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775D8557-DA4C-137D-0A53-FF77C6916269}"/>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1C698CD2-F5EE-7C4B-9545-C51ADB057CA4}"/>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9FA5C352-FB5E-5103-3DCB-8467806193F9}"/>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A8998037-3859-C49F-50DF-5B81D0906B9E}"/>
              </a:ext>
            </a:extLst>
          </p:cNvPr>
          <p:cNvSpPr txBox="1"/>
          <p:nvPr/>
        </p:nvSpPr>
        <p:spPr>
          <a:xfrm>
            <a:off x="2768365" y="3021109"/>
            <a:ext cx="13215269" cy="2954655"/>
          </a:xfrm>
          <a:prstGeom prst="rect">
            <a:avLst/>
          </a:prstGeom>
          <a:noFill/>
          <a:ln>
            <a:noFill/>
          </a:ln>
        </p:spPr>
        <p:txBody>
          <a:bodyPr spcFirstLastPara="1" wrap="square" lIns="0" tIns="0" rIns="0" bIns="0" anchor="t" anchorCtr="0">
            <a:spAutoFit/>
          </a:bodyPr>
          <a:lstStyle/>
          <a:p>
            <a:pPr algn="ctr" rtl="0"/>
            <a:r>
              <a:rPr lang="en-US" sz="9600" b="1" dirty="0">
                <a:solidFill>
                  <a:srgbClr val="FFFFFF"/>
                </a:solidFill>
                <a:latin typeface="Barlow"/>
                <a:ea typeface="Calibri"/>
                <a:cs typeface="Calibri"/>
                <a:sym typeface="Barlow"/>
              </a:rPr>
              <a:t>ΕΚΦΟΒΙΣΜΟΣ ΚΑΙ ΑΠΟΜΟΝΩΣΗ</a:t>
            </a:r>
            <a:endParaRPr lang="en-US" b="1" dirty="0"/>
          </a:p>
        </p:txBody>
      </p:sp>
      <p:pic>
        <p:nvPicPr>
          <p:cNvPr id="19" name="Picture 18" descr="A rainbow with a red needle and a red arrow  Description automatically generated">
            <a:extLst>
              <a:ext uri="{FF2B5EF4-FFF2-40B4-BE49-F238E27FC236}">
                <a16:creationId xmlns:a16="http://schemas.microsoft.com/office/drawing/2014/main" id="{51DB0BD8-8261-7E9A-2CE5-9CF87E7016FC}"/>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9807F0FD-45BF-6CD1-FA02-5CCBC9B73011}"/>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5296D191-A6D6-E105-2B0B-2990CA0DFECE}"/>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2705176308"/>
      </p:ext>
    </p:extLst>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117C2CE9-0271-568D-B4CC-E653AA1A0E6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CBCB4E9-D8CC-EB96-59D9-280F19ADDDE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C6BE5993-E7D6-0B6F-FA10-672830C0E39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AB9F176-9683-AE97-BA31-44F21732124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B1D3E99-D227-10B7-2D9B-46379FE52E1E}"/>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D0ED7E1F-28FB-91F5-3B4A-61FB9A473418}"/>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A714B090-5BCC-F432-92C8-AAE3C63C879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6297AD48-57FB-DBC3-2F32-F3948799EA49}"/>
              </a:ext>
            </a:extLst>
          </p:cNvPr>
          <p:cNvSpPr txBox="1"/>
          <p:nvPr/>
        </p:nvSpPr>
        <p:spPr>
          <a:xfrm>
            <a:off x="887927" y="1777615"/>
            <a:ext cx="161656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6000" dirty="0">
                <a:latin typeface="Tahoma" panose="020B0604030504040204" pitchFamily="34" charset="0"/>
                <a:ea typeface="Tahoma" panose="020B0604030504040204" pitchFamily="34" charset="0"/>
                <a:cs typeface="Tahoma" panose="020B0604030504040204" pitchFamily="34" charset="0"/>
              </a:rPr>
              <a:t>Εκπαίδευση για την Ένταξη: Γιατί Λειτουργεί</a:t>
            </a:r>
          </a:p>
        </p:txBody>
      </p:sp>
      <p:sp>
        <p:nvSpPr>
          <p:cNvPr id="4" name="TextBox 3">
            <a:extLst>
              <a:ext uri="{FF2B5EF4-FFF2-40B4-BE49-F238E27FC236}">
                <a16:creationId xmlns:a16="http://schemas.microsoft.com/office/drawing/2014/main" id="{7E3D8C7A-ECBC-0085-9DDF-B50749314046}"/>
              </a:ext>
            </a:extLst>
          </p:cNvPr>
          <p:cNvSpPr txBox="1"/>
          <p:nvPr/>
        </p:nvSpPr>
        <p:spPr>
          <a:xfrm>
            <a:off x="3635097" y="4498802"/>
            <a:ext cx="1096595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buClr>
                <a:srgbClr val="472AF0"/>
              </a:buClr>
            </a:pPr>
            <a:r>
              <a:rPr lang="en-GB" sz="2800" noProof="1">
                <a:solidFill>
                  <a:srgbClr val="244061"/>
                </a:solidFill>
                <a:latin typeface="Barlow"/>
                <a:cs typeface="Calibri"/>
              </a:rPr>
              <a:t>Η ένταξη δεν είναι απλώς πολιτική — είναι νοοτροπία και συμπεριφορά.</a:t>
            </a:r>
            <a:br>
              <a:rPr lang="en-GB" sz="2800" noProof="1">
                <a:solidFill>
                  <a:srgbClr val="244061"/>
                </a:solidFill>
                <a:latin typeface="Barlow"/>
                <a:cs typeface="Calibri"/>
              </a:rPr>
            </a:br>
            <a:endParaRPr lang="en-GB" sz="2800" noProof="1">
              <a:solidFill>
                <a:srgbClr val="244061"/>
              </a:solidFill>
              <a:latin typeface="Barlow"/>
              <a:cs typeface="Calibri"/>
            </a:endParaRPr>
          </a:p>
          <a:p>
            <a:pPr algn="l" rtl="0">
              <a:buClr>
                <a:srgbClr val="472AF0"/>
              </a:buClr>
            </a:pPr>
            <a:r>
              <a:rPr lang="en-GB" sz="2800" noProof="1">
                <a:solidFill>
                  <a:srgbClr val="244061"/>
                </a:solidFill>
                <a:latin typeface="Barlow"/>
                <a:cs typeface="Calibri"/>
              </a:rPr>
              <a:t>Η εκπαίδευση βοηθά τους συναδέλφους να κατανοήσουν τον αυτισμό και να αποφύγουν τις παρεξηγήσεις.</a:t>
            </a:r>
            <a:br>
              <a:rPr lang="en-GB" sz="2800" noProof="1">
                <a:solidFill>
                  <a:srgbClr val="244061"/>
                </a:solidFill>
                <a:latin typeface="Barlow"/>
                <a:cs typeface="Calibri"/>
              </a:rPr>
            </a:br>
            <a:endParaRPr lang="en-GB" sz="2800" noProof="1">
              <a:solidFill>
                <a:srgbClr val="244061"/>
              </a:solidFill>
              <a:latin typeface="Barlow"/>
              <a:cs typeface="Calibri"/>
            </a:endParaRPr>
          </a:p>
          <a:p>
            <a:pPr algn="l" rtl="0">
              <a:buClr>
                <a:srgbClr val="472AF0"/>
              </a:buClr>
            </a:pPr>
            <a:r>
              <a:rPr lang="en-GB" sz="2800" noProof="1">
                <a:solidFill>
                  <a:srgbClr val="244061"/>
                </a:solidFill>
                <a:latin typeface="Barlow"/>
                <a:cs typeface="Calibri"/>
              </a:rPr>
              <a:t>Μειώνει το στίγμα και ενισχύει την ενσυναίσθηση απέναντι σε διαφορετικές συμπεριφορές.</a:t>
            </a:r>
          </a:p>
        </p:txBody>
      </p:sp>
      <p:pic>
        <p:nvPicPr>
          <p:cNvPr id="14" name="Billede 13" descr="Et billede, der indeholder skærmbillede, Grafik, design  Indhold genereret af kunstig intelligens kan være forkert.">
            <a:extLst>
              <a:ext uri="{FF2B5EF4-FFF2-40B4-BE49-F238E27FC236}">
                <a16:creationId xmlns:a16="http://schemas.microsoft.com/office/drawing/2014/main" id="{ABF8AF25-86C2-7B37-6080-A15517891D0D}"/>
              </a:ext>
            </a:extLst>
          </p:cNvPr>
          <p:cNvPicPr>
            <a:picLocks noChangeAspect="1"/>
          </p:cNvPicPr>
          <p:nvPr/>
        </p:nvPicPr>
        <p:blipFill>
          <a:blip r:embed="rId5">
            <a:duotone>
              <a:schemeClr val="bg2">
                <a:shade val="45000"/>
                <a:satMod val="135000"/>
              </a:schemeClr>
              <a:prstClr val="white"/>
            </a:duotone>
            <a:alphaModFix amt="50000"/>
          </a:blip>
          <a:stretch>
            <a:fillRect/>
          </a:stretch>
        </p:blipFill>
        <p:spPr>
          <a:xfrm>
            <a:off x="540387" y="4210321"/>
            <a:ext cx="3897430" cy="3897430"/>
          </a:xfrm>
          <a:prstGeom prst="rect">
            <a:avLst/>
          </a:prstGeom>
        </p:spPr>
      </p:pic>
    </p:spTree>
    <p:extLst>
      <p:ext uri="{BB962C8B-B14F-4D97-AF65-F5344CB8AC3E}">
        <p14:creationId xmlns:p14="http://schemas.microsoft.com/office/powerpoint/2010/main" val="250414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470B26DF-02A6-6B1E-ACC2-72649AF13D78}"/>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6D743A20-25D5-0958-82F0-9CE5464730A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8BC07F20-37F7-E4C1-7DC4-61575DC5D234}"/>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D0710EB-5D4B-182F-7620-6770E44A59A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AF174630-8ED6-96AA-859A-0AB3F9E80BEB}"/>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111BE22-A302-564E-1C23-6538CE86B0E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C07DA58D-463B-FB87-B932-0FC15348CA0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DFD81A15-2912-098B-4DFB-F5E6B8294782}"/>
              </a:ext>
            </a:extLst>
          </p:cNvPr>
          <p:cNvSpPr txBox="1"/>
          <p:nvPr/>
        </p:nvSpPr>
        <p:spPr>
          <a:xfrm>
            <a:off x="9812440" y="1329190"/>
            <a:ext cx="76620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4800" dirty="0">
                <a:latin typeface="Tahoma" panose="020B0604030504040204" pitchFamily="34" charset="0"/>
                <a:ea typeface="Tahoma" panose="020B0604030504040204" pitchFamily="34" charset="0"/>
                <a:cs typeface="Tahoma" panose="020B0604030504040204" pitchFamily="34" charset="0"/>
              </a:rPr>
              <a:t>Δραστηριότητες ανάπτυξης ομάδας</a:t>
            </a:r>
            <a:endParaRPr lang="en-US" sz="5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A close-up of a puzzle  AI-generated content may be incorrect.">
            <a:extLst>
              <a:ext uri="{FF2B5EF4-FFF2-40B4-BE49-F238E27FC236}">
                <a16:creationId xmlns:a16="http://schemas.microsoft.com/office/drawing/2014/main" id="{C76615C2-D874-45E0-4E1E-2D3623D1BEC3}"/>
              </a:ext>
            </a:extLst>
          </p:cNvPr>
          <p:cNvPicPr>
            <a:picLocks noChangeAspect="1"/>
          </p:cNvPicPr>
          <p:nvPr/>
        </p:nvPicPr>
        <p:blipFill>
          <a:blip r:embed="rId5"/>
          <a:stretch>
            <a:fillRect/>
          </a:stretch>
        </p:blipFill>
        <p:spPr>
          <a:xfrm>
            <a:off x="-4306" y="2184721"/>
            <a:ext cx="8921119" cy="5917558"/>
          </a:xfrm>
          <a:prstGeom prst="rect">
            <a:avLst/>
          </a:prstGeom>
          <a:ln>
            <a:noFill/>
          </a:ln>
        </p:spPr>
      </p:pic>
      <p:sp>
        <p:nvSpPr>
          <p:cNvPr id="7" name="Tekstfelt 6">
            <a:extLst>
              <a:ext uri="{FF2B5EF4-FFF2-40B4-BE49-F238E27FC236}">
                <a16:creationId xmlns:a16="http://schemas.microsoft.com/office/drawing/2014/main" id="{C7300A96-15A2-741C-D73B-9C47C4688653}"/>
              </a:ext>
            </a:extLst>
          </p:cNvPr>
          <p:cNvSpPr txBox="1"/>
          <p:nvPr/>
        </p:nvSpPr>
        <p:spPr>
          <a:xfrm>
            <a:off x="9812440" y="3045266"/>
            <a:ext cx="7935174" cy="6001643"/>
          </a:xfrm>
          <a:prstGeom prst="rect">
            <a:avLst/>
          </a:prstGeom>
          <a:noFill/>
        </p:spPr>
        <p:txBody>
          <a:bodyPr wrap="square">
            <a:spAutoFit/>
          </a:bodyPr>
          <a:lstStyle/>
          <a:p>
            <a:pPr algn="l" rtl="0">
              <a:buFont typeface="Arial"/>
              <a:buNone/>
            </a:pPr>
            <a:r>
              <a:rPr lang="en-GB" sz="2400" i="1" noProof="1">
                <a:solidFill>
                  <a:srgbClr val="244061"/>
                </a:solidFill>
                <a:latin typeface="Barlow"/>
              </a:rPr>
              <a:t>Αποφύγετε ή δημιουργήστε εναλλακτικές λύσεις για δραστηριότητες που είναι…</a:t>
            </a:r>
          </a:p>
          <a:p>
            <a:pPr algn="l" rtl="0">
              <a:buFont typeface="Arial"/>
              <a:buNone/>
            </a:pPr>
            <a:endParaRPr lang="en-GB" sz="2400" noProof="1">
              <a:solidFill>
                <a:srgbClr val="244061"/>
              </a:solidFill>
              <a:latin typeface="Barlow"/>
            </a:endParaRPr>
          </a:p>
          <a:p>
            <a:pPr algn="l" rtl="0">
              <a:buFont typeface="Arial"/>
              <a:buNone/>
            </a:pPr>
            <a:r>
              <a:rPr lang="en-GB" sz="2400" noProof="1">
                <a:solidFill>
                  <a:srgbClr val="244061"/>
                </a:solidFill>
                <a:latin typeface="Barlow"/>
              </a:rPr>
              <a:t>❌ </a:t>
            </a:r>
            <a:r>
              <a:rPr lang="en-GB" sz="2400" noProof="1" smtClean="0">
                <a:solidFill>
                  <a:srgbClr val="244061"/>
                </a:solidFill>
                <a:latin typeface="Barlow"/>
              </a:rPr>
              <a:t>Θορυβώδ</a:t>
            </a:r>
            <a:r>
              <a:rPr lang="el-GR" sz="2400" noProof="1" smtClean="0">
                <a:solidFill>
                  <a:srgbClr val="244061"/>
                </a:solidFill>
                <a:latin typeface="Barlow"/>
              </a:rPr>
              <a:t>εις</a:t>
            </a:r>
            <a:r>
              <a:rPr lang="en-GB" sz="2400" noProof="1" smtClean="0">
                <a:solidFill>
                  <a:srgbClr val="244061"/>
                </a:solidFill>
                <a:latin typeface="Barlow"/>
              </a:rPr>
              <a:t>, έντον</a:t>
            </a:r>
            <a:r>
              <a:rPr lang="el-GR" sz="2400" noProof="1">
                <a:solidFill>
                  <a:srgbClr val="244061"/>
                </a:solidFill>
                <a:latin typeface="Barlow"/>
              </a:rPr>
              <a:t>α</a:t>
            </a:r>
            <a:r>
              <a:rPr lang="en-GB" sz="2400" noProof="1" smtClean="0">
                <a:solidFill>
                  <a:srgbClr val="244061"/>
                </a:solidFill>
                <a:latin typeface="Barlow"/>
              </a:rPr>
              <a:t> </a:t>
            </a:r>
            <a:r>
              <a:rPr lang="en-GB" sz="2400" noProof="1">
                <a:solidFill>
                  <a:srgbClr val="244061"/>
                </a:solidFill>
                <a:latin typeface="Barlow"/>
              </a:rPr>
              <a:t>αισθητηριακά περιβάλλοντα (π.χ. γεμάτα πάρτι, μπαρ ή θορυβώδεις χώροι)</a:t>
            </a:r>
          </a:p>
          <a:p>
            <a:pPr algn="l" rtl="0">
              <a:buFont typeface="Arial"/>
              <a:buNone/>
            </a:pPr>
            <a:endParaRPr lang="en-GB" sz="2400" noProof="1">
              <a:solidFill>
                <a:srgbClr val="244061"/>
              </a:solidFill>
              <a:latin typeface="Barlow"/>
            </a:endParaRPr>
          </a:p>
          <a:p>
            <a:pPr algn="l" rtl="0">
              <a:buFont typeface="Arial"/>
              <a:buNone/>
            </a:pPr>
            <a:r>
              <a:rPr lang="en-GB" sz="2400" noProof="1">
                <a:solidFill>
                  <a:srgbClr val="244061"/>
                </a:solidFill>
                <a:latin typeface="Barlow"/>
              </a:rPr>
              <a:t>❌ Μη δομημένες κοινωνικές εκδηλώσεις</a:t>
            </a:r>
          </a:p>
          <a:p>
            <a:pPr algn="l" rtl="0">
              <a:buFont typeface="Arial"/>
              <a:buNone/>
            </a:pPr>
            <a:r>
              <a:rPr lang="en-GB" sz="2400" noProof="1">
                <a:solidFill>
                  <a:srgbClr val="244061"/>
                </a:solidFill>
                <a:latin typeface="Barlow"/>
              </a:rPr>
              <a:t/>
            </a:r>
            <a:br>
              <a:rPr lang="en-GB" sz="2400" noProof="1">
                <a:solidFill>
                  <a:srgbClr val="244061"/>
                </a:solidFill>
                <a:latin typeface="Barlow"/>
              </a:rPr>
            </a:br>
            <a:r>
              <a:rPr lang="en-GB" sz="2400" noProof="1">
                <a:solidFill>
                  <a:srgbClr val="244061"/>
                </a:solidFill>
                <a:latin typeface="Barlow"/>
              </a:rPr>
              <a:t>❌ Υποχρεωτική συμμετοχή σε ομαδικά παιχνίδια που περιλαμβάνουν αφή, αυτοσχεδιασμό ή γρήγορη ομιλία</a:t>
            </a:r>
          </a:p>
          <a:p>
            <a:pPr algn="l" rtl="0">
              <a:buFont typeface="Arial"/>
              <a:buNone/>
            </a:pPr>
            <a:endParaRPr lang="en-GB" sz="2400" noProof="1">
              <a:solidFill>
                <a:srgbClr val="244061"/>
              </a:solidFill>
              <a:latin typeface="Barlow"/>
            </a:endParaRPr>
          </a:p>
          <a:p>
            <a:pPr algn="l" rtl="0">
              <a:buNone/>
            </a:pPr>
            <a:r>
              <a:rPr lang="en-GB" sz="2400" noProof="1">
                <a:solidFill>
                  <a:srgbClr val="244061"/>
                </a:solidFill>
                <a:latin typeface="Barlow"/>
              </a:rPr>
              <a:t>❌ Δραστηριότητες που επικεντρώνονται σε ψιλή συζήτηση ή δικτύωση (π.χ. επιτάχυνση της </a:t>
            </a:r>
            <a:r>
              <a:rPr lang="en-GB" sz="2400" noProof="1" smtClean="0">
                <a:solidFill>
                  <a:srgbClr val="244061"/>
                </a:solidFill>
                <a:latin typeface="Barlow"/>
              </a:rPr>
              <a:t>δικτύωσης</a:t>
            </a:r>
            <a:r>
              <a:rPr lang="el-GR" sz="2400" noProof="1" smtClean="0">
                <a:solidFill>
                  <a:srgbClr val="244061"/>
                </a:solidFill>
                <a:latin typeface="Barlow"/>
              </a:rPr>
              <a:t>)</a:t>
            </a:r>
          </a:p>
          <a:p>
            <a:pPr algn="l" rtl="0">
              <a:buNone/>
            </a:pPr>
            <a:endParaRPr lang="en-GB" sz="2400" noProof="1">
              <a:solidFill>
                <a:srgbClr val="244061"/>
              </a:solidFill>
              <a:latin typeface="Barlow"/>
            </a:endParaRPr>
          </a:p>
          <a:p>
            <a:pPr algn="l" rtl="0"/>
            <a:r>
              <a:rPr lang="en-GB" sz="2400" noProof="1">
                <a:solidFill>
                  <a:srgbClr val="244061"/>
                </a:solidFill>
                <a:latin typeface="Barlow"/>
              </a:rPr>
              <a:t>❌ Εκδηλώσεις με </a:t>
            </a:r>
            <a:r>
              <a:rPr lang="en-GB" sz="2400" noProof="1" smtClean="0">
                <a:solidFill>
                  <a:srgbClr val="244061"/>
                </a:solidFill>
                <a:latin typeface="Barlow"/>
              </a:rPr>
              <a:t>αλκοόλ</a:t>
            </a:r>
            <a:r>
              <a:rPr lang="en-GB" sz="2400" noProof="1">
                <a:solidFill>
                  <a:srgbClr val="244061"/>
                </a:solidFill>
                <a:latin typeface="Barlow"/>
              </a:rPr>
              <a:t/>
            </a:r>
            <a:br>
              <a:rPr lang="en-GB" sz="2400" noProof="1">
                <a:solidFill>
                  <a:srgbClr val="244061"/>
                </a:solidFill>
                <a:latin typeface="Barlow"/>
              </a:rPr>
            </a:br>
            <a:r>
              <a:rPr lang="en-GB" sz="2400" noProof="1">
                <a:solidFill>
                  <a:srgbClr val="244061"/>
                </a:solidFill>
                <a:latin typeface="Barlow"/>
              </a:rPr>
              <a:t>(π.χ. περιηγήσεις σε παμπ ή ώρες κοκτέιλ)</a:t>
            </a:r>
          </a:p>
        </p:txBody>
      </p:sp>
    </p:spTree>
    <p:extLst>
      <p:ext uri="{BB962C8B-B14F-4D97-AF65-F5344CB8AC3E}">
        <p14:creationId xmlns:p14="http://schemas.microsoft.com/office/powerpoint/2010/main" val="1298478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0CF2E50B-271A-FE49-53AA-26FA9E715BD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A32F255-1D05-37B3-5A11-6C3D98E199E2}"/>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DAC7B06-9AC8-B9D8-FEF8-06DA4DD5C7D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F9C8CF0-2183-D5B9-A360-EC423CE944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B035EFDA-379E-F775-3958-55735390F0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1EC97B-A578-632C-6ED5-AAC12CDEC34D}"/>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3F0E3C4E-97D5-0E8B-8A1C-E9FB139506D5}"/>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AA69E0A8-64DD-9CB6-5F5C-14883D7134E7}"/>
              </a:ext>
            </a:extLst>
          </p:cNvPr>
          <p:cNvSpPr txBox="1"/>
          <p:nvPr/>
        </p:nvSpPr>
        <p:spPr>
          <a:xfrm>
            <a:off x="9812708" y="2015220"/>
            <a:ext cx="76620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4800" dirty="0">
                <a:latin typeface="Tahoma" panose="020B0604030504040204" pitchFamily="34" charset="0"/>
                <a:ea typeface="Tahoma" panose="020B0604030504040204" pitchFamily="34" charset="0"/>
                <a:cs typeface="Tahoma" panose="020B0604030504040204" pitchFamily="34" charset="0"/>
              </a:rPr>
              <a:t>Δραστηριότητες ανάπτυξης ομάδας</a:t>
            </a:r>
            <a:endParaRPr lang="en-US" sz="5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90B3A9E2-689A-878B-2CBB-1D04DC5F9D75}"/>
              </a:ext>
            </a:extLst>
          </p:cNvPr>
          <p:cNvSpPr txBox="1"/>
          <p:nvPr/>
        </p:nvSpPr>
        <p:spPr>
          <a:xfrm>
            <a:off x="9812708" y="3706882"/>
            <a:ext cx="7986531" cy="5555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buClr>
                <a:srgbClr val="472AF0"/>
              </a:buClr>
            </a:pPr>
            <a:r>
              <a:rPr lang="en-US" sz="2400" i="1" dirty="0">
                <a:solidFill>
                  <a:srgbClr val="244061"/>
                </a:solidFill>
                <a:latin typeface="Barlow"/>
              </a:rPr>
              <a:t>Αντ' αυτού, προσφέρετε δομημένες, ήρεμες και προαιρετικές εναλλακτικές λύσεις όπως...</a:t>
            </a:r>
          </a:p>
          <a:p>
            <a:pPr marL="285750" indent="-285750" algn="l" rtl="0">
              <a:lnSpc>
                <a:spcPct val="150000"/>
              </a:lnSpc>
              <a:buClr>
                <a:srgbClr val="472AF0"/>
              </a:buClr>
              <a:buFont typeface="Arial,Sans-Serif"/>
              <a:buChar char="•"/>
            </a:pPr>
            <a:r>
              <a:rPr lang="en-US" sz="2400" dirty="0">
                <a:solidFill>
                  <a:srgbClr val="244061"/>
                </a:solidFill>
                <a:latin typeface="Barlow"/>
              </a:rPr>
              <a:t>Δραστηριότητες για το σπάσιμο του πάγου</a:t>
            </a:r>
            <a:r>
              <a:rPr lang="en-US" sz="2400" dirty="0">
                <a:latin typeface="Barlow"/>
              </a:rPr>
              <a:t>​</a:t>
            </a:r>
            <a:endParaRPr lang="en-US" sz="2400" dirty="0"/>
          </a:p>
          <a:p>
            <a:pPr marL="285750" indent="-285750" algn="l" rtl="0">
              <a:lnSpc>
                <a:spcPct val="150000"/>
              </a:lnSpc>
              <a:buClr>
                <a:srgbClr val="472AF0"/>
              </a:buClr>
              <a:buFont typeface="Arial,Sans-Serif"/>
              <a:buChar char="•"/>
            </a:pPr>
            <a:r>
              <a:rPr lang="en-US" sz="2400" dirty="0">
                <a:solidFill>
                  <a:srgbClr val="244061"/>
                </a:solidFill>
                <a:latin typeface="Barlow"/>
              </a:rPr>
              <a:t>Δραστηριότητες συλλογικής επίλυσης προβλημάτων</a:t>
            </a:r>
            <a:r>
              <a:rPr lang="en-US" sz="2400" dirty="0">
                <a:latin typeface="Barlow"/>
              </a:rPr>
              <a:t>​</a:t>
            </a:r>
          </a:p>
          <a:p>
            <a:pPr marL="285750" indent="-285750" algn="l" rtl="0">
              <a:lnSpc>
                <a:spcPct val="150000"/>
              </a:lnSpc>
              <a:buClr>
                <a:srgbClr val="472AF0"/>
              </a:buClr>
              <a:buFont typeface="Arial,Sans-Serif"/>
              <a:buChar char="•"/>
            </a:pPr>
            <a:r>
              <a:rPr lang="en-US" sz="2400" dirty="0">
                <a:solidFill>
                  <a:srgbClr val="244061"/>
                </a:solidFill>
                <a:latin typeface="Barlow"/>
              </a:rPr>
              <a:t>Ομαδικές συνεδρίες καταιγισμού ιδεών</a:t>
            </a:r>
            <a:r>
              <a:rPr lang="en-US" sz="2400" dirty="0">
                <a:latin typeface="Barlow"/>
              </a:rPr>
              <a:t>​</a:t>
            </a:r>
          </a:p>
          <a:p>
            <a:pPr marL="285750" indent="-285750" algn="l" rtl="0">
              <a:lnSpc>
                <a:spcPct val="150000"/>
              </a:lnSpc>
              <a:buClr>
                <a:srgbClr val="472AF0"/>
              </a:buClr>
              <a:buFont typeface="Arial,Sans-Serif"/>
              <a:buChar char="•"/>
            </a:pPr>
            <a:r>
              <a:rPr lang="en-US" sz="2400" dirty="0">
                <a:solidFill>
                  <a:srgbClr val="244061"/>
                </a:solidFill>
                <a:latin typeface="Barlow"/>
              </a:rPr>
              <a:t>Παιχνίδια ομαδικής εργασίας</a:t>
            </a:r>
            <a:r>
              <a:rPr lang="en-US" sz="2400" dirty="0">
                <a:latin typeface="Barlow"/>
              </a:rPr>
              <a:t>​</a:t>
            </a:r>
            <a:br>
              <a:rPr lang="en-US" sz="2400" dirty="0">
                <a:latin typeface="Barlow"/>
              </a:rPr>
            </a:br>
            <a:endParaRPr lang="en-US" sz="2400" dirty="0">
              <a:latin typeface="Barlow"/>
            </a:endParaRPr>
          </a:p>
          <a:p>
            <a:pPr algn="l" rtl="0">
              <a:lnSpc>
                <a:spcPct val="150000"/>
              </a:lnSpc>
              <a:buClr>
                <a:srgbClr val="472AF0"/>
              </a:buClr>
            </a:pPr>
            <a:r>
              <a:rPr lang="en-US" sz="2400" i="1" dirty="0">
                <a:solidFill>
                  <a:srgbClr val="244061"/>
                </a:solidFill>
                <a:latin typeface="Barlow"/>
              </a:rPr>
              <a:t>Κοινωνικές εκδηλώσεις ή πάρτι μπορούν να περιλαμβάνουν π.χ. escape rooms, γεύματα χωρίς αλκοόλ, εργαστήρια βασισμένα σε ενδιαφέροντα, ήσυχες περιοχές.</a:t>
            </a:r>
          </a:p>
          <a:p>
            <a:pPr algn="l" rtl="0">
              <a:lnSpc>
                <a:spcPct val="150000"/>
              </a:lnSpc>
              <a:buClr>
                <a:srgbClr val="472AF0"/>
              </a:buClr>
            </a:pPr>
            <a:r>
              <a:rPr lang="en-US" sz="2400" dirty="0">
                <a:latin typeface="Barlow"/>
              </a:rPr>
              <a:t> </a:t>
            </a:r>
          </a:p>
        </p:txBody>
      </p:sp>
      <p:pic>
        <p:nvPicPr>
          <p:cNvPr id="6" name="Picture 5" descr="A close-up of a puzzle  AI-generated content may be incorrect.">
            <a:extLst>
              <a:ext uri="{FF2B5EF4-FFF2-40B4-BE49-F238E27FC236}">
                <a16:creationId xmlns:a16="http://schemas.microsoft.com/office/drawing/2014/main" id="{8DCEC3D9-9930-AB0B-BACC-D1AA24CC530D}"/>
              </a:ext>
            </a:extLst>
          </p:cNvPr>
          <p:cNvPicPr>
            <a:picLocks noChangeAspect="1"/>
          </p:cNvPicPr>
          <p:nvPr/>
        </p:nvPicPr>
        <p:blipFill>
          <a:blip r:embed="rId5"/>
          <a:stretch>
            <a:fillRect/>
          </a:stretch>
        </p:blipFill>
        <p:spPr>
          <a:xfrm>
            <a:off x="-4306" y="2184721"/>
            <a:ext cx="8921119" cy="5917558"/>
          </a:xfrm>
          <a:prstGeom prst="rect">
            <a:avLst/>
          </a:prstGeom>
          <a:ln>
            <a:noFill/>
          </a:ln>
        </p:spPr>
      </p:pic>
    </p:spTree>
    <p:extLst>
      <p:ext uri="{BB962C8B-B14F-4D97-AF65-F5344CB8AC3E}">
        <p14:creationId xmlns:p14="http://schemas.microsoft.com/office/powerpoint/2010/main" val="202482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994884A9-39DB-6346-AF3F-B2374A0C2F6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6A15CE45-2A94-F60C-D5DE-BD56FEB33B85}"/>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8F98AA3-99CF-8F7D-3C90-B73548B47E2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FF884244-B17A-33C1-BF56-67E73BB98241}"/>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0B55B8E1-5BF3-3E19-1BC2-79D77A8EA0FF}"/>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8CACD73-B20A-1DDB-7CCD-27F1D3BED420}"/>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EDAAD6C4-DCBC-6D34-59EE-BB9D66A10D7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kstfelt 4">
            <a:extLst>
              <a:ext uri="{FF2B5EF4-FFF2-40B4-BE49-F238E27FC236}">
                <a16:creationId xmlns:a16="http://schemas.microsoft.com/office/drawing/2014/main" id="{5C1CD74F-7406-E683-B000-3D0AEAD3D43C}"/>
              </a:ext>
            </a:extLst>
          </p:cNvPr>
          <p:cNvSpPr txBox="1"/>
          <p:nvPr/>
        </p:nvSpPr>
        <p:spPr>
          <a:xfrm>
            <a:off x="540386" y="2289044"/>
            <a:ext cx="8149190" cy="7201972"/>
          </a:xfrm>
          <a:prstGeom prst="rect">
            <a:avLst/>
          </a:prstGeom>
          <a:noFill/>
        </p:spPr>
        <p:txBody>
          <a:bodyPr wrap="square">
            <a:spAutoFit/>
          </a:bodyPr>
          <a:lstStyle/>
          <a:p>
            <a:pPr algn="l" rtl="0">
              <a:lnSpc>
                <a:spcPct val="150000"/>
              </a:lnSpc>
            </a:pPr>
            <a:r>
              <a:rPr lang="en-GB" sz="2800" b="1" dirty="0">
                <a:solidFill>
                  <a:srgbClr val="472AF0"/>
                </a:solidFill>
                <a:latin typeface="Tahoma" panose="020B0604030504040204" pitchFamily="34" charset="0"/>
                <a:ea typeface="Tahoma" panose="020B0604030504040204" pitchFamily="34" charset="0"/>
                <a:cs typeface="Tahoma" panose="020B0604030504040204" pitchFamily="34" charset="0"/>
              </a:rPr>
              <a:t>1</a:t>
            </a: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Εκ</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παιδεύστε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την ομάδα σχετικά με τον αυτισμό τακτικά</a:t>
            </a:r>
          </a:p>
          <a:p>
            <a:pPr algn="l" rtl="0">
              <a:lnSpc>
                <a:spcPct val="150000"/>
              </a:lnSpc>
            </a:pP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2.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Θέστε</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σαφείς οδηγίες επικοινωνίας (αποφύγετε τον σαρκασμό, χρησιμοποιήστε γραπτή παρακολούθηση)</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472AF0"/>
                </a:solidFill>
                <a:latin typeface="Tahoma" panose="020B0604030504040204" pitchFamily="34" charset="0"/>
                <a:ea typeface="Tahoma" panose="020B0604030504040204" pitchFamily="34" charset="0"/>
                <a:cs typeface="Tahoma" panose="020B0604030504040204" pitchFamily="34" charset="0"/>
              </a:rPr>
              <a:t>3</a:t>
            </a: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 </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Κα</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θιέρωση</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σταθερών προσδοκιών και ρουτινών</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4.</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Κα</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λλιεργήστε</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μια κουλτούρα αμοιβαίου </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σεβασμού</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a:solidFill>
                  <a:srgbClr val="472AF0"/>
                </a:solidFill>
                <a:latin typeface="Tahoma" panose="020B0604030504040204" pitchFamily="34" charset="0"/>
                <a:ea typeface="Tahoma" panose="020B0604030504040204" pitchFamily="34" charset="0"/>
                <a:cs typeface="Tahoma" panose="020B0604030504040204" pitchFamily="34" charset="0"/>
              </a:rPr>
              <a:t>5</a:t>
            </a:r>
            <a:r>
              <a:rPr lang="en-GB" sz="2800" b="1"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Πα</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ρέχετε</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δομημένη, χαμηλής πίεσης κοινωνική αλληλεπίδραση</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endPar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endParaRPr>
          </a:p>
        </p:txBody>
      </p:sp>
      <p:sp>
        <p:nvSpPr>
          <p:cNvPr id="19" name="Tekstfelt 18">
            <a:extLst>
              <a:ext uri="{FF2B5EF4-FFF2-40B4-BE49-F238E27FC236}">
                <a16:creationId xmlns:a16="http://schemas.microsoft.com/office/drawing/2014/main" id="{1E08059C-4A5B-4F79-9B48-3CDFBA971A45}"/>
              </a:ext>
            </a:extLst>
          </p:cNvPr>
          <p:cNvSpPr txBox="1"/>
          <p:nvPr/>
        </p:nvSpPr>
        <p:spPr>
          <a:xfrm>
            <a:off x="540386" y="1122009"/>
            <a:ext cx="16604613" cy="830997"/>
          </a:xfrm>
          <a:prstGeom prst="rect">
            <a:avLst/>
          </a:prstGeom>
          <a:noFill/>
        </p:spPr>
        <p:txBody>
          <a:bodyPr wrap="square">
            <a:spAutoFit/>
          </a:bodyPr>
          <a:lstStyle/>
          <a:p>
            <a:pPr algn="l" rtl="0"/>
            <a:r>
              <a:rPr lang="da-DK" sz="4800" dirty="0">
                <a:latin typeface="Tahoma" panose="020B0604030504040204" pitchFamily="34" charset="0"/>
                <a:ea typeface="Tahoma" panose="020B0604030504040204" pitchFamily="34" charset="0"/>
                <a:cs typeface="Tahoma" panose="020B0604030504040204" pitchFamily="34" charset="0"/>
              </a:rPr>
              <a:t>10 β</a:t>
            </a:r>
            <a:r>
              <a:rPr lang="da-DK" sz="4800" dirty="0" err="1">
                <a:latin typeface="Tahoma" panose="020B0604030504040204" pitchFamily="34" charset="0"/>
                <a:ea typeface="Tahoma" panose="020B0604030504040204" pitchFamily="34" charset="0"/>
                <a:cs typeface="Tahoma" panose="020B0604030504040204" pitchFamily="34" charset="0"/>
              </a:rPr>
              <a:t>ήμ</a:t>
            </a:r>
            <a:r>
              <a:rPr lang="da-DK" sz="4800" dirty="0">
                <a:latin typeface="Tahoma" panose="020B0604030504040204" pitchFamily="34" charset="0"/>
                <a:ea typeface="Tahoma" panose="020B0604030504040204" pitchFamily="34" charset="0"/>
                <a:cs typeface="Tahoma" panose="020B0604030504040204" pitchFamily="34" charset="0"/>
              </a:rPr>
              <a:t>ατα </a:t>
            </a:r>
            <a:r>
              <a:rPr lang="da-DK" sz="4800" dirty="0" smtClean="0">
                <a:latin typeface="Tahoma" panose="020B0604030504040204" pitchFamily="34" charset="0"/>
                <a:ea typeface="Tahoma" panose="020B0604030504040204" pitchFamily="34" charset="0"/>
                <a:cs typeface="Tahoma" panose="020B0604030504040204" pitchFamily="34" charset="0"/>
              </a:rPr>
              <a:t>διαχε</a:t>
            </a:r>
            <a:r>
              <a:rPr lang="el-GR" sz="4800" dirty="0" err="1" smtClean="0">
                <a:latin typeface="Tahoma" panose="020B0604030504040204" pitchFamily="34" charset="0"/>
                <a:ea typeface="Tahoma" panose="020B0604030504040204" pitchFamily="34" charset="0"/>
                <a:cs typeface="Tahoma" panose="020B0604030504040204" pitchFamily="34" charset="0"/>
              </a:rPr>
              <a:t>ίρισης</a:t>
            </a:r>
            <a:r>
              <a:rPr lang="el-GR" sz="4800" dirty="0" smtClean="0">
                <a:latin typeface="Tahoma" panose="020B0604030504040204" pitchFamily="34" charset="0"/>
                <a:ea typeface="Tahoma" panose="020B0604030504040204" pitchFamily="34" charset="0"/>
                <a:cs typeface="Tahoma" panose="020B0604030504040204" pitchFamily="34" charset="0"/>
              </a:rPr>
              <a:t> </a:t>
            </a:r>
            <a:r>
              <a:rPr lang="da-DK" sz="4800" dirty="0" err="1" smtClean="0">
                <a:latin typeface="Tahoma" panose="020B0604030504040204" pitchFamily="34" charset="0"/>
                <a:ea typeface="Tahoma" panose="020B0604030504040204" pitchFamily="34" charset="0"/>
                <a:cs typeface="Tahoma" panose="020B0604030504040204" pitchFamily="34" charset="0"/>
              </a:rPr>
              <a:t>μι</a:t>
            </a:r>
            <a:r>
              <a:rPr lang="da-DK" sz="4800" dirty="0" smtClean="0">
                <a:latin typeface="Tahoma" panose="020B0604030504040204" pitchFamily="34" charset="0"/>
                <a:ea typeface="Tahoma" panose="020B0604030504040204" pitchFamily="34" charset="0"/>
                <a:cs typeface="Tahoma" panose="020B0604030504040204" pitchFamily="34" charset="0"/>
              </a:rPr>
              <a:t>α</a:t>
            </a:r>
            <a:r>
              <a:rPr lang="el-GR" sz="4800" dirty="0" smtClean="0">
                <a:latin typeface="Tahoma" panose="020B0604030504040204" pitchFamily="34" charset="0"/>
                <a:ea typeface="Tahoma" panose="020B0604030504040204" pitchFamily="34" charset="0"/>
                <a:cs typeface="Tahoma" panose="020B0604030504040204" pitchFamily="34" charset="0"/>
              </a:rPr>
              <a:t>ς</a:t>
            </a:r>
            <a:r>
              <a:rPr lang="da-DK" sz="4800" dirty="0" smtClean="0">
                <a:latin typeface="Tahoma" panose="020B0604030504040204" pitchFamily="34" charset="0"/>
                <a:ea typeface="Tahoma" panose="020B0604030504040204" pitchFamily="34" charset="0"/>
                <a:cs typeface="Tahoma" panose="020B0604030504040204" pitchFamily="34" charset="0"/>
              </a:rPr>
              <a:t> </a:t>
            </a:r>
            <a:r>
              <a:rPr lang="da-DK" sz="4800" dirty="0">
                <a:latin typeface="Tahoma" panose="020B0604030504040204" pitchFamily="34" charset="0"/>
                <a:ea typeface="Tahoma" panose="020B0604030504040204" pitchFamily="34" charset="0"/>
                <a:cs typeface="Tahoma" panose="020B0604030504040204" pitchFamily="34" charset="0"/>
              </a:rPr>
              <a:t>Ομάδα Χωρίς Αποκλεισμούς</a:t>
            </a:r>
          </a:p>
        </p:txBody>
      </p:sp>
      <p:sp>
        <p:nvSpPr>
          <p:cNvPr id="3" name="Tekstfelt 2">
            <a:extLst>
              <a:ext uri="{FF2B5EF4-FFF2-40B4-BE49-F238E27FC236}">
                <a16:creationId xmlns:a16="http://schemas.microsoft.com/office/drawing/2014/main" id="{7F9329D4-CDAE-1565-D1C1-A281F9614DCD}"/>
              </a:ext>
            </a:extLst>
          </p:cNvPr>
          <p:cNvSpPr txBox="1"/>
          <p:nvPr/>
        </p:nvSpPr>
        <p:spPr>
          <a:xfrm>
            <a:off x="9492296" y="2289044"/>
            <a:ext cx="7704836" cy="6467796"/>
          </a:xfrm>
          <a:prstGeom prst="rect">
            <a:avLst/>
          </a:prstGeom>
          <a:noFill/>
        </p:spPr>
        <p:txBody>
          <a:bodyPr wrap="square">
            <a:spAutoFit/>
          </a:bodyPr>
          <a:lstStyle/>
          <a:p>
            <a:pPr algn="l" rtl="0">
              <a:lnSpc>
                <a:spcPct val="150000"/>
              </a:lnSpc>
            </a:pP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6.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Εκ</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παίδευση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διευθυντών σε τεχνικές ηγεσίας χωρίς αποκλεισμούς</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7.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Ενθ</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αρρύνετε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την ανοιχτή, μη επικριτική επικοινωνία</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8. </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Να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είστε ευέλικτοι στον τρόπο που γίνεται η εργασία</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9.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Αξιολογείτε</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και προσαρμόζετε τακτικά τις πρακτικές σας</a:t>
            </a:r>
            <a:b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br>
            <a:r>
              <a:rPr lang="en-GB" sz="2800" b="1" dirty="0" smtClean="0">
                <a:solidFill>
                  <a:srgbClr val="472AF0"/>
                </a:solidFill>
                <a:latin typeface="Tahoma" panose="020B0604030504040204" pitchFamily="34" charset="0"/>
                <a:ea typeface="Tahoma" panose="020B0604030504040204" pitchFamily="34" charset="0"/>
                <a:cs typeface="Tahoma" panose="020B0604030504040204" pitchFamily="34" charset="0"/>
              </a:rPr>
              <a:t>10. </a:t>
            </a:r>
            <a:r>
              <a:rPr lang="en-GB" sz="2800" dirty="0" err="1" smtClean="0">
                <a:solidFill>
                  <a:srgbClr val="244061"/>
                </a:solidFill>
                <a:latin typeface="Tahoma" panose="020B0604030504040204" pitchFamily="34" charset="0"/>
                <a:ea typeface="Tahoma" panose="020B0604030504040204" pitchFamily="34" charset="0"/>
                <a:cs typeface="Tahoma" panose="020B0604030504040204" pitchFamily="34" charset="0"/>
              </a:rPr>
              <a:t>Συνεργ</a:t>
            </a:r>
            <a:r>
              <a:rPr lang="en-GB" sz="2800" dirty="0" smtClean="0">
                <a:solidFill>
                  <a:srgbClr val="244061"/>
                </a:solidFill>
                <a:latin typeface="Tahoma" panose="020B0604030504040204" pitchFamily="34" charset="0"/>
                <a:ea typeface="Tahoma" panose="020B0604030504040204" pitchFamily="34" charset="0"/>
                <a:cs typeface="Tahoma" panose="020B0604030504040204" pitchFamily="34" charset="0"/>
              </a:rPr>
              <a:t>αστείτε </a:t>
            </a:r>
            <a:r>
              <a:rPr lang="en-GB" sz="2800" dirty="0">
                <a:solidFill>
                  <a:srgbClr val="244061"/>
                </a:solidFill>
                <a:latin typeface="Tahoma" panose="020B0604030504040204" pitchFamily="34" charset="0"/>
                <a:ea typeface="Tahoma" panose="020B0604030504040204" pitchFamily="34" charset="0"/>
                <a:cs typeface="Tahoma" panose="020B0604030504040204" pitchFamily="34" charset="0"/>
              </a:rPr>
              <a:t>με οργανισμούς για θέματα αυτισμού για υποστήριξη και καθοδήγηση.</a:t>
            </a:r>
            <a:endParaRPr lang="da-DK" sz="2800" dirty="0">
              <a:solidFill>
                <a:srgbClr val="244061"/>
              </a:solidFill>
              <a:latin typeface="Tahoma" panose="020B0604030504040204" pitchFamily="34" charset="0"/>
              <a:ea typeface="Tahoma" panose="020B0604030504040204" pitchFamily="34" charset="0"/>
              <a:cs typeface="Tahoma" panose="020B0604030504040204" pitchFamily="34" charset="0"/>
            </a:endParaRPr>
          </a:p>
        </p:txBody>
      </p:sp>
      <p:pic>
        <p:nvPicPr>
          <p:cNvPr id="4" name="Billede 3" descr="Et billede, der indeholder blomst, plante, solsikke  Indhold genereret af kunstig intelligens kan være forkert.">
            <a:extLst>
              <a:ext uri="{FF2B5EF4-FFF2-40B4-BE49-F238E27FC236}">
                <a16:creationId xmlns:a16="http://schemas.microsoft.com/office/drawing/2014/main" id="{49731638-74D4-23D3-C8B7-E37CBB5B608E}"/>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38404" y="3957624"/>
            <a:ext cx="6223000" cy="6223000"/>
          </a:xfrm>
          <a:prstGeom prst="rect">
            <a:avLst/>
          </a:prstGeom>
        </p:spPr>
      </p:pic>
    </p:spTree>
    <p:extLst>
      <p:ext uri="{BB962C8B-B14F-4D97-AF65-F5344CB8AC3E}">
        <p14:creationId xmlns:p14="http://schemas.microsoft.com/office/powerpoint/2010/main" val="344434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smtClean="0">
                <a:solidFill>
                  <a:srgbClr val="FFFFFF"/>
                </a:solidFill>
                <a:latin typeface="Barlow"/>
                <a:ea typeface="Barlow"/>
                <a:cs typeface="Barlow"/>
                <a:sym typeface="Barlow"/>
              </a:rPr>
              <a:t>ΕΥΧΑΡΙΣΤΩ</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l" rtl="0"/>
            <a:r>
              <a:rPr lang="en-US" dirty="0">
                <a:solidFill>
                  <a:schemeClr val="bg1"/>
                </a:solidFill>
              </a:rPr>
              <a:t>Αποποίηση ευθύνης: Η υποστήριξη της Ευρωπαϊκής Επιτροπής για την παραγωγή αυτής της δημοσίευσης δεν συνιστά έγκριση του περιεχομένου, το οποίο αντικατοπτρίζει μόνο τις απόψεις των συγγραφέων, και η Επιτροπή δεν φέρει ευθύνη για οποιαδήποτε χρήση των πληροφοριών που περιέχονται σε αυτήν.</a:t>
            </a:r>
            <a:endParaRPr lang="mk-MK" dirty="0">
              <a:solidFill>
                <a:schemeClr val="bg1"/>
              </a:solidFill>
            </a:endParaRPr>
          </a:p>
        </p:txBody>
      </p:sp>
      <p:pic>
        <p:nvPicPr>
          <p:cNvPr id="19" name="Picture 18"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Περιγράψτε λεπτομερώς τι θέλετε να συζητήσετε.</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454870"/>
            <a:ext cx="7176900" cy="3877985"/>
          </a:xfrm>
          <a:prstGeom prst="rect">
            <a:avLst/>
          </a:prstGeom>
          <a:noFill/>
          <a:ln>
            <a:noFill/>
          </a:ln>
        </p:spPr>
        <p:txBody>
          <a:bodyPr spcFirstLastPara="1" wrap="square" lIns="0" tIns="0" rIns="0" bIns="0" anchor="t" anchorCtr="0">
            <a:spAutoFit/>
          </a:bodyPr>
          <a:lstStyle/>
          <a:p>
            <a:pPr algn="l" rtl="0">
              <a:lnSpc>
                <a:spcPct val="150000"/>
              </a:lnSpc>
            </a:pPr>
            <a:r>
              <a:rPr lang="en-US" sz="2800" dirty="0">
                <a:latin typeface="Barlow"/>
              </a:rPr>
              <a:t>Προκειμένου να υποστηριχθεί η Ανάπτυξη και η Διατήρηση του Προσωπικού με Αυτισμό, οι Διευθυντές Φιλοξενίας και οι Ειδικοί Ανθρώπινου Δυναμικού πρέπει να αποκτήσουν τις γνώσεις και τις δεξιότητες που θα τους επιτρέψουν να αξιολογούν και να προσαρμόζουν κατάλληλα το Εργασιακό Περιβάλλον. Αυτή η ενότητα στοχεύει σε αυτό.</a:t>
            </a: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613492" y="1525913"/>
            <a:ext cx="17034427" cy="1329595"/>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chemeClr val="bg2"/>
                </a:solidFill>
                <a:latin typeface="Barlow"/>
                <a:ea typeface="Calibri"/>
                <a:cs typeface="Calibri"/>
                <a:sym typeface="Calibri"/>
              </a:rPr>
              <a:t>Ενότητα 3: Διαχείριση Εργασιακού Περιβάλλοντος</a:t>
            </a:r>
            <a:endParaRPr lang="en-GB" sz="4800" b="1" dirty="0">
              <a:solidFill>
                <a:schemeClr val="bg2"/>
              </a:solidFill>
              <a:latin typeface="Barlow"/>
              <a:ea typeface="Calibri"/>
              <a:cs typeface="Calibri"/>
            </a:endParaRPr>
          </a:p>
          <a:p>
            <a:pPr marL="0" marR="0" lvl="0" indent="0" algn="ctr" rtl="0">
              <a:lnSpc>
                <a:spcPct val="80000"/>
              </a:lnSpc>
              <a:spcBef>
                <a:spcPts val="0"/>
              </a:spcBef>
              <a:spcAft>
                <a:spcPts val="0"/>
              </a:spcAft>
              <a:buNone/>
            </a:pPr>
            <a:r>
              <a:rPr lang="en-US" sz="6000" b="1" dirty="0">
                <a:solidFill>
                  <a:schemeClr val="bg2"/>
                </a:solidFill>
                <a:latin typeface="Barlow"/>
                <a:sym typeface="Six Caps"/>
              </a:rPr>
              <a:t> </a:t>
            </a:r>
            <a:endParaRPr sz="6000" b="1" dirty="0">
              <a:solidFill>
                <a:schemeClr val="bg2"/>
              </a:solidFill>
              <a:latin typeface="Barlow"/>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698221" y="4229758"/>
            <a:ext cx="6163059" cy="4672048"/>
          </a:xfrm>
          <a:prstGeom prst="rect">
            <a:avLst/>
          </a:prstGeom>
          <a:noFill/>
          <a:ln>
            <a:noFill/>
          </a:ln>
        </p:spPr>
        <p:txBody>
          <a:bodyPr spcFirstLastPara="1" wrap="square" lIns="0" tIns="0" rIns="0" bIns="0" anchor="t" anchorCtr="0">
            <a:spAutoFit/>
          </a:bodyPr>
          <a:lstStyle/>
          <a:p>
            <a:pPr algn="l" rtl="0">
              <a:lnSpc>
                <a:spcPct val="114999"/>
              </a:lnSpc>
            </a:pPr>
            <a:r>
              <a:rPr lang="el-GR" sz="2400" dirty="0">
                <a:latin typeface="Barlow"/>
                <a:ea typeface="Tahoma"/>
                <a:cs typeface="Tahoma"/>
              </a:rPr>
              <a:t>Ν</a:t>
            </a:r>
            <a:r>
              <a:rPr lang="en-US" sz="2400" dirty="0" smtClean="0">
                <a:latin typeface="Barlow"/>
                <a:ea typeface="Tahoma"/>
                <a:cs typeface="Tahoma"/>
              </a:rPr>
              <a:t>α </a:t>
            </a:r>
            <a:r>
              <a:rPr lang="en-US" sz="2400" dirty="0">
                <a:latin typeface="Barlow"/>
                <a:ea typeface="Tahoma"/>
                <a:cs typeface="Tahoma"/>
              </a:rPr>
              <a:t>κατανοηθεί ο Ορισμός ενός Εργασιακού Περιβάλλοντος Φιλικού προς τον Αυτισμό</a:t>
            </a:r>
          </a:p>
          <a:p>
            <a:pPr marL="0" marR="0" lvl="0" indent="0" algn="l" rtl="0">
              <a:lnSpc>
                <a:spcPct val="115000"/>
              </a:lnSpc>
              <a:spcBef>
                <a:spcPts val="0"/>
              </a:spcBef>
              <a:spcAft>
                <a:spcPts val="0"/>
              </a:spcAft>
              <a:buNone/>
            </a:pPr>
            <a:endParaRPr lang="en-US" sz="2400" dirty="0">
              <a:latin typeface="Barlow"/>
            </a:endParaRPr>
          </a:p>
          <a:p>
            <a:pPr algn="l" rtl="0">
              <a:lnSpc>
                <a:spcPct val="114999"/>
              </a:lnSpc>
            </a:pPr>
            <a:r>
              <a:rPr lang="en-US" sz="2400" dirty="0" err="1" smtClean="0">
                <a:latin typeface="Barlow"/>
              </a:rPr>
              <a:t>Ανά</a:t>
            </a:r>
            <a:r>
              <a:rPr lang="en-US" sz="2400" dirty="0" smtClean="0">
                <a:latin typeface="Barlow"/>
              </a:rPr>
              <a:t>πτυξη </a:t>
            </a:r>
            <a:r>
              <a:rPr lang="en-US" sz="2400" dirty="0">
                <a:latin typeface="Barlow"/>
              </a:rPr>
              <a:t>Δεξιοτήτων Διαχείρισης Ομάδων σε </a:t>
            </a:r>
            <a:r>
              <a:rPr lang="en-US" sz="2400" dirty="0" smtClean="0">
                <a:latin typeface="Barlow"/>
              </a:rPr>
              <a:t>ένα </a:t>
            </a:r>
            <a:r>
              <a:rPr lang="en-US" sz="2400" dirty="0">
                <a:latin typeface="Barlow"/>
              </a:rPr>
              <a:t>χώρο εργασίας χωρίς αποκλεισμούς</a:t>
            </a:r>
          </a:p>
          <a:p>
            <a:pPr algn="l" rtl="0">
              <a:lnSpc>
                <a:spcPct val="115000"/>
              </a:lnSpc>
            </a:pPr>
            <a:endParaRPr lang="en-US" sz="2400" dirty="0">
              <a:latin typeface="Barlow"/>
            </a:endParaRPr>
          </a:p>
          <a:p>
            <a:pPr algn="l" rtl="0">
              <a:lnSpc>
                <a:spcPct val="114999"/>
              </a:lnSpc>
            </a:pPr>
            <a:r>
              <a:rPr lang="en-US" sz="2400" dirty="0">
                <a:latin typeface="Barlow"/>
                <a:ea typeface="Tahoma"/>
                <a:cs typeface="Tahoma"/>
              </a:rPr>
              <a:t>Πα</a:t>
            </a:r>
            <a:r>
              <a:rPr lang="en-US" sz="2400" dirty="0" err="1">
                <a:latin typeface="Barlow"/>
                <a:ea typeface="Tahoma"/>
                <a:cs typeface="Tahoma"/>
              </a:rPr>
              <a:t>ροχή</a:t>
            </a:r>
            <a:r>
              <a:rPr lang="en-US" sz="2400" dirty="0">
                <a:latin typeface="Barlow"/>
                <a:ea typeface="Tahoma"/>
                <a:cs typeface="Tahoma"/>
              </a:rPr>
              <a:t> κα</a:t>
            </a:r>
            <a:r>
              <a:rPr lang="en-US" sz="2400" dirty="0" err="1">
                <a:latin typeface="Barlow"/>
                <a:ea typeface="Tahoma"/>
                <a:cs typeface="Tahoma"/>
              </a:rPr>
              <a:t>τευθυντήριων</a:t>
            </a:r>
            <a:r>
              <a:rPr lang="en-US" sz="2400" dirty="0">
                <a:latin typeface="Barlow"/>
                <a:ea typeface="Tahoma"/>
                <a:cs typeface="Tahoma"/>
              </a:rPr>
              <a:t> </a:t>
            </a:r>
            <a:r>
              <a:rPr lang="en-US" sz="2400" dirty="0" err="1">
                <a:latin typeface="Barlow"/>
                <a:ea typeface="Tahoma"/>
                <a:cs typeface="Tahoma"/>
              </a:rPr>
              <a:t>γρ</a:t>
            </a:r>
            <a:r>
              <a:rPr lang="en-US" sz="2400" dirty="0">
                <a:latin typeface="Barlow"/>
                <a:ea typeface="Tahoma"/>
                <a:cs typeface="Tahoma"/>
              </a:rPr>
              <a:t>αμμών για την αξιολόγηση και την προσαρμογή του εργασιακού περιβάλλοντος σε ένα φιλικό προς τον αυτισμό πλαίσιο</a:t>
            </a:r>
          </a:p>
          <a:p>
            <a:pPr marL="0" marR="0" lvl="0" indent="0" algn="l" rtl="0">
              <a:lnSpc>
                <a:spcPct val="115000"/>
              </a:lnSpc>
              <a:spcBef>
                <a:spcPts val="0"/>
              </a:spcBef>
              <a:spcAft>
                <a:spcPts val="0"/>
              </a:spcAft>
              <a:buNone/>
            </a:pPr>
            <a:endParaRPr sz="2400" dirty="0">
              <a:latin typeface="Barlow"/>
            </a:endParaRPr>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9709860" y="2851535"/>
            <a:ext cx="8349540" cy="1329595"/>
          </a:xfrm>
          <a:prstGeom prst="rect">
            <a:avLst/>
          </a:prstGeom>
          <a:noFill/>
          <a:ln>
            <a:noFill/>
          </a:ln>
        </p:spPr>
        <p:txBody>
          <a:bodyPr spcFirstLastPara="1" wrap="square" lIns="0" tIns="0" rIns="0" bIns="0" anchor="t" anchorCtr="0">
            <a:spAutoFit/>
          </a:bodyPr>
          <a:lstStyle/>
          <a:p>
            <a:pPr algn="ctr" rtl="0">
              <a:lnSpc>
                <a:spcPct val="80000"/>
              </a:lnSpc>
            </a:pPr>
            <a:r>
              <a:rPr lang="en-GB" sz="4800" b="1" dirty="0">
                <a:solidFill>
                  <a:schemeClr val="bg2"/>
                </a:solidFill>
                <a:latin typeface="Barlow"/>
                <a:cs typeface="Calibri" panose="020F0502020204030204" pitchFamily="34" charset="0"/>
              </a:rPr>
              <a:t>Μαθησιακά Αποτελέσματα</a:t>
            </a:r>
          </a:p>
          <a:p>
            <a:pPr marL="0" marR="0" lvl="0" indent="0" algn="ctr" rtl="0">
              <a:lnSpc>
                <a:spcPct val="80000"/>
              </a:lnSpc>
              <a:spcBef>
                <a:spcPts val="0"/>
              </a:spcBef>
              <a:spcAft>
                <a:spcPts val="0"/>
              </a:spcAft>
              <a:buNone/>
            </a:pPr>
            <a:r>
              <a:rPr lang="en-US" sz="6000" dirty="0">
                <a:solidFill>
                  <a:schemeClr val="bg2"/>
                </a:solidFill>
                <a:latin typeface="Barlow"/>
                <a:sym typeface="Six Caps"/>
              </a:rPr>
              <a:t> </a:t>
            </a:r>
            <a:endParaRPr sz="6000" dirty="0">
              <a:solidFill>
                <a:schemeClr val="bg2"/>
              </a:solidFill>
              <a:latin typeface="Barlow"/>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607315" y="2781024"/>
            <a:ext cx="7176900" cy="1329595"/>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chemeClr val="bg2"/>
                </a:solidFill>
                <a:latin typeface="Barlow"/>
                <a:cs typeface="Calibri" panose="020F0502020204030204" pitchFamily="34" charset="0"/>
              </a:rPr>
              <a:t>Στόχος της ενότητας</a:t>
            </a:r>
            <a:endParaRPr lang="en-US" dirty="0">
              <a:latin typeface="Barlow"/>
            </a:endParaRPr>
          </a:p>
          <a:p>
            <a:pPr marL="0" marR="0" lvl="0" indent="0" algn="ctr" rtl="0">
              <a:lnSpc>
                <a:spcPct val="80000"/>
              </a:lnSpc>
              <a:spcBef>
                <a:spcPts val="0"/>
              </a:spcBef>
              <a:spcAft>
                <a:spcPts val="0"/>
              </a:spcAft>
              <a:buNone/>
            </a:pPr>
            <a:r>
              <a:rPr lang="en-US" sz="6000" dirty="0">
                <a:solidFill>
                  <a:schemeClr val="bg2"/>
                </a:solidFill>
                <a:latin typeface="Barlow"/>
                <a:sym typeface="Six Caps"/>
              </a:rPr>
              <a:t> </a:t>
            </a:r>
            <a:endParaRPr sz="6000" dirty="0">
              <a:solidFill>
                <a:schemeClr val="bg2"/>
              </a:solidFill>
              <a:latin typeface="Barlow"/>
            </a:endParaRP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521288" y="4209510"/>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arlow"/>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Barlow"/>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521289" y="5533962"/>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Barlow"/>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Barlow"/>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484188" y="692069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747264" y="4285540"/>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sym typeface="Six Caps"/>
              </a:rPr>
              <a:t>1</a:t>
            </a:r>
            <a:endParaRPr sz="3500">
              <a:solidFill>
                <a:srgbClr val="FFFFFF"/>
              </a:solidFill>
              <a:latin typeface="Six Caps"/>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747264" y="564810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784366" y="7023123"/>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9B594FD7-76C0-AEA7-208C-93D9F1B68E3C}"/>
              </a:ext>
            </a:extLst>
          </p:cNvPr>
          <p:cNvSpPr txBox="1"/>
          <p:nvPr/>
        </p:nvSpPr>
        <p:spPr>
          <a:xfrm>
            <a:off x="1441962" y="2434087"/>
            <a:ext cx="16617437" cy="80637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200000"/>
              </a:lnSpc>
            </a:pPr>
            <a:r>
              <a:rPr lang="en-GB" sz="2800" b="1" noProof="1">
                <a:solidFill>
                  <a:srgbClr val="472AF0"/>
                </a:solidFill>
                <a:latin typeface="Barlow"/>
              </a:rPr>
              <a:t>1. Ορισμός ενός περιβάλλοντος εργασίας φιλικού προς τον αυτισμό</a:t>
            </a:r>
          </a:p>
          <a:p>
            <a:pPr algn="l" rtl="0">
              <a:lnSpc>
                <a:spcPct val="200000"/>
              </a:lnSpc>
            </a:pPr>
            <a:r>
              <a:rPr lang="en-GB" sz="2800" b="1" noProof="1">
                <a:solidFill>
                  <a:srgbClr val="472AF0"/>
                </a:solidFill>
                <a:latin typeface="Barlow"/>
              </a:rPr>
              <a:t>2. Αισθητηριακή Υπερφόρτωση</a:t>
            </a:r>
          </a:p>
          <a:p>
            <a:pPr marL="971550" lvl="1" indent="-514350" algn="l" rtl="0">
              <a:lnSpc>
                <a:spcPct val="150000"/>
              </a:lnSpc>
              <a:buClr>
                <a:srgbClr val="472AF0"/>
              </a:buClr>
              <a:buFont typeface="Courier New"/>
              <a:buChar char="o"/>
            </a:pPr>
            <a:r>
              <a:rPr lang="en-GB" sz="2800" noProof="1">
                <a:latin typeface="Barlow"/>
              </a:rPr>
              <a:t>Απτός</a:t>
            </a:r>
          </a:p>
          <a:p>
            <a:pPr marL="971550" lvl="1" indent="-514350" algn="l" rtl="0">
              <a:lnSpc>
                <a:spcPct val="150000"/>
              </a:lnSpc>
              <a:buClr>
                <a:srgbClr val="472AF0"/>
              </a:buClr>
              <a:buFont typeface="Courier New"/>
              <a:buChar char="o"/>
            </a:pPr>
            <a:r>
              <a:rPr lang="en-GB" sz="2800" noProof="1">
                <a:latin typeface="Barlow"/>
              </a:rPr>
              <a:t>Ακουστικός</a:t>
            </a:r>
          </a:p>
          <a:p>
            <a:pPr marL="971550" lvl="1" indent="-514350" algn="l" rtl="0">
              <a:lnSpc>
                <a:spcPct val="150000"/>
              </a:lnSpc>
              <a:buClr>
                <a:srgbClr val="472AF0"/>
              </a:buClr>
              <a:buFont typeface="Courier New"/>
              <a:buChar char="o"/>
            </a:pPr>
            <a:r>
              <a:rPr lang="en-GB" sz="2800" noProof="1">
                <a:latin typeface="Barlow"/>
              </a:rPr>
              <a:t>Οπτικός</a:t>
            </a:r>
            <a:endParaRPr lang="en-GB" sz="2800" b="1" noProof="1">
              <a:solidFill>
                <a:srgbClr val="472AF0"/>
              </a:solidFill>
              <a:latin typeface="Barlow"/>
            </a:endParaRPr>
          </a:p>
          <a:p>
            <a:pPr algn="l" rtl="0">
              <a:lnSpc>
                <a:spcPct val="200000"/>
              </a:lnSpc>
            </a:pPr>
            <a:r>
              <a:rPr lang="en-GB" sz="2800" b="1" noProof="1">
                <a:solidFill>
                  <a:srgbClr val="472AF0"/>
                </a:solidFill>
                <a:latin typeface="Barlow"/>
              </a:rPr>
              <a:t>3. Βέλτιστες πρακτικές για αισθητηριακή υποστήριξη</a:t>
            </a:r>
          </a:p>
          <a:p>
            <a:pPr algn="l" rtl="0">
              <a:lnSpc>
                <a:spcPct val="200000"/>
              </a:lnSpc>
            </a:pPr>
            <a:r>
              <a:rPr lang="en-GB" sz="2800" b="1" noProof="1">
                <a:solidFill>
                  <a:srgbClr val="472AF0"/>
                </a:solidFill>
                <a:latin typeface="Barlow"/>
              </a:rPr>
              <a:t>4. Δεξιότητες Διαχείρισης χωρίς αποκλεισμούς</a:t>
            </a:r>
          </a:p>
          <a:p>
            <a:pPr algn="l" rtl="0">
              <a:lnSpc>
                <a:spcPct val="200000"/>
              </a:lnSpc>
            </a:pPr>
            <a:r>
              <a:rPr lang="en-GB" sz="2800" b="1" noProof="1">
                <a:solidFill>
                  <a:srgbClr val="472AF0"/>
                </a:solidFill>
                <a:latin typeface="Barlow"/>
              </a:rPr>
              <a:t>5. Δημιουργία ομάδων χωρίς αποκλεισμούς</a:t>
            </a:r>
          </a:p>
          <a:p>
            <a:pPr algn="l" rtl="0">
              <a:lnSpc>
                <a:spcPct val="200000"/>
              </a:lnSpc>
            </a:pPr>
            <a:endParaRPr lang="en-GB" sz="2800" noProof="1">
              <a:latin typeface="Barlow"/>
            </a:endParaRPr>
          </a:p>
          <a:p>
            <a:pPr algn="l" rtl="0">
              <a:lnSpc>
                <a:spcPct val="200000"/>
              </a:lnSpc>
            </a:pPr>
            <a:endParaRPr lang="en-GB" sz="2800" b="1" noProof="1">
              <a:solidFill>
                <a:srgbClr val="472AF0"/>
              </a:solidFill>
              <a:latin typeface="Barlow"/>
            </a:endParaRPr>
          </a:p>
        </p:txBody>
      </p:sp>
      <p:sp>
        <p:nvSpPr>
          <p:cNvPr id="4" name="Google Shape;459;p23">
            <a:extLst>
              <a:ext uri="{FF2B5EF4-FFF2-40B4-BE49-F238E27FC236}">
                <a16:creationId xmlns:a16="http://schemas.microsoft.com/office/drawing/2014/main" id="{3B94C960-BDFA-4FA1-E140-D1BDBBD7A171}"/>
              </a:ext>
            </a:extLst>
          </p:cNvPr>
          <p:cNvSpPr txBox="1"/>
          <p:nvPr/>
        </p:nvSpPr>
        <p:spPr>
          <a:xfrm>
            <a:off x="613493" y="1525913"/>
            <a:ext cx="13316416" cy="1329595"/>
          </a:xfrm>
          <a:prstGeom prst="rect">
            <a:avLst/>
          </a:prstGeom>
          <a:noFill/>
          <a:ln>
            <a:noFill/>
          </a:ln>
        </p:spPr>
        <p:txBody>
          <a:bodyPr spcFirstLastPara="1" wrap="square" lIns="0" tIns="0" rIns="0" bIns="0" anchor="t" anchorCtr="0">
            <a:spAutoFit/>
          </a:bodyPr>
          <a:lstStyle/>
          <a:p>
            <a:pPr algn="l" rtl="0">
              <a:lnSpc>
                <a:spcPct val="80000"/>
              </a:lnSpc>
            </a:pPr>
            <a:r>
              <a:rPr lang="en-GB" sz="4800" b="1" dirty="0">
                <a:solidFill>
                  <a:srgbClr val="462AF0"/>
                </a:solidFill>
                <a:latin typeface="Barlow"/>
                <a:ea typeface="Calibri"/>
                <a:cs typeface="Calibri"/>
                <a:sym typeface="Calibri"/>
              </a:rPr>
              <a:t>Ενότητα 3: Περιεχόμενο ενότητας</a:t>
            </a:r>
            <a:endParaRPr lang="en-US" dirty="0"/>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4">
          <a:extLst>
            <a:ext uri="{FF2B5EF4-FFF2-40B4-BE49-F238E27FC236}">
              <a16:creationId xmlns:a16="http://schemas.microsoft.com/office/drawing/2014/main" id="{9BAC4933-A081-2AF8-C68F-B0C22F8A064E}"/>
            </a:ext>
          </a:extLst>
        </p:cNvPr>
        <p:cNvGrpSpPr/>
        <p:nvPr/>
      </p:nvGrpSpPr>
      <p:grpSpPr>
        <a:xfrm>
          <a:off x="0" y="0"/>
          <a:ext cx="0" cy="0"/>
          <a:chOff x="0" y="0"/>
          <a:chExt cx="0" cy="0"/>
        </a:xfrm>
      </p:grpSpPr>
      <p:grpSp>
        <p:nvGrpSpPr>
          <p:cNvPr id="875" name="Google Shape;875;p34">
            <a:extLst>
              <a:ext uri="{FF2B5EF4-FFF2-40B4-BE49-F238E27FC236}">
                <a16:creationId xmlns:a16="http://schemas.microsoft.com/office/drawing/2014/main" id="{FF6BA24C-37AA-304C-A0EB-EC574E285FC7}"/>
              </a:ext>
            </a:extLst>
          </p:cNvPr>
          <p:cNvGrpSpPr/>
          <p:nvPr/>
        </p:nvGrpSpPr>
        <p:grpSpPr>
          <a:xfrm>
            <a:off x="-2083776" y="-2646137"/>
            <a:ext cx="23112044" cy="14039954"/>
            <a:chOff x="-1" y="-272823"/>
            <a:chExt cx="30816058" cy="18719937"/>
          </a:xfrm>
        </p:grpSpPr>
        <p:grpSp>
          <p:nvGrpSpPr>
            <p:cNvPr id="876" name="Google Shape;876;p34">
              <a:extLst>
                <a:ext uri="{FF2B5EF4-FFF2-40B4-BE49-F238E27FC236}">
                  <a16:creationId xmlns:a16="http://schemas.microsoft.com/office/drawing/2014/main" id="{4699B869-50AF-0712-F722-CE6D467BD43B}"/>
                </a:ext>
              </a:extLst>
            </p:cNvPr>
            <p:cNvGrpSpPr/>
            <p:nvPr/>
          </p:nvGrpSpPr>
          <p:grpSpPr>
            <a:xfrm>
              <a:off x="17042413" y="2719851"/>
              <a:ext cx="13773644" cy="5783589"/>
              <a:chOff x="0" y="-57150"/>
              <a:chExt cx="2720720" cy="1142437"/>
            </a:xfrm>
          </p:grpSpPr>
          <p:sp>
            <p:nvSpPr>
              <p:cNvPr id="877" name="Google Shape;877;p34">
                <a:extLst>
                  <a:ext uri="{FF2B5EF4-FFF2-40B4-BE49-F238E27FC236}">
                    <a16:creationId xmlns:a16="http://schemas.microsoft.com/office/drawing/2014/main" id="{6E4CB360-51AB-2BEC-2EAB-D406D720117C}"/>
                  </a:ext>
                </a:extLst>
              </p:cNvPr>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a:extLst>
                  <a:ext uri="{FF2B5EF4-FFF2-40B4-BE49-F238E27FC236}">
                    <a16:creationId xmlns:a16="http://schemas.microsoft.com/office/drawing/2014/main" id="{A1B52D07-BC1A-7E1D-6BEC-65931F17269B}"/>
                  </a:ext>
                </a:extLst>
              </p:cNvPr>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a:extLst>
                <a:ext uri="{FF2B5EF4-FFF2-40B4-BE49-F238E27FC236}">
                  <a16:creationId xmlns:a16="http://schemas.microsoft.com/office/drawing/2014/main" id="{06C9D9E0-1D33-20AA-D283-87A17BFF443F}"/>
                </a:ext>
              </a:extLst>
            </p:cNvPr>
            <p:cNvGrpSpPr/>
            <p:nvPr/>
          </p:nvGrpSpPr>
          <p:grpSpPr>
            <a:xfrm rot="583941">
              <a:off x="19120813" y="12038526"/>
              <a:ext cx="7989899" cy="5774814"/>
              <a:chOff x="0" y="-57150"/>
              <a:chExt cx="1578252" cy="1140704"/>
            </a:xfrm>
          </p:grpSpPr>
          <p:sp>
            <p:nvSpPr>
              <p:cNvPr id="880" name="Google Shape;880;p34">
                <a:extLst>
                  <a:ext uri="{FF2B5EF4-FFF2-40B4-BE49-F238E27FC236}">
                    <a16:creationId xmlns:a16="http://schemas.microsoft.com/office/drawing/2014/main" id="{38C940E8-EF11-D215-8BC7-C4ED40769F0F}"/>
                  </a:ext>
                </a:extLst>
              </p:cNvPr>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a:extLst>
                  <a:ext uri="{FF2B5EF4-FFF2-40B4-BE49-F238E27FC236}">
                    <a16:creationId xmlns:a16="http://schemas.microsoft.com/office/drawing/2014/main" id="{07D235F2-B789-61F3-543A-ADE740DB374A}"/>
                  </a:ext>
                </a:extLst>
              </p:cNvPr>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a:extLst>
                <a:ext uri="{FF2B5EF4-FFF2-40B4-BE49-F238E27FC236}">
                  <a16:creationId xmlns:a16="http://schemas.microsoft.com/office/drawing/2014/main" id="{63A41F53-6684-4EC3-FA04-2C7034D1ADD4}"/>
                </a:ext>
              </a:extLst>
            </p:cNvPr>
            <p:cNvGrpSpPr/>
            <p:nvPr/>
          </p:nvGrpSpPr>
          <p:grpSpPr>
            <a:xfrm rot="1166532">
              <a:off x="934790" y="3390463"/>
              <a:ext cx="23668083" cy="9671428"/>
              <a:chOff x="0" y="-57150"/>
              <a:chExt cx="4675177" cy="1910405"/>
            </a:xfrm>
          </p:grpSpPr>
          <p:sp>
            <p:nvSpPr>
              <p:cNvPr id="883" name="Google Shape;883;p34">
                <a:extLst>
                  <a:ext uri="{FF2B5EF4-FFF2-40B4-BE49-F238E27FC236}">
                    <a16:creationId xmlns:a16="http://schemas.microsoft.com/office/drawing/2014/main" id="{D4A45965-C4B1-7C71-9789-F0C34D50F2B5}"/>
                  </a:ext>
                </a:extLst>
              </p:cNvPr>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a:extLst>
                  <a:ext uri="{FF2B5EF4-FFF2-40B4-BE49-F238E27FC236}">
                    <a16:creationId xmlns:a16="http://schemas.microsoft.com/office/drawing/2014/main" id="{4C320FBE-EE53-F0DA-520E-A7F4224CA221}"/>
                  </a:ext>
                </a:extLst>
              </p:cNvPr>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a:extLst>
                <a:ext uri="{FF2B5EF4-FFF2-40B4-BE49-F238E27FC236}">
                  <a16:creationId xmlns:a16="http://schemas.microsoft.com/office/drawing/2014/main" id="{C535788D-B124-C39E-CDF3-7E2B63383B65}"/>
                </a:ext>
              </a:extLst>
            </p:cNvPr>
            <p:cNvGrpSpPr/>
            <p:nvPr/>
          </p:nvGrpSpPr>
          <p:grpSpPr>
            <a:xfrm rot="3737206">
              <a:off x="6707101" y="8987085"/>
              <a:ext cx="6177883" cy="5405648"/>
              <a:chOff x="0" y="0"/>
              <a:chExt cx="812800" cy="711200"/>
            </a:xfrm>
          </p:grpSpPr>
          <p:sp>
            <p:nvSpPr>
              <p:cNvPr id="886" name="Google Shape;886;p34">
                <a:extLst>
                  <a:ext uri="{FF2B5EF4-FFF2-40B4-BE49-F238E27FC236}">
                    <a16:creationId xmlns:a16="http://schemas.microsoft.com/office/drawing/2014/main" id="{06E682D0-3C6D-B884-4EAF-A69B4752D3CD}"/>
                  </a:ext>
                </a:extLst>
              </p:cNvPr>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a:extLst>
                  <a:ext uri="{FF2B5EF4-FFF2-40B4-BE49-F238E27FC236}">
                    <a16:creationId xmlns:a16="http://schemas.microsoft.com/office/drawing/2014/main" id="{79F1CF32-3445-2C73-2C91-FD4E5275B9DB}"/>
                  </a:ext>
                </a:extLst>
              </p:cNvPr>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a:extLst>
              <a:ext uri="{FF2B5EF4-FFF2-40B4-BE49-F238E27FC236}">
                <a16:creationId xmlns:a16="http://schemas.microsoft.com/office/drawing/2014/main" id="{3979EF54-1287-40BD-2622-42150E9EDCCD}"/>
              </a:ext>
            </a:extLst>
          </p:cNvPr>
          <p:cNvSpPr txBox="1"/>
          <p:nvPr/>
        </p:nvSpPr>
        <p:spPr>
          <a:xfrm>
            <a:off x="2563176" y="2160952"/>
            <a:ext cx="13109798" cy="4062651"/>
          </a:xfrm>
          <a:prstGeom prst="rect">
            <a:avLst/>
          </a:prstGeom>
          <a:noFill/>
          <a:ln>
            <a:noFill/>
          </a:ln>
        </p:spPr>
        <p:txBody>
          <a:bodyPr spcFirstLastPara="1" wrap="square" lIns="0" tIns="0" rIns="0" bIns="0" anchor="t" anchorCtr="0">
            <a:spAutoFit/>
          </a:bodyPr>
          <a:lstStyle/>
          <a:p>
            <a:pPr algn="ctr" rtl="0"/>
            <a:r>
              <a:rPr lang="en-US" sz="8800" b="1" dirty="0">
                <a:solidFill>
                  <a:srgbClr val="FFFFFF"/>
                </a:solidFill>
                <a:latin typeface="Barlow"/>
                <a:ea typeface="Calibri"/>
                <a:cs typeface="Calibri"/>
                <a:sym typeface="Barlow"/>
              </a:rPr>
              <a:t>1. ΕΝΑ ΦΙΛΙΚΟ ΠΡΟΣ ΤΟΝ ΑΥΤΙΣΜΟ ΠΕΡΙΒΑΛΛΟΝ ΕΡΓΑΣΙΑΣ</a:t>
            </a:r>
            <a:endParaRPr lang="en-US" sz="1200" b="1" dirty="0"/>
          </a:p>
        </p:txBody>
      </p:sp>
      <p:pic>
        <p:nvPicPr>
          <p:cNvPr id="19" name="Picture 18" descr="A rainbow with a red needle and a red arrow  Description automatically generated">
            <a:extLst>
              <a:ext uri="{FF2B5EF4-FFF2-40B4-BE49-F238E27FC236}">
                <a16:creationId xmlns:a16="http://schemas.microsoft.com/office/drawing/2014/main" id="{DAC67E55-1166-4EC4-5278-202DE87AD9B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a:extLst>
              <a:ext uri="{FF2B5EF4-FFF2-40B4-BE49-F238E27FC236}">
                <a16:creationId xmlns:a16="http://schemas.microsoft.com/office/drawing/2014/main" id="{A525592C-7DCF-7E62-ED24-6DFB94687317}"/>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21" name="Picture 7">
            <a:extLst>
              <a:ext uri="{FF2B5EF4-FFF2-40B4-BE49-F238E27FC236}">
                <a16:creationId xmlns:a16="http://schemas.microsoft.com/office/drawing/2014/main" id="{F954BCE7-2245-2E86-A599-A0C62EB9662C}"/>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extLst>
      <p:ext uri="{BB962C8B-B14F-4D97-AF65-F5344CB8AC3E}">
        <p14:creationId xmlns:p14="http://schemas.microsoft.com/office/powerpoint/2010/main" val="1796330255"/>
      </p:ext>
    </p:extLst>
  </p:cSld>
  <p:clrMapOvr>
    <a:masterClrMapping/>
  </p:clrMapOvr>
  <p:transitio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91AD0D1-C1C7-5332-8673-934B2734CF5D}"/>
              </a:ext>
            </a:extLst>
          </p:cNvPr>
          <p:cNvSpPr txBox="1"/>
          <p:nvPr/>
        </p:nvSpPr>
        <p:spPr>
          <a:xfrm>
            <a:off x="1065363" y="4311051"/>
            <a:ext cx="6560388"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200" dirty="0"/>
              <a:t/>
            </a:r>
            <a:br>
              <a:rPr lang="en-US" sz="1200" dirty="0"/>
            </a:br>
            <a:r>
              <a:rPr lang="en-US" sz="4000" dirty="0">
                <a:solidFill>
                  <a:srgbClr val="244061"/>
                </a:solidFill>
                <a:latin typeface="Barlow"/>
                <a:ea typeface="Calibri"/>
                <a:cs typeface="Calibri"/>
              </a:rPr>
              <a:t>Τι </a:t>
            </a:r>
            <a:r>
              <a:rPr lang="en-US" sz="4000" dirty="0" err="1">
                <a:solidFill>
                  <a:srgbClr val="244061"/>
                </a:solidFill>
                <a:latin typeface="Barlow"/>
                <a:ea typeface="Calibri"/>
                <a:cs typeface="Calibri"/>
              </a:rPr>
              <a:t>είν</a:t>
            </a:r>
            <a:r>
              <a:rPr lang="en-US" sz="4000" dirty="0">
                <a:solidFill>
                  <a:srgbClr val="244061"/>
                </a:solidFill>
                <a:latin typeface="Barlow"/>
                <a:ea typeface="Calibri"/>
                <a:cs typeface="Calibri"/>
              </a:rPr>
              <a:t>αι </a:t>
            </a:r>
            <a:r>
              <a:rPr lang="en-US" sz="4000" dirty="0" smtClean="0">
                <a:solidFill>
                  <a:srgbClr val="244061"/>
                </a:solidFill>
                <a:latin typeface="Barlow"/>
                <a:ea typeface="Calibri"/>
                <a:cs typeface="Calibri"/>
              </a:rPr>
              <a:t>ένα</a:t>
            </a:r>
            <a:r>
              <a:rPr lang="el-GR" sz="4000" dirty="0" smtClean="0">
                <a:solidFill>
                  <a:srgbClr val="244061"/>
                </a:solidFill>
                <a:latin typeface="Barlow"/>
                <a:ea typeface="Calibri"/>
                <a:cs typeface="Calibri"/>
              </a:rPr>
              <a:t> </a:t>
            </a:r>
            <a:r>
              <a:rPr lang="en-US" sz="4000" b="1" dirty="0" err="1" smtClean="0">
                <a:solidFill>
                  <a:srgbClr val="244061"/>
                </a:solidFill>
                <a:latin typeface="Barlow"/>
                <a:ea typeface="Calibri"/>
                <a:cs typeface="Calibri"/>
              </a:rPr>
              <a:t>φιλικό</a:t>
            </a:r>
            <a:r>
              <a:rPr lang="en-US" sz="4000" b="1" dirty="0" smtClean="0">
                <a:solidFill>
                  <a:srgbClr val="244061"/>
                </a:solidFill>
                <a:latin typeface="Barlow"/>
                <a:ea typeface="Calibri"/>
                <a:cs typeface="Calibri"/>
              </a:rPr>
              <a:t> </a:t>
            </a:r>
            <a:r>
              <a:rPr lang="en-US" sz="4000" b="1" dirty="0">
                <a:solidFill>
                  <a:srgbClr val="244061"/>
                </a:solidFill>
                <a:latin typeface="Barlow"/>
                <a:ea typeface="Calibri"/>
                <a:cs typeface="Calibri"/>
              </a:rPr>
              <a:t>προς τον αυτισμό</a:t>
            </a:r>
            <a:endParaRPr lang="en-US" sz="4000" dirty="0">
              <a:latin typeface="Barlow"/>
            </a:endParaRPr>
          </a:p>
          <a:p>
            <a:pPr algn="ctr" rtl="0"/>
            <a:r>
              <a:rPr lang="en-US" sz="4000" dirty="0">
                <a:solidFill>
                  <a:srgbClr val="244061"/>
                </a:solidFill>
                <a:latin typeface="Barlow"/>
                <a:ea typeface="Calibri"/>
                <a:cs typeface="Calibri"/>
              </a:rPr>
              <a:t>εργασιακό περιβάλλον;</a:t>
            </a:r>
            <a:endParaRPr lang="en-US" sz="4000" dirty="0">
              <a:latin typeface="Barlow"/>
            </a:endParaRPr>
          </a:p>
          <a:p>
            <a:pPr algn="ctr" rtl="0"/>
            <a:endParaRPr lang="en-US" sz="1100" dirty="0"/>
          </a:p>
        </p:txBody>
      </p:sp>
      <p:pic>
        <p:nvPicPr>
          <p:cNvPr id="2" name="Picture 1"/>
          <p:cNvPicPr>
            <a:picLocks noChangeAspect="1"/>
          </p:cNvPicPr>
          <p:nvPr/>
        </p:nvPicPr>
        <p:blipFill>
          <a:blip r:embed="rId5"/>
          <a:stretch>
            <a:fillRect/>
          </a:stretch>
        </p:blipFill>
        <p:spPr>
          <a:xfrm>
            <a:off x="8388249" y="2209800"/>
            <a:ext cx="9121351" cy="6032563"/>
          </a:xfrm>
          <a:prstGeom prst="rect">
            <a:avLst/>
          </a:prstGeom>
        </p:spPr>
      </p:pic>
    </p:spTree>
    <p:extLst>
      <p:ext uri="{BB962C8B-B14F-4D97-AF65-F5344CB8AC3E}">
        <p14:creationId xmlns:p14="http://schemas.microsoft.com/office/powerpoint/2010/main" val="261054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CC613516-C3A4-38BB-1621-97054E4544E7}"/>
              </a:ext>
            </a:extLst>
          </p:cNvPr>
          <p:cNvSpPr txBox="1"/>
          <p:nvPr/>
        </p:nvSpPr>
        <p:spPr>
          <a:xfrm>
            <a:off x="1742958" y="3857706"/>
            <a:ext cx="6711350" cy="3008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3900" dirty="0">
                <a:solidFill>
                  <a:srgbClr val="244061"/>
                </a:solidFill>
                <a:latin typeface="Barlow"/>
                <a:ea typeface="Calibri"/>
                <a:cs typeface="Calibri"/>
              </a:rPr>
              <a:t>Φυσικό περιβάλλον</a:t>
            </a:r>
          </a:p>
          <a:p>
            <a:pPr algn="l" rtl="0">
              <a:lnSpc>
                <a:spcPct val="150000"/>
              </a:lnSpc>
            </a:pPr>
            <a:r>
              <a:rPr lang="en-US" sz="3900" dirty="0">
                <a:solidFill>
                  <a:srgbClr val="244061"/>
                </a:solidFill>
                <a:latin typeface="Barlow"/>
                <a:ea typeface="Calibri"/>
                <a:cs typeface="Calibri"/>
              </a:rPr>
              <a:t>Κοινωνικό περιβάλλον</a:t>
            </a:r>
          </a:p>
          <a:p>
            <a:pPr algn="l" rtl="0">
              <a:lnSpc>
                <a:spcPct val="150000"/>
              </a:lnSpc>
            </a:pPr>
            <a:r>
              <a:rPr lang="en-US" sz="3900" dirty="0">
                <a:solidFill>
                  <a:srgbClr val="244061"/>
                </a:solidFill>
                <a:latin typeface="Barlow"/>
                <a:ea typeface="Calibri"/>
                <a:cs typeface="Calibri"/>
              </a:rPr>
              <a:t>Οργανωσιακή κουλτούρα</a:t>
            </a:r>
          </a:p>
          <a:p>
            <a:pPr algn="l" rtl="0"/>
            <a:endParaRPr lang="en-US" dirty="0"/>
          </a:p>
        </p:txBody>
      </p:sp>
      <p:pic>
        <p:nvPicPr>
          <p:cNvPr id="3" name="Picture 2"/>
          <p:cNvPicPr>
            <a:picLocks noChangeAspect="1"/>
          </p:cNvPicPr>
          <p:nvPr/>
        </p:nvPicPr>
        <p:blipFill>
          <a:blip r:embed="rId5"/>
          <a:stretch>
            <a:fillRect/>
          </a:stretch>
        </p:blipFill>
        <p:spPr>
          <a:xfrm>
            <a:off x="8092441" y="1728522"/>
            <a:ext cx="8813102" cy="6467287"/>
          </a:xfrm>
          <a:prstGeom prst="rect">
            <a:avLst/>
          </a:prstGeom>
        </p:spPr>
      </p:pic>
    </p:spTree>
    <p:extLst>
      <p:ext uri="{BB962C8B-B14F-4D97-AF65-F5344CB8AC3E}">
        <p14:creationId xmlns:p14="http://schemas.microsoft.com/office/powerpoint/2010/main" val="380763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A5E4FEBD-32E7-82BC-C121-9D43E3B18DB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704E1B4-AED1-F809-04D7-3E3FFAD53D72}"/>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319CF3D-CA90-7683-7F3B-F238D4D2F7EB}"/>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53A0AEE7-8CB4-F39A-E7DC-EB35EF35B5C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626EA2C5-7758-3921-4B28-49AB277C165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EABF6702-C389-08D8-447B-7F9105F717D3}"/>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647E757B-3736-CE18-C685-C41B72FEB52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2" name="TextBox 1">
            <a:extLst>
              <a:ext uri="{FF2B5EF4-FFF2-40B4-BE49-F238E27FC236}">
                <a16:creationId xmlns:a16="http://schemas.microsoft.com/office/drawing/2014/main" id="{8062A68B-6115-45CF-AB0D-8F5A3997215A}"/>
              </a:ext>
            </a:extLst>
          </p:cNvPr>
          <p:cNvSpPr txBox="1"/>
          <p:nvPr/>
        </p:nvSpPr>
        <p:spPr>
          <a:xfrm>
            <a:off x="1896338" y="2298311"/>
            <a:ext cx="6711350"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lnSpc>
                <a:spcPct val="150000"/>
              </a:lnSpc>
            </a:pPr>
            <a:r>
              <a:rPr lang="en-US" sz="3900" dirty="0">
                <a:solidFill>
                  <a:srgbClr val="244061"/>
                </a:solidFill>
                <a:latin typeface="Barlow"/>
                <a:ea typeface="Calibri"/>
                <a:cs typeface="Calibri"/>
              </a:rPr>
              <a:t>Αισθητηριακές προσαρμογές</a:t>
            </a:r>
          </a:p>
          <a:p>
            <a:pPr algn="l" rtl="0">
              <a:lnSpc>
                <a:spcPct val="150000"/>
              </a:lnSpc>
            </a:pPr>
            <a:r>
              <a:rPr lang="en-US" sz="3900" dirty="0">
                <a:solidFill>
                  <a:srgbClr val="244061"/>
                </a:solidFill>
                <a:latin typeface="Barlow"/>
                <a:ea typeface="Calibri"/>
                <a:cs typeface="Calibri"/>
              </a:rPr>
              <a:t>Σαφής επικοινωνία</a:t>
            </a:r>
          </a:p>
          <a:p>
            <a:pPr algn="l" rtl="0">
              <a:lnSpc>
                <a:spcPct val="150000"/>
              </a:lnSpc>
            </a:pPr>
            <a:r>
              <a:rPr lang="en-US" sz="3900" dirty="0">
                <a:solidFill>
                  <a:srgbClr val="244061"/>
                </a:solidFill>
                <a:latin typeface="Barlow"/>
                <a:ea typeface="Calibri"/>
                <a:cs typeface="Calibri"/>
              </a:rPr>
              <a:t>Ευκαμψία</a:t>
            </a:r>
          </a:p>
          <a:p>
            <a:pPr algn="l" rtl="0">
              <a:lnSpc>
                <a:spcPct val="150000"/>
              </a:lnSpc>
            </a:pPr>
            <a:r>
              <a:rPr lang="en-US" sz="3900" dirty="0">
                <a:solidFill>
                  <a:srgbClr val="244061"/>
                </a:solidFill>
                <a:latin typeface="Barlow"/>
                <a:ea typeface="Calibri"/>
                <a:cs typeface="Calibri"/>
              </a:rPr>
              <a:t>Ρουτίνα</a:t>
            </a:r>
          </a:p>
          <a:p>
            <a:pPr algn="l" rtl="0">
              <a:lnSpc>
                <a:spcPct val="150000"/>
              </a:lnSpc>
            </a:pPr>
            <a:r>
              <a:rPr lang="en-US" sz="3900" dirty="0">
                <a:solidFill>
                  <a:srgbClr val="244061"/>
                </a:solidFill>
                <a:latin typeface="Barlow"/>
                <a:ea typeface="Calibri"/>
                <a:cs typeface="Calibri"/>
              </a:rPr>
              <a:t>συμπεριληπτική κουλτούρα</a:t>
            </a:r>
          </a:p>
          <a:p>
            <a:pPr algn="l" rtl="0">
              <a:lnSpc>
                <a:spcPct val="150000"/>
              </a:lnSpc>
            </a:pPr>
            <a:r>
              <a:rPr lang="en-US" sz="3900" dirty="0">
                <a:solidFill>
                  <a:srgbClr val="244061"/>
                </a:solidFill>
                <a:latin typeface="Barlow"/>
                <a:ea typeface="Calibri"/>
                <a:cs typeface="Calibri"/>
              </a:rPr>
              <a:t>Υποστηρικτική διαχείριση</a:t>
            </a:r>
          </a:p>
          <a:p>
            <a:pPr algn="l" rtl="0"/>
            <a:endParaRPr lang="en-US" dirty="0"/>
          </a:p>
        </p:txBody>
      </p:sp>
      <p:pic>
        <p:nvPicPr>
          <p:cNvPr id="3" name="Picture 2"/>
          <p:cNvPicPr>
            <a:picLocks noChangeAspect="1"/>
          </p:cNvPicPr>
          <p:nvPr/>
        </p:nvPicPr>
        <p:blipFill>
          <a:blip r:embed="rId5"/>
          <a:stretch>
            <a:fillRect/>
          </a:stretch>
        </p:blipFill>
        <p:spPr>
          <a:xfrm>
            <a:off x="11096312" y="2074892"/>
            <a:ext cx="7191688" cy="6135887"/>
          </a:xfrm>
          <a:prstGeom prst="rect">
            <a:avLst/>
          </a:prstGeom>
        </p:spPr>
      </p:pic>
    </p:spTree>
    <p:extLst>
      <p:ext uri="{BB962C8B-B14F-4D97-AF65-F5344CB8AC3E}">
        <p14:creationId xmlns:p14="http://schemas.microsoft.com/office/powerpoint/2010/main" val="187961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3ABA7EA3-DEBD-D2D8-F0AF-5A8617524486}"/>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7767A3F-A23A-927E-A61D-28A7E21744E0}"/>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FC438D6-5EB5-155B-D137-F25B2EA145F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96D0370-6F9F-7FA6-F933-0D0941C7841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  Description automatically generated">
            <a:extLst>
              <a:ext uri="{FF2B5EF4-FFF2-40B4-BE49-F238E27FC236}">
                <a16:creationId xmlns:a16="http://schemas.microsoft.com/office/drawing/2014/main" id="{FFF25230-DBBB-9390-6B0F-4797C339E2B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A3F355A9-73FE-C88A-A49D-BE9AAA51E10C}"/>
              </a:ext>
            </a:extLst>
          </p:cNvPr>
          <p:cNvSpPr/>
          <p:nvPr/>
        </p:nvSpPr>
        <p:spPr>
          <a:xfrm>
            <a:off x="6541889" y="9700505"/>
            <a:ext cx="5152373" cy="338554"/>
          </a:xfrm>
          <a:prstGeom prst="rect">
            <a:avLst/>
          </a:prstGeom>
        </p:spPr>
        <p:txBody>
          <a:bodyPr wrap="none">
            <a:spAutoFit/>
          </a:bodyPr>
          <a:lstStyle/>
          <a:p>
            <a:pPr algn="l" rtl="0"/>
            <a:r>
              <a:rPr lang="en-GB" sz="1600" b="1" dirty="0"/>
              <a:t>Αριθμός Έργου 2023-1-IT01-KA220-VET-000152721</a:t>
            </a:r>
          </a:p>
        </p:txBody>
      </p:sp>
      <p:pic>
        <p:nvPicPr>
          <p:cNvPr id="10" name="Picture 7">
            <a:extLst>
              <a:ext uri="{FF2B5EF4-FFF2-40B4-BE49-F238E27FC236}">
                <a16:creationId xmlns:a16="http://schemas.microsoft.com/office/drawing/2014/main" id="{F445F128-475E-BB8C-C07F-F60AB26E9D3A}"/>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F13119A-3507-5B79-8A80-98062E792E7A}"/>
              </a:ext>
            </a:extLst>
          </p:cNvPr>
          <p:cNvSpPr txBox="1"/>
          <p:nvPr/>
        </p:nvSpPr>
        <p:spPr>
          <a:xfrm>
            <a:off x="1759844" y="4007215"/>
            <a:ext cx="6560388"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200" dirty="0"/>
              <a:t/>
            </a:r>
            <a:br>
              <a:rPr lang="en-US" sz="1200" dirty="0"/>
            </a:br>
            <a:r>
              <a:rPr lang="en-US" sz="4000" dirty="0">
                <a:solidFill>
                  <a:srgbClr val="244061"/>
                </a:solidFill>
                <a:latin typeface="Barlow"/>
                <a:ea typeface="Calibri"/>
                <a:cs typeface="Calibri"/>
              </a:rPr>
              <a:t>Τι μπορεί να κάνει το </a:t>
            </a:r>
            <a:r>
              <a:rPr lang="en-US" sz="4000" dirty="0" err="1">
                <a:solidFill>
                  <a:srgbClr val="244061"/>
                </a:solidFill>
                <a:latin typeface="Barlow"/>
                <a:ea typeface="Calibri"/>
                <a:cs typeface="Calibri"/>
              </a:rPr>
              <a:t>εργ</a:t>
            </a:r>
            <a:r>
              <a:rPr lang="en-US" sz="4000" dirty="0">
                <a:solidFill>
                  <a:srgbClr val="244061"/>
                </a:solidFill>
                <a:latin typeface="Barlow"/>
                <a:ea typeface="Calibri"/>
                <a:cs typeface="Calibri"/>
              </a:rPr>
              <a:t>ασιακό </a:t>
            </a:r>
            <a:r>
              <a:rPr lang="en-US" sz="4000" dirty="0" smtClean="0">
                <a:solidFill>
                  <a:srgbClr val="244061"/>
                </a:solidFill>
                <a:latin typeface="Barlow"/>
                <a:ea typeface="Calibri"/>
                <a:cs typeface="Calibri"/>
              </a:rPr>
              <a:t>περιβάλλον </a:t>
            </a:r>
            <a:r>
              <a:rPr lang="en-US" sz="4000" dirty="0">
                <a:solidFill>
                  <a:srgbClr val="244061"/>
                </a:solidFill>
                <a:latin typeface="Barlow"/>
                <a:ea typeface="Calibri"/>
                <a:cs typeface="Calibri"/>
              </a:rPr>
              <a:t>για ένα άτομο με αυτισμό;</a:t>
            </a:r>
            <a:endParaRPr lang="en-US" sz="4000" dirty="0">
              <a:latin typeface="Barlow"/>
            </a:endParaRPr>
          </a:p>
          <a:p>
            <a:pPr algn="ctr" rtl="0"/>
            <a:endParaRPr lang="en-US" sz="1100" dirty="0">
              <a:ea typeface="Calibri"/>
            </a:endParaRPr>
          </a:p>
        </p:txBody>
      </p:sp>
      <p:pic>
        <p:nvPicPr>
          <p:cNvPr id="2" name="Picture 1"/>
          <p:cNvPicPr>
            <a:picLocks noChangeAspect="1"/>
          </p:cNvPicPr>
          <p:nvPr/>
        </p:nvPicPr>
        <p:blipFill>
          <a:blip r:embed="rId5"/>
          <a:stretch>
            <a:fillRect/>
          </a:stretch>
        </p:blipFill>
        <p:spPr>
          <a:xfrm>
            <a:off x="9494211" y="2074098"/>
            <a:ext cx="7056429" cy="6159167"/>
          </a:xfrm>
          <a:prstGeom prst="rect">
            <a:avLst/>
          </a:prstGeom>
        </p:spPr>
      </p:pic>
    </p:spTree>
    <p:extLst>
      <p:ext uri="{BB962C8B-B14F-4D97-AF65-F5344CB8AC3E}">
        <p14:creationId xmlns:p14="http://schemas.microsoft.com/office/powerpoint/2010/main" val="2312420068"/>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1212</Words>
  <Application>Microsoft Office PowerPoint</Application>
  <PresentationFormat>Custom</PresentationFormat>
  <Paragraphs>165</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Tahoma</vt:lpstr>
      <vt:lpstr>Barlow</vt:lpstr>
      <vt:lpstr>Times New Roman</vt:lpstr>
      <vt:lpstr>Courier New</vt:lpstr>
      <vt:lpstr>Arial</vt:lpstr>
      <vt:lpstr>Calibri</vt:lpstr>
      <vt:lpstr>Six Caps</vt:lpstr>
      <vt:lpstr>Arial,Sans-Serif</vt:lpstr>
      <vt:lpstr>Modern Introduction To Graphic Design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604</cp:revision>
  <dcterms:modified xsi:type="dcterms:W3CDTF">2025-07-14T12:55:51Z</dcterms:modified>
</cp:coreProperties>
</file>