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4"/>
    <p:sldMasterId id="2147483668" r:id="rId5"/>
  </p:sldMasterIdLst>
  <p:notesMasterIdLst>
    <p:notesMasterId r:id="rId35"/>
  </p:notesMasterIdLst>
  <p:sldIdLst>
    <p:sldId id="275" r:id="rId6"/>
    <p:sldId id="288" r:id="rId7"/>
    <p:sldId id="289" r:id="rId8"/>
    <p:sldId id="278" r:id="rId9"/>
    <p:sldId id="279" r:id="rId10"/>
    <p:sldId id="260" r:id="rId11"/>
    <p:sldId id="261" r:id="rId12"/>
    <p:sldId id="262" r:id="rId13"/>
    <p:sldId id="263" r:id="rId14"/>
    <p:sldId id="264" r:id="rId15"/>
    <p:sldId id="265" r:id="rId16"/>
    <p:sldId id="290" r:id="rId17"/>
    <p:sldId id="266" r:id="rId18"/>
    <p:sldId id="267" r:id="rId19"/>
    <p:sldId id="280" r:id="rId20"/>
    <p:sldId id="268" r:id="rId21"/>
    <p:sldId id="270" r:id="rId22"/>
    <p:sldId id="271" r:id="rId23"/>
    <p:sldId id="272" r:id="rId24"/>
    <p:sldId id="273" r:id="rId25"/>
    <p:sldId id="274" r:id="rId26"/>
    <p:sldId id="281" r:id="rId27"/>
    <p:sldId id="282" r:id="rId28"/>
    <p:sldId id="283" r:id="rId29"/>
    <p:sldId id="284" r:id="rId30"/>
    <p:sldId id="285" r:id="rId31"/>
    <p:sldId id="286" r:id="rId32"/>
    <p:sldId id="287" r:id="rId33"/>
    <p:sldId id="269" r:id="rId34"/>
  </p:sldIdLst>
  <p:sldSz cx="18288000" cy="10287000"/>
  <p:notesSz cx="6858000" cy="9144000"/>
  <p:embeddedFontLst>
    <p:embeddedFont>
      <p:font typeface="Tahoma" panose="020B0604030504040204" pitchFamily="34" charset="0"/>
      <p:regular r:id="rId36"/>
      <p:bold r:id="rId37"/>
    </p:embeddedFont>
    <p:embeddedFont>
      <p:font typeface="Barlow"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Six Caps" panose="020B0604020202020204" charset="0"/>
      <p:regular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5F5"/>
    <a:srgbClr val="462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42" d="100"/>
          <a:sy n="42" d="100"/>
        </p:scale>
        <p:origin x="780" y="6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18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58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A8033-60CC-DF81-FF7A-59DAFE088AB7}"/>
              </a:ext>
            </a:extLst>
          </p:cNvPr>
          <p:cNvSpPr>
            <a:spLocks noGrp="1"/>
          </p:cNvSpPr>
          <p:nvPr>
            <p:ph type="ctrTitle"/>
          </p:nvPr>
        </p:nvSpPr>
        <p:spPr>
          <a:xfrm>
            <a:off x="2286000" y="1683545"/>
            <a:ext cx="13716000" cy="3581400"/>
          </a:xfrm>
        </p:spPr>
        <p:txBody>
          <a:bodyPr anchor="b"/>
          <a:lstStyle>
            <a:lvl1pPr algn="ctr">
              <a:defRPr sz="9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DA18389-9FAE-9396-A89C-E57D9F93551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C4E4B3E-6DA3-3B2C-57AC-BBBB5F78AE6E}"/>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5" name="Segnaposto piè di pagina 4">
            <a:extLst>
              <a:ext uri="{FF2B5EF4-FFF2-40B4-BE49-F238E27FC236}">
                <a16:creationId xmlns:a16="http://schemas.microsoft.com/office/drawing/2014/main" id="{72A34206-1D24-2A18-1BEF-3A4C6CB3F1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D48287-6EDB-5530-D05D-E5202CF49AD1}"/>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34888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2B8E87-1535-7AF6-0A01-1C3C40D622C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7700755-A4B0-5295-3120-95CA0F6C9D7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3590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601FE-3802-D892-F865-5127D785E7FE}"/>
              </a:ext>
            </a:extLst>
          </p:cNvPr>
          <p:cNvSpPr>
            <a:spLocks noGrp="1"/>
          </p:cNvSpPr>
          <p:nvPr>
            <p:ph type="title"/>
          </p:nvPr>
        </p:nvSpPr>
        <p:spPr>
          <a:xfrm>
            <a:off x="1247775" y="2564608"/>
            <a:ext cx="15773400" cy="4279106"/>
          </a:xfrm>
        </p:spPr>
        <p:txBody>
          <a:bodyPr anchor="b"/>
          <a:lstStyle>
            <a:lvl1pPr>
              <a:defRPr sz="9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133B1F0-327F-70DE-E10A-AB6CD4E6E58A}"/>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AA7B53F-C679-73D8-B241-B21DFCC30F62}"/>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5" name="Segnaposto piè di pagina 4">
            <a:extLst>
              <a:ext uri="{FF2B5EF4-FFF2-40B4-BE49-F238E27FC236}">
                <a16:creationId xmlns:a16="http://schemas.microsoft.com/office/drawing/2014/main" id="{939DC49C-667F-B122-6481-DA2F26635B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2FF80D-E438-C7BA-5538-CC5AC86968DB}"/>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4043174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120734-3EA6-B5A9-4F57-32A6D662BC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2427DF-68C2-64DF-D496-8E4381DD0114}"/>
              </a:ext>
            </a:extLst>
          </p:cNvPr>
          <p:cNvSpPr>
            <a:spLocks noGrp="1"/>
          </p:cNvSpPr>
          <p:nvPr>
            <p:ph sz="half" idx="1"/>
          </p:nvPr>
        </p:nvSpPr>
        <p:spPr>
          <a:xfrm>
            <a:off x="1257300" y="2738438"/>
            <a:ext cx="7772400" cy="65270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5D228C7-2E97-CEBB-7367-25315D53C2E4}"/>
              </a:ext>
            </a:extLst>
          </p:cNvPr>
          <p:cNvSpPr>
            <a:spLocks noGrp="1"/>
          </p:cNvSpPr>
          <p:nvPr>
            <p:ph sz="half" idx="2"/>
          </p:nvPr>
        </p:nvSpPr>
        <p:spPr>
          <a:xfrm>
            <a:off x="9258300" y="2738438"/>
            <a:ext cx="7772400" cy="65270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6C03ED3-4FEE-AF93-1A93-BAD4C3AB3B72}"/>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6" name="Segnaposto piè di pagina 5">
            <a:extLst>
              <a:ext uri="{FF2B5EF4-FFF2-40B4-BE49-F238E27FC236}">
                <a16:creationId xmlns:a16="http://schemas.microsoft.com/office/drawing/2014/main" id="{41DAA664-B80D-5876-DB3A-0A6DF7BEB4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7E3084-E922-C7D8-7769-9F59C710EA30}"/>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310036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076F4A-7501-D535-228D-DF1C7B191436}"/>
              </a:ext>
            </a:extLst>
          </p:cNvPr>
          <p:cNvSpPr>
            <a:spLocks noGrp="1"/>
          </p:cNvSpPr>
          <p:nvPr>
            <p:ph type="title"/>
          </p:nvPr>
        </p:nvSpPr>
        <p:spPr>
          <a:xfrm>
            <a:off x="1259682" y="547688"/>
            <a:ext cx="15773400" cy="1988345"/>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80B6E19-349D-325C-3E93-FA8F280FA5B3}"/>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AFFD481-2155-605B-300E-0EE360AB035A}"/>
              </a:ext>
            </a:extLst>
          </p:cNvPr>
          <p:cNvSpPr>
            <a:spLocks noGrp="1"/>
          </p:cNvSpPr>
          <p:nvPr>
            <p:ph sz="half" idx="2"/>
          </p:nvPr>
        </p:nvSpPr>
        <p:spPr>
          <a:xfrm>
            <a:off x="1259683" y="3757613"/>
            <a:ext cx="7736681" cy="55268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29A74E0-3761-EDF6-D8F7-9E1913792D1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14A4265-2587-5BBB-F358-B0B1E93724C8}"/>
              </a:ext>
            </a:extLst>
          </p:cNvPr>
          <p:cNvSpPr>
            <a:spLocks noGrp="1"/>
          </p:cNvSpPr>
          <p:nvPr>
            <p:ph sz="quarter" idx="4"/>
          </p:nvPr>
        </p:nvSpPr>
        <p:spPr>
          <a:xfrm>
            <a:off x="9258300" y="3757613"/>
            <a:ext cx="7774782" cy="55268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1CBD97F-ED78-A74F-D958-AE12AE71CFA0}"/>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8" name="Segnaposto piè di pagina 7">
            <a:extLst>
              <a:ext uri="{FF2B5EF4-FFF2-40B4-BE49-F238E27FC236}">
                <a16:creationId xmlns:a16="http://schemas.microsoft.com/office/drawing/2014/main" id="{BF90F990-CAFC-B028-2117-78FD3CEF0F0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7946E84-D85D-7BC6-77B7-98A440E999DB}"/>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822841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47F202-D34E-6A67-C022-3D9638370F0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C44CCC8-2033-F470-EF00-53B71E9D79C5}"/>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4" name="Segnaposto piè di pagina 3">
            <a:extLst>
              <a:ext uri="{FF2B5EF4-FFF2-40B4-BE49-F238E27FC236}">
                <a16:creationId xmlns:a16="http://schemas.microsoft.com/office/drawing/2014/main" id="{E1634BFC-B183-5E34-6921-31833904D3C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53FCA1A-8CFC-A89B-F668-D5F1A61DA1A5}"/>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763103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09F58CB-F0EA-8E3E-1668-48A797F9AD68}"/>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3" name="Segnaposto piè di pagina 2">
            <a:extLst>
              <a:ext uri="{FF2B5EF4-FFF2-40B4-BE49-F238E27FC236}">
                <a16:creationId xmlns:a16="http://schemas.microsoft.com/office/drawing/2014/main" id="{E21874D3-F30A-3D0B-93CE-D08EBB1E1D7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07C169D-0F22-3547-2744-5DE08F125F9C}"/>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696434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6DCFD-22EC-5D39-66A8-AB7505898CDB}"/>
              </a:ext>
            </a:extLst>
          </p:cNvPr>
          <p:cNvSpPr>
            <a:spLocks noGrp="1"/>
          </p:cNvSpPr>
          <p:nvPr>
            <p:ph type="title"/>
          </p:nvPr>
        </p:nvSpPr>
        <p:spPr>
          <a:xfrm>
            <a:off x="1259683" y="685800"/>
            <a:ext cx="5898356" cy="2400300"/>
          </a:xfrm>
        </p:spPr>
        <p:txBody>
          <a:bodyPr anchor="b"/>
          <a:lstStyle>
            <a:lvl1pPr>
              <a:defRPr sz="48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98DD93-00E8-E852-E8B9-1AE48CB37FF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E3148F4-4A51-7B91-ED43-7F0278B0946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3248F55-09C9-DB0C-94DE-001AFC013BD6}"/>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6" name="Segnaposto piè di pagina 5">
            <a:extLst>
              <a:ext uri="{FF2B5EF4-FFF2-40B4-BE49-F238E27FC236}">
                <a16:creationId xmlns:a16="http://schemas.microsoft.com/office/drawing/2014/main" id="{00D0FCCD-5497-53D8-479E-528E572BA8F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CC6CA43-366A-8537-1521-8A02D5679358}"/>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993372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E41817-85E2-392D-2C25-2455F7FE9B55}"/>
              </a:ext>
            </a:extLst>
          </p:cNvPr>
          <p:cNvSpPr>
            <a:spLocks noGrp="1"/>
          </p:cNvSpPr>
          <p:nvPr>
            <p:ph type="title"/>
          </p:nvPr>
        </p:nvSpPr>
        <p:spPr>
          <a:xfrm>
            <a:off x="1259683" y="685800"/>
            <a:ext cx="5898356" cy="2400300"/>
          </a:xfrm>
        </p:spPr>
        <p:txBody>
          <a:bodyPr anchor="b"/>
          <a:lstStyle>
            <a:lvl1pPr>
              <a:defRPr sz="48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1955F-8438-68CF-71A9-C3E83649110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it-IT"/>
          </a:p>
        </p:txBody>
      </p:sp>
      <p:sp>
        <p:nvSpPr>
          <p:cNvPr id="4" name="Segnaposto testo 3">
            <a:extLst>
              <a:ext uri="{FF2B5EF4-FFF2-40B4-BE49-F238E27FC236}">
                <a16:creationId xmlns:a16="http://schemas.microsoft.com/office/drawing/2014/main" id="{0AD27231-7169-0CC1-3078-33910F1B511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DC02E98-033B-ECBB-3832-EB0A30C672E2}"/>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6" name="Segnaposto piè di pagina 5">
            <a:extLst>
              <a:ext uri="{FF2B5EF4-FFF2-40B4-BE49-F238E27FC236}">
                <a16:creationId xmlns:a16="http://schemas.microsoft.com/office/drawing/2014/main" id="{37D33AD3-4A51-D5B7-0658-FAAF34CF58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6AF575D-E082-D305-B5DF-894C73995432}"/>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05905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FFDC8-7641-15B2-FC3A-BEB481A3C11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CC36A8C-CF49-13B4-44FB-CFC87295BB5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293576-C7D6-0722-4E95-6F72DFE368AA}"/>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5" name="Segnaposto piè di pagina 4">
            <a:extLst>
              <a:ext uri="{FF2B5EF4-FFF2-40B4-BE49-F238E27FC236}">
                <a16:creationId xmlns:a16="http://schemas.microsoft.com/office/drawing/2014/main" id="{CEB0CF89-7EAA-C0F6-B4DD-2895687224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1BAAA-8D3A-85DC-5412-07BC194719EF}"/>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2993519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ED30E4F-7CB3-5F70-11FC-0C5E56AB7204}"/>
              </a:ext>
            </a:extLst>
          </p:cNvPr>
          <p:cNvSpPr>
            <a:spLocks noGrp="1"/>
          </p:cNvSpPr>
          <p:nvPr>
            <p:ph type="title" orient="vert"/>
          </p:nvPr>
        </p:nvSpPr>
        <p:spPr>
          <a:xfrm>
            <a:off x="13087350" y="547688"/>
            <a:ext cx="3943350" cy="871775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D8531E8-2ADC-3940-219A-113133AC9DCB}"/>
              </a:ext>
            </a:extLst>
          </p:cNvPr>
          <p:cNvSpPr>
            <a:spLocks noGrp="1"/>
          </p:cNvSpPr>
          <p:nvPr>
            <p:ph type="body" orient="vert" idx="1"/>
          </p:nvPr>
        </p:nvSpPr>
        <p:spPr>
          <a:xfrm>
            <a:off x="1257300" y="547688"/>
            <a:ext cx="11601450" cy="871775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B03D49-1017-8841-6526-037A9A4C1903}"/>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5" name="Segnaposto piè di pagina 4">
            <a:extLst>
              <a:ext uri="{FF2B5EF4-FFF2-40B4-BE49-F238E27FC236}">
                <a16:creationId xmlns:a16="http://schemas.microsoft.com/office/drawing/2014/main" id="{43C4B31E-7A95-7DDF-32A9-73387F05AE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02F97A-98D4-6EBA-619B-C0B9D76A7778}"/>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32018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7" name="Segnaposto numero diapositiva 5">
            <a:extLst>
              <a:ext uri="{FF2B5EF4-FFF2-40B4-BE49-F238E27FC236}">
                <a16:creationId xmlns:a16="http://schemas.microsoft.com/office/drawing/2014/main" id="{9C0C598D-6C1C-A7C4-D602-74BF16825F88}"/>
              </a:ext>
            </a:extLst>
          </p:cNvPr>
          <p:cNvSpPr>
            <a:spLocks noGrp="1"/>
          </p:cNvSpPr>
          <p:nvPr>
            <p:ph type="sldNum" sz="quarter" idx="12"/>
          </p:nvPr>
        </p:nvSpPr>
        <p:spPr>
          <a:xfrm>
            <a:off x="1257300" y="9534526"/>
            <a:ext cx="1588641" cy="547688"/>
          </a:xfrm>
        </p:spPr>
        <p:txBody>
          <a:bodyPr/>
          <a:lstStyle>
            <a:lvl1pPr algn="l">
              <a:defRPr/>
            </a:lvl1pPr>
          </a:lstStyle>
          <a:p>
            <a:fld id="{022E96F3-3B82-46EB-A7B7-6F3245180A36}" type="slidenum">
              <a:rPr lang="it-IT" smtClean="0"/>
              <a:pPr/>
              <a:t>‹#›</a:t>
            </a:fld>
            <a:endParaRPr lang="it-IT"/>
          </a:p>
        </p:txBody>
      </p:sp>
      <p:pic>
        <p:nvPicPr>
          <p:cNvPr id="8" name="Immagine 7">
            <a:extLst>
              <a:ext uri="{FF2B5EF4-FFF2-40B4-BE49-F238E27FC236}">
                <a16:creationId xmlns:a16="http://schemas.microsoft.com/office/drawing/2014/main" id="{FB180AEC-745D-41FB-CBB7-18EF11FA7E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1621" y="9349967"/>
            <a:ext cx="8806880" cy="925191"/>
          </a:xfrm>
          <a:prstGeom prst="rect">
            <a:avLst/>
          </a:prstGeom>
        </p:spPr>
      </p:pic>
      <p:sp>
        <p:nvSpPr>
          <p:cNvPr id="9" name="Segnaposto piè di pagina 3">
            <a:extLst>
              <a:ext uri="{FF2B5EF4-FFF2-40B4-BE49-F238E27FC236}">
                <a16:creationId xmlns:a16="http://schemas.microsoft.com/office/drawing/2014/main" id="{ED66B66A-50A0-AEBA-1957-2AE5E7EA45AE}"/>
              </a:ext>
            </a:extLst>
          </p:cNvPr>
          <p:cNvSpPr>
            <a:spLocks noGrp="1"/>
          </p:cNvSpPr>
          <p:nvPr>
            <p:ph type="ftr" sz="quarter" idx="11"/>
          </p:nvPr>
        </p:nvSpPr>
        <p:spPr>
          <a:xfrm>
            <a:off x="10858500" y="9534526"/>
            <a:ext cx="6172200" cy="547688"/>
          </a:xfrm>
          <a:prstGeom prst="rect">
            <a:avLst/>
          </a:prstGeom>
        </p:spPr>
        <p:txBody>
          <a:bodyPr/>
          <a:lstStyle/>
          <a:p>
            <a:r>
              <a:rPr lang="en-US" dirty="0">
                <a:latin typeface="Times New Roman" panose="02020603050405020304" pitchFamily="18" charset="0"/>
                <a:cs typeface="Times New Roman" panose="02020603050405020304" pitchFamily="18" charset="0"/>
              </a:rPr>
              <a:t>ICQIS 2025 International Conference 21-23 May 2025</a:t>
            </a:r>
            <a:endParaRPr lang="it-IT" dirty="0">
              <a:latin typeface="Times New Roman" panose="02020603050405020304" pitchFamily="18" charset="0"/>
              <a:cs typeface="Times New Roman" panose="02020603050405020304" pitchFamily="18" charset="0"/>
            </a:endParaRPr>
          </a:p>
        </p:txBody>
      </p:sp>
      <p:sp>
        <p:nvSpPr>
          <p:cNvPr id="16" name="Titolo 1">
            <a:extLst>
              <a:ext uri="{FF2B5EF4-FFF2-40B4-BE49-F238E27FC236}">
                <a16:creationId xmlns:a16="http://schemas.microsoft.com/office/drawing/2014/main" id="{7B1FB45E-FA95-B50F-CA55-99D937F9242B}"/>
              </a:ext>
            </a:extLst>
          </p:cNvPr>
          <p:cNvSpPr>
            <a:spLocks noGrp="1"/>
          </p:cNvSpPr>
          <p:nvPr>
            <p:ph type="title" hasCustomPrompt="1"/>
          </p:nvPr>
        </p:nvSpPr>
        <p:spPr>
          <a:xfrm>
            <a:off x="1257300" y="547688"/>
            <a:ext cx="15773400" cy="1988345"/>
          </a:xfrm>
        </p:spPr>
        <p:txBody>
          <a:bodyPr/>
          <a:lstStyle>
            <a:lvl1pPr algn="ctr">
              <a:defRPr sz="6000" b="1">
                <a:latin typeface="+mj-lt"/>
              </a:defRPr>
            </a:lvl1pPr>
          </a:lstStyle>
          <a:p>
            <a:r>
              <a:rPr lang="it-IT"/>
              <a:t>Titolo</a:t>
            </a:r>
          </a:p>
        </p:txBody>
      </p:sp>
      <p:sp>
        <p:nvSpPr>
          <p:cNvPr id="17" name="Segnaposto testo 13">
            <a:extLst>
              <a:ext uri="{FF2B5EF4-FFF2-40B4-BE49-F238E27FC236}">
                <a16:creationId xmlns:a16="http://schemas.microsoft.com/office/drawing/2014/main" id="{5CDA1284-8D8D-2294-6E1A-77B83B2B6279}"/>
              </a:ext>
            </a:extLst>
          </p:cNvPr>
          <p:cNvSpPr>
            <a:spLocks noGrp="1"/>
          </p:cNvSpPr>
          <p:nvPr>
            <p:ph type="body" sz="quarter" idx="13"/>
          </p:nvPr>
        </p:nvSpPr>
        <p:spPr>
          <a:xfrm>
            <a:off x="1257300" y="2759870"/>
            <a:ext cx="15773400" cy="4783931"/>
          </a:xfrm>
        </p:spPr>
        <p:txBody>
          <a:bodyPr>
            <a:normAutofit/>
          </a:bodyPr>
          <a:lstStyle>
            <a:lvl1pPr marL="0" indent="0">
              <a:buFontTx/>
              <a:buNone/>
              <a:defRPr sz="3000">
                <a:solidFill>
                  <a:schemeClr val="tx1">
                    <a:lumMod val="65000"/>
                    <a:lumOff val="35000"/>
                  </a:schemeClr>
                </a:solidFill>
              </a:defRPr>
            </a:lvl1pPr>
            <a:lvl2pPr marL="685800" indent="0">
              <a:buFontTx/>
              <a:buNone/>
              <a:defRPr sz="3000">
                <a:solidFill>
                  <a:schemeClr val="tx1">
                    <a:lumMod val="65000"/>
                    <a:lumOff val="35000"/>
                  </a:schemeClr>
                </a:solidFill>
              </a:defRPr>
            </a:lvl2pPr>
            <a:lvl3pPr marL="1371600" indent="0">
              <a:buFontTx/>
              <a:buNone/>
              <a:defRPr sz="3000">
                <a:solidFill>
                  <a:schemeClr val="tx1">
                    <a:lumMod val="65000"/>
                    <a:lumOff val="35000"/>
                  </a:schemeClr>
                </a:solidFill>
              </a:defRPr>
            </a:lvl3pPr>
            <a:lvl4pPr marL="2057400" indent="0">
              <a:buFontTx/>
              <a:buNone/>
              <a:defRPr sz="3000">
                <a:solidFill>
                  <a:schemeClr val="tx1">
                    <a:lumMod val="65000"/>
                    <a:lumOff val="35000"/>
                  </a:schemeClr>
                </a:solidFill>
              </a:defRPr>
            </a:lvl4pPr>
            <a:lvl5pPr marL="2743200" indent="0">
              <a:buFontTx/>
              <a:buNone/>
              <a:defRPr sz="30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7514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7.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DEAC895-D112-6A70-9802-5A6A716B9285}"/>
              </a:ext>
            </a:extLst>
          </p:cNvPr>
          <p:cNvSpPr>
            <a:spLocks noGrp="1"/>
          </p:cNvSpPr>
          <p:nvPr>
            <p:ph type="title"/>
          </p:nvPr>
        </p:nvSpPr>
        <p:spPr>
          <a:xfrm>
            <a:off x="447495" y="1764001"/>
            <a:ext cx="15773400" cy="1988345"/>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2354879D-3726-5772-DBAC-9A98F97EBE6A}"/>
              </a:ext>
            </a:extLst>
          </p:cNvPr>
          <p:cNvSpPr>
            <a:spLocks noGrp="1"/>
          </p:cNvSpPr>
          <p:nvPr>
            <p:ph type="body" idx="1"/>
          </p:nvPr>
        </p:nvSpPr>
        <p:spPr>
          <a:xfrm>
            <a:off x="571499" y="3980641"/>
            <a:ext cx="17270351" cy="652700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2764624A-05AB-73CD-E8C8-C24EBBA715D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9901C8B0-8C88-480C-BCBE-5AD8BF021964}" type="datetimeFigureOut">
              <a:rPr lang="it-IT" smtClean="0"/>
              <a:t>14/07/2025</a:t>
            </a:fld>
            <a:endParaRPr lang="it-IT" dirty="0"/>
          </a:p>
        </p:txBody>
      </p:sp>
      <p:sp>
        <p:nvSpPr>
          <p:cNvPr id="5" name="Segnaposto piè di pagina 4">
            <a:extLst>
              <a:ext uri="{FF2B5EF4-FFF2-40B4-BE49-F238E27FC236}">
                <a16:creationId xmlns:a16="http://schemas.microsoft.com/office/drawing/2014/main" id="{7E6E0710-5C91-D010-51A6-3B8683E6842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DABF15A6-19CE-9525-7E23-05690580FDA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5B325355-2041-4F1E-A86F-5DC659991724}" type="slidenum">
              <a:rPr lang="it-IT" smtClean="0"/>
              <a:t>‹#›</a:t>
            </a:fld>
            <a:endParaRPr lang="it-IT" dirty="0"/>
          </a:p>
        </p:txBody>
      </p:sp>
      <p:pic>
        <p:nvPicPr>
          <p:cNvPr id="7" name="Picture 2" descr="A rainbow with a red needle and a red arrow&#10;&#10;Description automatically generated">
            <a:extLst>
              <a:ext uri="{FF2B5EF4-FFF2-40B4-BE49-F238E27FC236}">
                <a16:creationId xmlns:a16="http://schemas.microsoft.com/office/drawing/2014/main" id="{5C089405-0B5B-2297-2C06-EAC68EB7365C}"/>
              </a:ext>
            </a:extLst>
          </p:cNvPr>
          <p:cNvPicPr>
            <a:picLocks noChangeAspect="1"/>
          </p:cNvPicPr>
          <p:nvPr userDrawn="1"/>
        </p:nvPicPr>
        <p:blipFill>
          <a:blip r:embed="rId14"/>
          <a:stretch>
            <a:fillRect/>
          </a:stretch>
        </p:blipFill>
        <p:spPr>
          <a:xfrm>
            <a:off x="446150" y="9077932"/>
            <a:ext cx="1622300" cy="1004282"/>
          </a:xfrm>
          <a:prstGeom prst="rect">
            <a:avLst/>
          </a:prstGeom>
        </p:spPr>
      </p:pic>
      <p:sp>
        <p:nvSpPr>
          <p:cNvPr id="8" name="Rectangle 32">
            <a:extLst>
              <a:ext uri="{FF2B5EF4-FFF2-40B4-BE49-F238E27FC236}">
                <a16:creationId xmlns:a16="http://schemas.microsoft.com/office/drawing/2014/main" id="{7C1C8B6B-ED51-9E57-2627-DA561F849A1E}"/>
              </a:ext>
            </a:extLst>
          </p:cNvPr>
          <p:cNvSpPr/>
          <p:nvPr userDrawn="1"/>
        </p:nvSpPr>
        <p:spPr>
          <a:xfrm>
            <a:off x="6278936" y="9739313"/>
            <a:ext cx="4854214" cy="323165"/>
          </a:xfrm>
          <a:prstGeom prst="rect">
            <a:avLst/>
          </a:prstGeom>
        </p:spPr>
        <p:txBody>
          <a:bodyPr wrap="none">
            <a:spAutoFit/>
          </a:bodyPr>
          <a:lstStyle/>
          <a:p>
            <a:r>
              <a:rPr lang="en-GB" sz="1500" b="1" dirty="0">
                <a:latin typeface="Arial" panose="020B0604020202020204" pitchFamily="34" charset="0"/>
                <a:cs typeface="Arial" panose="020B0604020202020204" pitchFamily="34" charset="0"/>
              </a:rPr>
              <a:t>Project Number 2023-1-IT01-KA220-VET-000152721</a:t>
            </a:r>
          </a:p>
        </p:txBody>
      </p:sp>
      <p:pic>
        <p:nvPicPr>
          <p:cNvPr id="10" name="Picture 7">
            <a:extLst>
              <a:ext uri="{FF2B5EF4-FFF2-40B4-BE49-F238E27FC236}">
                <a16:creationId xmlns:a16="http://schemas.microsoft.com/office/drawing/2014/main" id="{D8FC6F21-1D1C-A9A1-3AE3-4FCA00ABD121}"/>
              </a:ext>
            </a:extLst>
          </p:cNvPr>
          <p:cNvPicPr>
            <a:picLocks noChangeAspect="1"/>
          </p:cNvPicPr>
          <p:nvPr userDrawn="1"/>
        </p:nvPicPr>
        <p:blipFill>
          <a:blip r:embed="rId15">
            <a:alphaModFix amt="65999"/>
          </a:blip>
          <a:srcRect/>
          <a:stretch>
            <a:fillRect/>
          </a:stretch>
        </p:blipFill>
        <p:spPr>
          <a:xfrm>
            <a:off x="14725290" y="9305000"/>
            <a:ext cx="2991210" cy="811367"/>
          </a:xfrm>
          <a:prstGeom prst="rect">
            <a:avLst/>
          </a:prstGeom>
        </p:spPr>
      </p:pic>
      <p:grpSp>
        <p:nvGrpSpPr>
          <p:cNvPr id="15" name="Google Shape;409;p22">
            <a:extLst>
              <a:ext uri="{FF2B5EF4-FFF2-40B4-BE49-F238E27FC236}">
                <a16:creationId xmlns:a16="http://schemas.microsoft.com/office/drawing/2014/main" id="{2E0CF727-6396-6B37-696A-B6D0D3732876}"/>
              </a:ext>
            </a:extLst>
          </p:cNvPr>
          <p:cNvGrpSpPr/>
          <p:nvPr userDrawn="1"/>
        </p:nvGrpSpPr>
        <p:grpSpPr>
          <a:xfrm>
            <a:off x="0" y="-249878"/>
            <a:ext cx="18288000" cy="1297989"/>
            <a:chOff x="0" y="-57150"/>
            <a:chExt cx="4816593" cy="326693"/>
          </a:xfrm>
        </p:grpSpPr>
        <p:sp>
          <p:nvSpPr>
            <p:cNvPr id="16" name="Google Shape;410;p22">
              <a:extLst>
                <a:ext uri="{FF2B5EF4-FFF2-40B4-BE49-F238E27FC236}">
                  <a16:creationId xmlns:a16="http://schemas.microsoft.com/office/drawing/2014/main" id="{D8A16F25-9470-B891-4565-77686403B40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7" name="Google Shape;411;p22">
              <a:extLst>
                <a:ext uri="{FF2B5EF4-FFF2-40B4-BE49-F238E27FC236}">
                  <a16:creationId xmlns:a16="http://schemas.microsoft.com/office/drawing/2014/main" id="{04AC7317-E4AA-49F7-B8F6-492D3BA98C9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27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7550422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1371600" rtl="0" eaLnBrk="1" latinLnBrk="0" hangingPunct="1">
        <a:lnSpc>
          <a:spcPct val="90000"/>
        </a:lnSpc>
        <a:spcBef>
          <a:spcPct val="0"/>
        </a:spcBef>
        <a:buNone/>
        <a:defRPr lang="it-IT" sz="7200" b="1" i="0" u="none" strike="noStrike" kern="1200" cap="none" dirty="0">
          <a:solidFill>
            <a:srgbClr val="0070C0"/>
          </a:solidFill>
          <a:latin typeface="Barlow" pitchFamily="2" charset="77"/>
          <a:ea typeface="Calibri"/>
          <a:cs typeface="Calibri"/>
          <a:sym typeface="Arial"/>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1pPr>
      <a:lvl2pPr marL="10287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2pPr>
      <a:lvl3pPr marL="17145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3pPr>
      <a:lvl4pPr marL="24003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4pPr>
      <a:lvl5pPr marL="30861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a:solidFill>
            <a:srgbClr val="000000"/>
          </a:solidFill>
          <a:latin typeface="Barlow" pitchFamily="2" charset="77"/>
          <a:ea typeface="+mn-ea"/>
          <a:cs typeface="Arial"/>
          <a:sym typeface="Arial"/>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it-I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www.gloriapalaceth.com/en/autism-friendly/" TargetMode="External"/><Relationship Id="rId2" Type="http://schemas.openxmlformats.org/officeDocument/2006/relationships/hyperlink" Target="https://elpais.com/elviajero/escapadas/espana/2025-05-05/deluna-hotels-convierte-sus-tres-establecimientos-en-granada-en-espacios-amigables-con-el-autismo.html" TargetMode="External"/><Relationship Id="rId1" Type="http://schemas.openxmlformats.org/officeDocument/2006/relationships/slideLayout" Target="../slideLayouts/slideLayout20.xml"/><Relationship Id="rId4" Type="http://schemas.openxmlformats.org/officeDocument/2006/relationships/hyperlink" Target="https://www.ashlinghotel.ie/cs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kempinski.com/en/ciragan-palace/press-room/7-special-education-classrooms-are-opened" TargetMode="External"/><Relationship Id="rId2" Type="http://schemas.openxmlformats.org/officeDocument/2006/relationships/hyperlink" Target="https://www.slieverussell.ie/autism-friendly/" TargetMode="External"/><Relationship Id="rId1" Type="http://schemas.openxmlformats.org/officeDocument/2006/relationships/slideLayout" Target="../slideLayouts/slideLayout20.xml"/><Relationship Id="rId5" Type="http://schemas.openxmlformats.org/officeDocument/2006/relationships/hyperlink" Target="https://www.pizzaut.it/" TargetMode="External"/><Relationship Id="rId4" Type="http://schemas.openxmlformats.org/officeDocument/2006/relationships/hyperlink" Target="https://group.accor.com/en/Actualites/2024/05/recruitment-fostering-disability-inclus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0.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  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  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  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  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  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83500"/>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693521" y="3120954"/>
            <a:ext cx="10309225" cy="249299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5400" dirty="0" err="1" smtClean="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Ανά</a:t>
            </a:r>
            <a:r>
              <a:rPr lang="el-GR" sz="5400" dirty="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π</a:t>
            </a:r>
            <a:r>
              <a:rPr lang="en-US" sz="5400" dirty="0" err="1" smtClean="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τυξη</a:t>
            </a:r>
            <a:r>
              <a:rPr lang="en-US" sz="54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 </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και </a:t>
            </a:r>
            <a:r>
              <a:rPr lang="el-GR" sz="54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Δ</a:t>
            </a:r>
            <a:r>
              <a:rPr lang="en-US" sz="54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ια</a:t>
            </a:r>
            <a:r>
              <a:rPr lang="en-US" sz="5400" dirty="0" err="1" smtClean="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τήρηση</a:t>
            </a:r>
            <a:r>
              <a:rPr lang="en-US" sz="54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 </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Αυτιστικού Προσωπικού στον Τομέα της Φιλοξενίας</a:t>
            </a:r>
            <a:endParaRPr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pPr algn="l" rtl="0"/>
            <a:r>
              <a:rPr lang="en-GB" sz="2000" b="1" dirty="0"/>
              <a:t>Αριθμός Έργου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pPr algn="l" rtl="0"/>
            <a:r>
              <a:rPr lang="en-US" dirty="0">
                <a:solidFill>
                  <a:schemeClr val="tx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tx1"/>
              </a:solidFill>
            </a:endParaRP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198" y="7931678"/>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3988973" y="7389313"/>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r>
            <a:b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84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68A98-5B2C-4630-DCEB-09B18F960553}"/>
              </a:ext>
            </a:extLst>
          </p:cNvPr>
          <p:cNvSpPr>
            <a:spLocks noGrp="1"/>
          </p:cNvSpPr>
          <p:nvPr>
            <p:ph type="title"/>
          </p:nvPr>
        </p:nvSpPr>
        <p:spPr>
          <a:xfrm>
            <a:off x="886941" y="1596383"/>
            <a:ext cx="15773400" cy="1085732"/>
          </a:xfrm>
        </p:spPr>
        <p:txBody>
          <a:bodyPr/>
          <a:lstStyle/>
          <a:p>
            <a:pPr algn="l" rtl="0"/>
            <a:r>
              <a:rPr lang="en-US" sz="4800" dirty="0">
                <a:solidFill>
                  <a:srgbClr val="462AF0"/>
                </a:solidFill>
              </a:rPr>
              <a:t>Επιπτώσεις της ΕΚΕ στον Τουρισμό και τη Φιλοξενία</a:t>
            </a:r>
            <a:endParaRPr lang="it-IT" sz="4800" dirty="0">
              <a:solidFill>
                <a:srgbClr val="462AF0"/>
              </a:solidFill>
            </a:endParaRPr>
          </a:p>
        </p:txBody>
      </p:sp>
      <p:pic>
        <p:nvPicPr>
          <p:cNvPr id="5" name="Image 1" descr="preencoded.png">
            <a:extLst>
              <a:ext uri="{FF2B5EF4-FFF2-40B4-BE49-F238E27FC236}">
                <a16:creationId xmlns:a16="http://schemas.microsoft.com/office/drawing/2014/main" id="{9BAB938B-B6EA-1C5F-CF93-7778C861BED5}"/>
              </a:ext>
            </a:extLst>
          </p:cNvPr>
          <p:cNvPicPr>
            <a:picLocks noChangeAspect="1"/>
          </p:cNvPicPr>
          <p:nvPr/>
        </p:nvPicPr>
        <p:blipFill>
          <a:blip r:embed="rId2">
            <a:duotone>
              <a:prstClr val="black"/>
              <a:srgbClr val="C1E5F5">
                <a:tint val="45000"/>
                <a:satMod val="400000"/>
              </a:srgbClr>
            </a:duotone>
          </a:blip>
          <a:stretch>
            <a:fillRect/>
          </a:stretch>
        </p:blipFill>
        <p:spPr>
          <a:xfrm>
            <a:off x="1337519" y="3381560"/>
            <a:ext cx="1139660" cy="1696743"/>
          </a:xfrm>
          <a:prstGeom prst="rect">
            <a:avLst/>
          </a:prstGeom>
        </p:spPr>
      </p:pic>
      <p:sp>
        <p:nvSpPr>
          <p:cNvPr id="6" name="Text 1">
            <a:extLst>
              <a:ext uri="{FF2B5EF4-FFF2-40B4-BE49-F238E27FC236}">
                <a16:creationId xmlns:a16="http://schemas.microsoft.com/office/drawing/2014/main" id="{392C1B8F-AF4F-5D9E-D336-6F5FC50C5978}"/>
              </a:ext>
            </a:extLst>
          </p:cNvPr>
          <p:cNvSpPr/>
          <p:nvPr/>
        </p:nvSpPr>
        <p:spPr>
          <a:xfrm>
            <a:off x="3132921" y="3404769"/>
            <a:ext cx="5410677" cy="454164"/>
          </a:xfrm>
          <a:prstGeom prst="rect">
            <a:avLst/>
          </a:prstGeom>
          <a:noFill/>
          <a:ln/>
        </p:spPr>
        <p:txBody>
          <a:bodyPr wrap="none" lIns="0" tIns="0" rIns="0" bIns="0" rtlCol="0" anchor="t"/>
          <a:lstStyle/>
          <a:p>
            <a:pPr algn="l" defTabSz="1371600" rtl="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Προσέλκυση και Διατήρηση Ταλέντων</a:t>
            </a:r>
            <a:endParaRPr lang="en-US" sz="2100" b="1" kern="1200" dirty="0">
              <a:solidFill>
                <a:prstClr val="black"/>
              </a:solidFill>
              <a:latin typeface="Barlow" panose="00000500000000000000" pitchFamily="2" charset="0"/>
              <a:ea typeface="+mn-ea"/>
              <a:cs typeface="+mn-cs"/>
            </a:endParaRPr>
          </a:p>
        </p:txBody>
      </p:sp>
      <p:sp>
        <p:nvSpPr>
          <p:cNvPr id="7" name="Text 2">
            <a:extLst>
              <a:ext uri="{FF2B5EF4-FFF2-40B4-BE49-F238E27FC236}">
                <a16:creationId xmlns:a16="http://schemas.microsoft.com/office/drawing/2014/main" id="{6FB8A996-B1F7-BB3D-8CD0-C565A6B4D948}"/>
              </a:ext>
            </a:extLst>
          </p:cNvPr>
          <p:cNvSpPr/>
          <p:nvPr/>
        </p:nvSpPr>
        <p:spPr>
          <a:xfrm>
            <a:off x="3132921" y="3812545"/>
            <a:ext cx="5003772" cy="884039"/>
          </a:xfrm>
          <a:prstGeom prst="rect">
            <a:avLst/>
          </a:prstGeom>
          <a:noFill/>
          <a:ln/>
        </p:spPr>
        <p:txBody>
          <a:bodyPr wrap="square" lIns="0" tIns="0" rIns="0" bIns="0" rtlCol="0" anchor="t"/>
          <a:lstStyle/>
          <a:p>
            <a:pPr algn="l" defTabSz="1371600" rtl="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Βοηθά στην προσέλκυση και διατήρηση εξειδικευμένων ταλέντων, ενισχύοντας το κίνητρο και την παραγωγικότητα εντός του οργανισμού.</a:t>
            </a:r>
            <a:endParaRPr lang="en-US" sz="2100" kern="1200" dirty="0">
              <a:solidFill>
                <a:prstClr val="black"/>
              </a:solidFill>
              <a:latin typeface="Barlow" panose="00000500000000000000" pitchFamily="2" charset="0"/>
              <a:ea typeface="+mn-ea"/>
              <a:cs typeface="+mn-cs"/>
            </a:endParaRPr>
          </a:p>
        </p:txBody>
      </p:sp>
      <p:pic>
        <p:nvPicPr>
          <p:cNvPr id="8" name="Image 2" descr="preencoded.png">
            <a:extLst>
              <a:ext uri="{FF2B5EF4-FFF2-40B4-BE49-F238E27FC236}">
                <a16:creationId xmlns:a16="http://schemas.microsoft.com/office/drawing/2014/main" id="{73BCF413-AAC2-C51D-A3EB-8C79EFA0FAA4}"/>
              </a:ext>
            </a:extLst>
          </p:cNvPr>
          <p:cNvPicPr>
            <a:picLocks noChangeAspect="1"/>
          </p:cNvPicPr>
          <p:nvPr/>
        </p:nvPicPr>
        <p:blipFill>
          <a:blip r:embed="rId3">
            <a:duotone>
              <a:prstClr val="black"/>
              <a:srgbClr val="C1E5F5">
                <a:tint val="45000"/>
                <a:satMod val="400000"/>
              </a:srgbClr>
            </a:duotone>
          </a:blip>
          <a:stretch>
            <a:fillRect/>
          </a:stretch>
        </p:blipFill>
        <p:spPr>
          <a:xfrm>
            <a:off x="1337521" y="5722758"/>
            <a:ext cx="1139660" cy="1696743"/>
          </a:xfrm>
          <a:prstGeom prst="rect">
            <a:avLst/>
          </a:prstGeom>
        </p:spPr>
      </p:pic>
      <p:sp>
        <p:nvSpPr>
          <p:cNvPr id="9" name="Text 3">
            <a:extLst>
              <a:ext uri="{FF2B5EF4-FFF2-40B4-BE49-F238E27FC236}">
                <a16:creationId xmlns:a16="http://schemas.microsoft.com/office/drawing/2014/main" id="{9DCD43AC-3213-2D7A-6BC4-A4998DB7AC1C}"/>
              </a:ext>
            </a:extLst>
          </p:cNvPr>
          <p:cNvSpPr/>
          <p:nvPr/>
        </p:nvSpPr>
        <p:spPr>
          <a:xfrm>
            <a:off x="3132922" y="5769531"/>
            <a:ext cx="4721126" cy="454164"/>
          </a:xfrm>
          <a:prstGeom prst="rect">
            <a:avLst/>
          </a:prstGeom>
          <a:noFill/>
          <a:ln/>
        </p:spPr>
        <p:txBody>
          <a:bodyPr wrap="none" lIns="0" tIns="0" rIns="0" bIns="0" rtlCol="0" anchor="t"/>
          <a:lstStyle/>
          <a:p>
            <a:pPr algn="l" defTabSz="1371600" rtl="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Συμμετοχή Ενδιαφερόμενων Μερών</a:t>
            </a:r>
            <a:endParaRPr lang="en-US" sz="2100" b="1" kern="1200" dirty="0">
              <a:solidFill>
                <a:prstClr val="black"/>
              </a:solidFill>
              <a:latin typeface="Barlow" panose="00000500000000000000" pitchFamily="2" charset="0"/>
              <a:ea typeface="+mn-ea"/>
              <a:cs typeface="+mn-cs"/>
            </a:endParaRPr>
          </a:p>
        </p:txBody>
      </p:sp>
      <p:sp>
        <p:nvSpPr>
          <p:cNvPr id="10" name="Text 4">
            <a:extLst>
              <a:ext uri="{FF2B5EF4-FFF2-40B4-BE49-F238E27FC236}">
                <a16:creationId xmlns:a16="http://schemas.microsoft.com/office/drawing/2014/main" id="{86FF9D1A-1D80-279F-075F-A5FAE1892D93}"/>
              </a:ext>
            </a:extLst>
          </p:cNvPr>
          <p:cNvSpPr/>
          <p:nvPr/>
        </p:nvSpPr>
        <p:spPr>
          <a:xfrm>
            <a:off x="3132922" y="6129110"/>
            <a:ext cx="4721126" cy="884039"/>
          </a:xfrm>
          <a:prstGeom prst="rect">
            <a:avLst/>
          </a:prstGeom>
          <a:noFill/>
          <a:ln/>
        </p:spPr>
        <p:txBody>
          <a:bodyPr wrap="square" lIns="0" tIns="0" rIns="0" bIns="0" rtlCol="0" anchor="t"/>
          <a:lstStyle/>
          <a:p>
            <a:pPr algn="l" defTabSz="1371600" rtl="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Ενθαρρύνει την εμπλοκή πελατών, συνεργατών, προμηθευτών και επενδυτών που υποκινούνται από κοινωνικούς σκοπούς.</a:t>
            </a:r>
            <a:endParaRPr lang="en-US" sz="2100" kern="1200" dirty="0">
              <a:solidFill>
                <a:prstClr val="black"/>
              </a:solidFill>
              <a:latin typeface="Barlow" panose="00000500000000000000" pitchFamily="2" charset="0"/>
              <a:ea typeface="+mn-ea"/>
              <a:cs typeface="+mn-cs"/>
            </a:endParaRPr>
          </a:p>
        </p:txBody>
      </p:sp>
      <p:pic>
        <p:nvPicPr>
          <p:cNvPr id="11" name="Image 3" descr="preencoded.png">
            <a:extLst>
              <a:ext uri="{FF2B5EF4-FFF2-40B4-BE49-F238E27FC236}">
                <a16:creationId xmlns:a16="http://schemas.microsoft.com/office/drawing/2014/main" id="{E4E0048F-60CA-B64D-1422-77F879B87B61}"/>
              </a:ext>
            </a:extLst>
          </p:cNvPr>
          <p:cNvPicPr>
            <a:picLocks noChangeAspect="1"/>
          </p:cNvPicPr>
          <p:nvPr/>
        </p:nvPicPr>
        <p:blipFill>
          <a:blip r:embed="rId4">
            <a:duotone>
              <a:prstClr val="black"/>
              <a:srgbClr val="C1E5F5">
                <a:tint val="45000"/>
                <a:satMod val="400000"/>
              </a:srgbClr>
            </a:duotone>
          </a:blip>
          <a:stretch>
            <a:fillRect/>
          </a:stretch>
        </p:blipFill>
        <p:spPr>
          <a:xfrm>
            <a:off x="9663344" y="3657665"/>
            <a:ext cx="1139660" cy="1696743"/>
          </a:xfrm>
          <a:prstGeom prst="rect">
            <a:avLst/>
          </a:prstGeom>
        </p:spPr>
      </p:pic>
      <p:sp>
        <p:nvSpPr>
          <p:cNvPr id="12" name="Text 5">
            <a:extLst>
              <a:ext uri="{FF2B5EF4-FFF2-40B4-BE49-F238E27FC236}">
                <a16:creationId xmlns:a16="http://schemas.microsoft.com/office/drawing/2014/main" id="{65943254-5B9B-1402-A9E5-8AD470FD5979}"/>
              </a:ext>
            </a:extLst>
          </p:cNvPr>
          <p:cNvSpPr/>
          <p:nvPr/>
        </p:nvSpPr>
        <p:spPr>
          <a:xfrm>
            <a:off x="11251577" y="3657665"/>
            <a:ext cx="3824943" cy="454164"/>
          </a:xfrm>
          <a:prstGeom prst="rect">
            <a:avLst/>
          </a:prstGeom>
          <a:noFill/>
          <a:ln/>
        </p:spPr>
        <p:txBody>
          <a:bodyPr wrap="none" lIns="0" tIns="0" rIns="0" bIns="0" rtlCol="0" anchor="t"/>
          <a:lstStyle/>
          <a:p>
            <a:pPr algn="l" defTabSz="1371600" rtl="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Βελτιωμένη Ανθεκτικότητα</a:t>
            </a:r>
            <a:endParaRPr lang="en-US" sz="2100" b="1" kern="1200" dirty="0">
              <a:solidFill>
                <a:prstClr val="black"/>
              </a:solidFill>
              <a:latin typeface="Barlow" panose="00000500000000000000" pitchFamily="2" charset="0"/>
              <a:ea typeface="+mn-ea"/>
              <a:cs typeface="+mn-cs"/>
            </a:endParaRPr>
          </a:p>
        </p:txBody>
      </p:sp>
      <p:sp>
        <p:nvSpPr>
          <p:cNvPr id="13" name="Text 6">
            <a:extLst>
              <a:ext uri="{FF2B5EF4-FFF2-40B4-BE49-F238E27FC236}">
                <a16:creationId xmlns:a16="http://schemas.microsoft.com/office/drawing/2014/main" id="{AF7713C1-6C0D-F090-E041-CF65F6A4A561}"/>
              </a:ext>
            </a:extLst>
          </p:cNvPr>
          <p:cNvSpPr/>
          <p:nvPr/>
        </p:nvSpPr>
        <p:spPr>
          <a:xfrm>
            <a:off x="11251578" y="4194265"/>
            <a:ext cx="5408763" cy="884039"/>
          </a:xfrm>
          <a:prstGeom prst="rect">
            <a:avLst/>
          </a:prstGeom>
          <a:noFill/>
          <a:ln/>
        </p:spPr>
        <p:txBody>
          <a:bodyPr wrap="square" lIns="0" tIns="0" rIns="0" bIns="0" rtlCol="0" anchor="t"/>
          <a:lstStyle/>
          <a:p>
            <a:pPr algn="l" defTabSz="1371600" rtl="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Δίνει στις επιχειρήσεις τη δυνατότητα να διαχειρίζονται καλύτερα τους κινδύνους και να αντιμετωπίζουν σενάρια κρίσης.</a:t>
            </a:r>
            <a:endParaRPr lang="en-US" sz="2100" kern="1200" dirty="0">
              <a:solidFill>
                <a:prstClr val="black"/>
              </a:solidFill>
              <a:latin typeface="Barlow" panose="00000500000000000000" pitchFamily="2" charset="0"/>
              <a:ea typeface="+mn-ea"/>
              <a:cs typeface="+mn-cs"/>
            </a:endParaRPr>
          </a:p>
        </p:txBody>
      </p:sp>
      <p:pic>
        <p:nvPicPr>
          <p:cNvPr id="14" name="Image 4" descr="preencoded.png">
            <a:extLst>
              <a:ext uri="{FF2B5EF4-FFF2-40B4-BE49-F238E27FC236}">
                <a16:creationId xmlns:a16="http://schemas.microsoft.com/office/drawing/2014/main" id="{11683227-5AB0-E581-7D0B-BFA354A430DD}"/>
              </a:ext>
            </a:extLst>
          </p:cNvPr>
          <p:cNvPicPr>
            <a:picLocks noChangeAspect="1"/>
          </p:cNvPicPr>
          <p:nvPr/>
        </p:nvPicPr>
        <p:blipFill>
          <a:blip r:embed="rId5">
            <a:duotone>
              <a:prstClr val="black"/>
              <a:srgbClr val="C1E5F5">
                <a:tint val="45000"/>
                <a:satMod val="400000"/>
              </a:srgbClr>
            </a:duotone>
          </a:blip>
          <a:stretch>
            <a:fillRect/>
          </a:stretch>
        </p:blipFill>
        <p:spPr>
          <a:xfrm>
            <a:off x="9663344" y="5713815"/>
            <a:ext cx="1139660" cy="1696743"/>
          </a:xfrm>
          <a:prstGeom prst="rect">
            <a:avLst/>
          </a:prstGeom>
        </p:spPr>
      </p:pic>
      <p:sp>
        <p:nvSpPr>
          <p:cNvPr id="15" name="Text 7">
            <a:extLst>
              <a:ext uri="{FF2B5EF4-FFF2-40B4-BE49-F238E27FC236}">
                <a16:creationId xmlns:a16="http://schemas.microsoft.com/office/drawing/2014/main" id="{F26B7BB5-1D41-5B05-9335-353DE2203DBE}"/>
              </a:ext>
            </a:extLst>
          </p:cNvPr>
          <p:cNvSpPr/>
          <p:nvPr/>
        </p:nvSpPr>
        <p:spPr>
          <a:xfrm>
            <a:off x="11251577" y="5713815"/>
            <a:ext cx="4356260" cy="454164"/>
          </a:xfrm>
          <a:prstGeom prst="rect">
            <a:avLst/>
          </a:prstGeom>
          <a:noFill/>
          <a:ln/>
        </p:spPr>
        <p:txBody>
          <a:bodyPr wrap="none" lIns="0" tIns="0" rIns="0" bIns="0" rtlCol="0" anchor="t"/>
          <a:lstStyle/>
          <a:p>
            <a:pPr algn="l" defTabSz="1371600" rtl="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Ανταγωνιστικό πλεονέκτημα</a:t>
            </a:r>
            <a:endParaRPr lang="en-US" sz="2100" b="1" kern="1200" dirty="0">
              <a:solidFill>
                <a:prstClr val="black"/>
              </a:solidFill>
              <a:latin typeface="Barlow" panose="00000500000000000000" pitchFamily="2" charset="0"/>
              <a:ea typeface="+mn-ea"/>
              <a:cs typeface="+mn-cs"/>
            </a:endParaRPr>
          </a:p>
        </p:txBody>
      </p:sp>
      <p:sp>
        <p:nvSpPr>
          <p:cNvPr id="16" name="Text 8">
            <a:extLst>
              <a:ext uri="{FF2B5EF4-FFF2-40B4-BE49-F238E27FC236}">
                <a16:creationId xmlns:a16="http://schemas.microsoft.com/office/drawing/2014/main" id="{7BF90AEE-5660-044F-3330-297B97C72D5C}"/>
              </a:ext>
            </a:extLst>
          </p:cNvPr>
          <p:cNvSpPr/>
          <p:nvPr/>
        </p:nvSpPr>
        <p:spPr>
          <a:xfrm>
            <a:off x="11251578" y="6250415"/>
            <a:ext cx="5408763" cy="884039"/>
          </a:xfrm>
          <a:prstGeom prst="rect">
            <a:avLst/>
          </a:prstGeom>
          <a:noFill/>
          <a:ln/>
        </p:spPr>
        <p:txBody>
          <a:bodyPr wrap="square" lIns="0" tIns="0" rIns="0" bIns="0" rtlCol="0" anchor="t"/>
          <a:lstStyle/>
          <a:p>
            <a:pPr algn="l" defTabSz="1371600" rtl="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Βελτιώνει τη δημόσια εικόνα και φήμη, δημιουργώντας νέες ευκαιρίες στην αγορά μέσω υψηλότερων επιπέδων εμπιστοσύνης.</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7627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43E3C-DF28-A83C-4372-51030B4DE5B1}"/>
              </a:ext>
            </a:extLst>
          </p:cNvPr>
          <p:cNvSpPr>
            <a:spLocks noGrp="1"/>
          </p:cNvSpPr>
          <p:nvPr>
            <p:ph type="title"/>
          </p:nvPr>
        </p:nvSpPr>
        <p:spPr>
          <a:xfrm>
            <a:off x="331038" y="1518149"/>
            <a:ext cx="15773400" cy="992139"/>
          </a:xfrm>
        </p:spPr>
        <p:txBody>
          <a:bodyPr/>
          <a:lstStyle/>
          <a:p>
            <a:pPr algn="l" rtl="0"/>
            <a:r>
              <a:rPr lang="it-IT" sz="4800" dirty="0">
                <a:solidFill>
                  <a:srgbClr val="462AF0"/>
                </a:solidFill>
              </a:rPr>
              <a:t>Διεθνή Πλαίσια ΕΚΕ</a:t>
            </a:r>
          </a:p>
        </p:txBody>
      </p:sp>
      <p:pic>
        <p:nvPicPr>
          <p:cNvPr id="4" name="Image 0" descr="preencoded.png">
            <a:extLst>
              <a:ext uri="{FF2B5EF4-FFF2-40B4-BE49-F238E27FC236}">
                <a16:creationId xmlns:a16="http://schemas.microsoft.com/office/drawing/2014/main" id="{3096E68B-5AB5-7BA8-9753-1E204312F3CD}"/>
              </a:ext>
            </a:extLst>
          </p:cNvPr>
          <p:cNvPicPr>
            <a:picLocks noChangeAspect="1"/>
          </p:cNvPicPr>
          <p:nvPr/>
        </p:nvPicPr>
        <p:blipFill>
          <a:blip r:embed="rId2"/>
          <a:stretch>
            <a:fillRect/>
          </a:stretch>
        </p:blipFill>
        <p:spPr>
          <a:xfrm>
            <a:off x="469932" y="2814056"/>
            <a:ext cx="3178374" cy="3178374"/>
          </a:xfrm>
          <a:prstGeom prst="rect">
            <a:avLst/>
          </a:prstGeom>
        </p:spPr>
      </p:pic>
      <p:pic>
        <p:nvPicPr>
          <p:cNvPr id="5" name="Image 1" descr="preencoded.png">
            <a:extLst>
              <a:ext uri="{FF2B5EF4-FFF2-40B4-BE49-F238E27FC236}">
                <a16:creationId xmlns:a16="http://schemas.microsoft.com/office/drawing/2014/main" id="{11004D92-2448-07F5-4CEC-06B79408AF3D}"/>
              </a:ext>
            </a:extLst>
          </p:cNvPr>
          <p:cNvPicPr>
            <a:picLocks noChangeAspect="1"/>
          </p:cNvPicPr>
          <p:nvPr/>
        </p:nvPicPr>
        <p:blipFill>
          <a:blip r:embed="rId3"/>
          <a:stretch>
            <a:fillRect/>
          </a:stretch>
        </p:blipFill>
        <p:spPr>
          <a:xfrm>
            <a:off x="3876207" y="2814056"/>
            <a:ext cx="3178374" cy="3178374"/>
          </a:xfrm>
          <a:prstGeom prst="rect">
            <a:avLst/>
          </a:prstGeom>
        </p:spPr>
      </p:pic>
      <p:pic>
        <p:nvPicPr>
          <p:cNvPr id="6" name="Image 2" descr="preencoded.png">
            <a:extLst>
              <a:ext uri="{FF2B5EF4-FFF2-40B4-BE49-F238E27FC236}">
                <a16:creationId xmlns:a16="http://schemas.microsoft.com/office/drawing/2014/main" id="{D4722EF5-B310-4A31-07ED-EE5002267A0E}"/>
              </a:ext>
            </a:extLst>
          </p:cNvPr>
          <p:cNvPicPr>
            <a:picLocks noChangeAspect="1"/>
          </p:cNvPicPr>
          <p:nvPr/>
        </p:nvPicPr>
        <p:blipFill>
          <a:blip r:embed="rId4"/>
          <a:stretch>
            <a:fillRect/>
          </a:stretch>
        </p:blipFill>
        <p:spPr>
          <a:xfrm>
            <a:off x="7295808" y="2814056"/>
            <a:ext cx="3178374" cy="3178374"/>
          </a:xfrm>
          <a:prstGeom prst="rect">
            <a:avLst/>
          </a:prstGeom>
        </p:spPr>
      </p:pic>
      <p:pic>
        <p:nvPicPr>
          <p:cNvPr id="7" name="Image 3" descr="preencoded.png">
            <a:extLst>
              <a:ext uri="{FF2B5EF4-FFF2-40B4-BE49-F238E27FC236}">
                <a16:creationId xmlns:a16="http://schemas.microsoft.com/office/drawing/2014/main" id="{A55F540E-DC6E-C4D5-1AF0-20C55B74AF26}"/>
              </a:ext>
            </a:extLst>
          </p:cNvPr>
          <p:cNvPicPr>
            <a:picLocks noChangeAspect="1"/>
          </p:cNvPicPr>
          <p:nvPr/>
        </p:nvPicPr>
        <p:blipFill>
          <a:blip r:embed="rId5"/>
          <a:stretch>
            <a:fillRect/>
          </a:stretch>
        </p:blipFill>
        <p:spPr>
          <a:xfrm>
            <a:off x="10795302" y="2814056"/>
            <a:ext cx="3178374" cy="3178374"/>
          </a:xfrm>
          <a:prstGeom prst="rect">
            <a:avLst/>
          </a:prstGeom>
        </p:spPr>
      </p:pic>
      <p:pic>
        <p:nvPicPr>
          <p:cNvPr id="8" name="Image 4" descr="preencoded.png">
            <a:extLst>
              <a:ext uri="{FF2B5EF4-FFF2-40B4-BE49-F238E27FC236}">
                <a16:creationId xmlns:a16="http://schemas.microsoft.com/office/drawing/2014/main" id="{0B63E6E1-E960-AD50-883B-346FA6F9C2CF}"/>
              </a:ext>
            </a:extLst>
          </p:cNvPr>
          <p:cNvPicPr>
            <a:picLocks noChangeAspect="1"/>
          </p:cNvPicPr>
          <p:nvPr/>
        </p:nvPicPr>
        <p:blipFill>
          <a:blip r:embed="rId6"/>
          <a:stretch>
            <a:fillRect/>
          </a:stretch>
        </p:blipFill>
        <p:spPr>
          <a:xfrm>
            <a:off x="14174774" y="2814056"/>
            <a:ext cx="3178374" cy="3178374"/>
          </a:xfrm>
          <a:prstGeom prst="rect">
            <a:avLst/>
          </a:prstGeom>
        </p:spPr>
      </p:pic>
      <p:sp>
        <p:nvSpPr>
          <p:cNvPr id="9" name="Text 1">
            <a:extLst>
              <a:ext uri="{FF2B5EF4-FFF2-40B4-BE49-F238E27FC236}">
                <a16:creationId xmlns:a16="http://schemas.microsoft.com/office/drawing/2014/main" id="{F8B73D47-2BDC-CE1A-083F-BE8F7B49FB7A}"/>
              </a:ext>
            </a:extLst>
          </p:cNvPr>
          <p:cNvSpPr/>
          <p:nvPr/>
        </p:nvSpPr>
        <p:spPr>
          <a:xfrm>
            <a:off x="638846" y="6296198"/>
            <a:ext cx="17245221" cy="1975962"/>
          </a:xfrm>
          <a:prstGeom prst="rect">
            <a:avLst/>
          </a:prstGeom>
          <a:noFill/>
          <a:ln/>
        </p:spPr>
        <p:txBody>
          <a:bodyPr wrap="square" lIns="0" tIns="0" rIns="0" bIns="0" rtlCol="0" anchor="t"/>
          <a:lstStyle/>
          <a:p>
            <a:pPr algn="l" defTabSz="1371600" rtl="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Κατά την εφαρμογή της ΕΚΕ, οι οργανισμοί μπορούν να βασίζονται σε διάφορα διεθνή πλαίσια. Η Ατζέντα 2030 του ΟΗΕ ορίζει 17 Στόχους Βιώσιμης Ανάπτυξης ως έναν παγκόσμιο οδικό χάρτη. Το Παγκόσμιο Σύμφωνο του ΟΗΕ επικεντρώνεται στα ανθρώπινα δικαιώματα, τα εργασιακά πρότυπα, την προστασία του περιβάλλοντος και την καταπολέμηση της διαφθοράς. Το ISO 26000 περιγράφει βασικούς τομείς κοινωνικής ευθύνης, ενώ οι κατευθυντήριες γραμμές του ΟΟΣΑ προωθούν την υπεύθυνη επιχειρηματική συμπεριφορά.</a:t>
            </a:r>
            <a:endParaRPr lang="en-US" sz="2100" kern="1200" dirty="0">
              <a:solidFill>
                <a:prstClr val="black"/>
              </a:solidFill>
              <a:latin typeface="Barlow" panose="00000500000000000000" pitchFamily="2" charset="0"/>
              <a:ea typeface="+mn-ea"/>
              <a:cs typeface="+mn-cs"/>
            </a:endParaRPr>
          </a:p>
        </p:txBody>
      </p:sp>
      <p:sp>
        <p:nvSpPr>
          <p:cNvPr id="10" name="Text 2">
            <a:extLst>
              <a:ext uri="{FF2B5EF4-FFF2-40B4-BE49-F238E27FC236}">
                <a16:creationId xmlns:a16="http://schemas.microsoft.com/office/drawing/2014/main" id="{C4F0439A-8A78-6696-CF57-5C8599BE26C0}"/>
              </a:ext>
            </a:extLst>
          </p:cNvPr>
          <p:cNvSpPr/>
          <p:nvPr/>
        </p:nvSpPr>
        <p:spPr>
          <a:xfrm>
            <a:off x="638846" y="8272160"/>
            <a:ext cx="16714302" cy="987981"/>
          </a:xfrm>
          <a:prstGeom prst="rect">
            <a:avLst/>
          </a:prstGeom>
          <a:noFill/>
          <a:ln/>
        </p:spPr>
        <p:txBody>
          <a:bodyPr wrap="square" lIns="0" tIns="0" rIns="0" bIns="0" rtlCol="0" anchor="t"/>
          <a:lstStyle/>
          <a:p>
            <a:pPr algn="l" defTabSz="1371600" rtl="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Πρόσθετα πλαίσια περιλαμβάνουν την Πιστοποίηση B Corp, το πρότυπο SA8000 για τις συνθήκες εργασίας, το Σύστημα Οικολογικής Διαχείρισης και Ελέγχου (EMAS) της ΕΕ και τον Παγκόσμιο Κώδικα Δεοντολογίας του UNWTO για τον Τουρισμό.</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98893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CD96A23-A800-7F26-4639-5342768E4BD6}"/>
              </a:ext>
            </a:extLst>
          </p:cNvPr>
          <p:cNvSpPr>
            <a:spLocks noGrp="1"/>
          </p:cNvSpPr>
          <p:nvPr>
            <p:ph type="sldNum" sz="quarter" idx="12"/>
          </p:nvPr>
        </p:nvSpPr>
        <p:spPr/>
        <p:txBody>
          <a:bodyPr/>
          <a:lstStyle/>
          <a:p>
            <a:fld id="{022E96F3-3B82-46EB-A7B7-6F3245180A36}" type="slidenum">
              <a:rPr lang="en-GB" noProof="0" smtClean="0"/>
              <a:pPr algn="l" rtl="0"/>
              <a:t>12</a:t>
            </a:fld>
            <a:endParaRPr lang="en-GB" noProof="0" dirty="0"/>
          </a:p>
        </p:txBody>
      </p:sp>
      <p:sp>
        <p:nvSpPr>
          <p:cNvPr id="3" name="Segnaposto piè di pagina 2">
            <a:extLst>
              <a:ext uri="{FF2B5EF4-FFF2-40B4-BE49-F238E27FC236}">
                <a16:creationId xmlns:a16="http://schemas.microsoft.com/office/drawing/2014/main" id="{7C991C8C-DDF6-6A58-EECF-3281EDC542A2}"/>
              </a:ext>
            </a:extLst>
          </p:cNvPr>
          <p:cNvSpPr>
            <a:spLocks noGrp="1"/>
          </p:cNvSpPr>
          <p:nvPr>
            <p:ph type="ftr" sz="quarter" idx="11"/>
          </p:nvPr>
        </p:nvSpPr>
        <p:spPr/>
        <p:txBody>
          <a:bodyPr/>
          <a:lstStyle/>
          <a:p>
            <a:pPr algn="l" rtl="0"/>
            <a:r>
              <a:rPr lang="en-GB" noProof="0" dirty="0">
                <a:latin typeface="Times New Roman" panose="02020603050405020304" pitchFamily="18" charset="0"/>
                <a:cs typeface="Times New Roman" panose="02020603050405020304" pitchFamily="18" charset="0"/>
              </a:rPr>
              <a:t>Διεθνές Συνέδριο ICQIS 2025 21-23 Μαΐου 2025</a:t>
            </a:r>
          </a:p>
        </p:txBody>
      </p:sp>
      <p:sp>
        <p:nvSpPr>
          <p:cNvPr id="4" name="Titolo 3">
            <a:extLst>
              <a:ext uri="{FF2B5EF4-FFF2-40B4-BE49-F238E27FC236}">
                <a16:creationId xmlns:a16="http://schemas.microsoft.com/office/drawing/2014/main" id="{D0036503-0025-75E6-DBD4-9095D413D461}"/>
              </a:ext>
            </a:extLst>
          </p:cNvPr>
          <p:cNvSpPr>
            <a:spLocks noGrp="1"/>
          </p:cNvSpPr>
          <p:nvPr>
            <p:ph type="title"/>
          </p:nvPr>
        </p:nvSpPr>
        <p:spPr>
          <a:xfrm>
            <a:off x="487434" y="686314"/>
            <a:ext cx="17399410" cy="1988345"/>
          </a:xfrm>
        </p:spPr>
        <p:txBody>
          <a:bodyPr/>
          <a:lstStyle/>
          <a:p>
            <a:pPr algn="l" rtl="0"/>
            <a:r>
              <a:rPr lang="en-GB" sz="4800" dirty="0">
                <a:solidFill>
                  <a:srgbClr val="462AF0"/>
                </a:solidFill>
                <a:latin typeface="Barlow" pitchFamily="2" charset="77"/>
              </a:rPr>
              <a:t>Η Ατζέντα 2030 και οι Στόχοι Βιώσιμης Ανάπτυξης (ΣΒΑ)</a:t>
            </a:r>
          </a:p>
        </p:txBody>
      </p:sp>
      <p:sp>
        <p:nvSpPr>
          <p:cNvPr id="5" name="Segnaposto testo 4">
            <a:extLst>
              <a:ext uri="{FF2B5EF4-FFF2-40B4-BE49-F238E27FC236}">
                <a16:creationId xmlns:a16="http://schemas.microsoft.com/office/drawing/2014/main" id="{E6134A23-84CC-D1E9-987A-9942A40591FB}"/>
              </a:ext>
            </a:extLst>
          </p:cNvPr>
          <p:cNvSpPr>
            <a:spLocks noGrp="1"/>
          </p:cNvSpPr>
          <p:nvPr>
            <p:ph type="body" sz="quarter" idx="13"/>
          </p:nvPr>
        </p:nvSpPr>
        <p:spPr>
          <a:xfrm>
            <a:off x="1325880" y="2489822"/>
            <a:ext cx="8889590" cy="6091773"/>
          </a:xfrm>
        </p:spPr>
        <p:txBody>
          <a:bodyPr>
            <a:noAutofit/>
          </a:bodyPr>
          <a:lstStyle/>
          <a:p>
            <a:pPr algn="l" rtl="0"/>
            <a:r>
              <a:rPr lang="en-GB" sz="2100" dirty="0">
                <a:solidFill>
                  <a:schemeClr val="tx1"/>
                </a:solidFill>
                <a:latin typeface="Barlow" panose="00000500000000000000" pitchFamily="2" charset="0"/>
                <a:cs typeface="Times New Roman" panose="02020603050405020304" pitchFamily="18" charset="0"/>
              </a:rPr>
              <a:t>Η Ατζέντα του 2030 για τη Βιώσιμη Ανάπτυξη, η οποία υιοθετήθηκε από τα Ηνωμένα Έθνη τον Σεπτέμβριο του 2015, αποτελεί ένα κρίσιμο παγκόσμιο πλαίσιο που καθοδηγεί πολιτικές και δράσεις προς ένα πιο βιώσιμο μέλλον. Βασισμένη στους τρεις πυλώνες της περιβαλλοντικής, οικονομικής και κοινωνικής βιωσιμότητας, δίνει έμφαση στις διασυνδέσεις τους, θέτοντάς τες σε ισότιμη βάση (Ηνωμένα Έθνη, και).</a:t>
            </a:r>
          </a:p>
          <a:p>
            <a:pPr algn="l" rtl="0"/>
            <a:r>
              <a:rPr lang="en-GB" sz="2100" dirty="0">
                <a:solidFill>
                  <a:schemeClr val="tx1"/>
                </a:solidFill>
                <a:latin typeface="Barlow" panose="00000500000000000000" pitchFamily="2" charset="0"/>
                <a:cs typeface="Times New Roman" panose="02020603050405020304" pitchFamily="18" charset="0"/>
              </a:rPr>
              <a:t>Η ΕΕ έχει συμβάλει ενεργά στον καθορισμό της Ατζέντας και παραμένει πλήρως προσηλωμένη στην εφαρμογή της, ενσωματώνοντας τους Στόχους Βιώσιμης Ανάπτυξης (ΣΒΑ) στο πλαίσιο πολιτικής της και στις προτεραιότητες της Ευρωπαϊκής Επιτροπής (Ευρωπαϊκή Επιτροπή, ν.δ.). Η ολιστική και ολοκληρωμένη προσέγγιση της Ατζέντας θεωρείται απαραίτητη για την αντιμετώπιση παγκόσμιων προκλήσεων όπως η κλιματική αλλαγή, η ανισότητα και η κοινωνική συνοχή.</a:t>
            </a:r>
          </a:p>
          <a:p>
            <a:pPr algn="l" rtl="0"/>
            <a:r>
              <a:rPr lang="en-GB" sz="2100" dirty="0">
                <a:solidFill>
                  <a:schemeClr val="tx1"/>
                </a:solidFill>
                <a:latin typeface="Barlow" panose="00000500000000000000" pitchFamily="2" charset="0"/>
                <a:cs typeface="Times New Roman" panose="02020603050405020304" pitchFamily="18" charset="0"/>
              </a:rPr>
              <a:t>Οι ΣΒΑ είναι άρρηκτα συνδεδεμένοι με την κοινωνική βιωσιμότητα. Στόχοι όπως η μείωση της φτώχειας (ΣΒΑ 1), η υγεία και η ευημερία (ΣΒΑ 3), η ποιοτική εκπαίδευση (ΣΒΑ 4), η ισότητα των φύλων (ΣΒΑ 5) και η αξιοπρεπής εργασία (ΣΒΑ 8) αντικατοπτρίζουν άμεσα τις κοινωνικές διαστάσεις της βιωσιμότητας. Κατά συνέπεια, η μέτρηση του κοινωνικού αντίκτυπου έχει γίνει ένα θεμελιώδες εργαλείο για την ευθυγράμμιση των στρατηγικών των διεθνών οργανισμών, των κυβερνήσεων και των επιχειρήσεων με τους στόχους βιώσιμης ανάπτυξης (McGuinn et al., 2020).</a:t>
            </a:r>
          </a:p>
        </p:txBody>
      </p:sp>
      <p:pic>
        <p:nvPicPr>
          <p:cNvPr id="7" name="Immagine 6" descr="Immagine che contiene cerchio, schermata, testo, ruota  Il contenuto generato dall'IA potrebbe non essere corretto.">
            <a:extLst>
              <a:ext uri="{FF2B5EF4-FFF2-40B4-BE49-F238E27FC236}">
                <a16:creationId xmlns:a16="http://schemas.microsoft.com/office/drawing/2014/main" id="{ED9B9AA3-9547-44D9-D65B-2966006EC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995" y="2156952"/>
            <a:ext cx="7239000" cy="7239000"/>
          </a:xfrm>
          <a:prstGeom prst="rect">
            <a:avLst/>
          </a:prstGeom>
        </p:spPr>
      </p:pic>
    </p:spTree>
    <p:extLst>
      <p:ext uri="{BB962C8B-B14F-4D97-AF65-F5344CB8AC3E}">
        <p14:creationId xmlns:p14="http://schemas.microsoft.com/office/powerpoint/2010/main" val="133611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2D0DD9-83AC-3C96-8753-8137B7F492E2}"/>
              </a:ext>
            </a:extLst>
          </p:cNvPr>
          <p:cNvSpPr>
            <a:spLocks noGrp="1"/>
          </p:cNvSpPr>
          <p:nvPr>
            <p:ph type="title"/>
          </p:nvPr>
        </p:nvSpPr>
        <p:spPr>
          <a:xfrm>
            <a:off x="354281" y="1098428"/>
            <a:ext cx="15773400" cy="1334261"/>
          </a:xfrm>
        </p:spPr>
        <p:txBody>
          <a:bodyPr/>
          <a:lstStyle/>
          <a:p>
            <a:pPr algn="l" rtl="0"/>
            <a:r>
              <a:rPr lang="it-IT" sz="4800" dirty="0" smtClean="0">
                <a:solidFill>
                  <a:srgbClr val="462AF0"/>
                </a:solidFill>
              </a:rPr>
              <a:t>ΕΚΕ</a:t>
            </a:r>
            <a:r>
              <a:rPr lang="el-GR" sz="4800" dirty="0" smtClean="0">
                <a:solidFill>
                  <a:srgbClr val="462AF0"/>
                </a:solidFill>
              </a:rPr>
              <a:t> - </a:t>
            </a:r>
            <a:r>
              <a:rPr lang="it-IT" sz="4800" dirty="0" err="1" smtClean="0">
                <a:solidFill>
                  <a:srgbClr val="462AF0"/>
                </a:solidFill>
              </a:rPr>
              <a:t>Μεθοδολογί</a:t>
            </a:r>
            <a:r>
              <a:rPr lang="it-IT" sz="4800" dirty="0" smtClean="0">
                <a:solidFill>
                  <a:srgbClr val="462AF0"/>
                </a:solidFill>
              </a:rPr>
              <a:t>α</a:t>
            </a:r>
            <a:r>
              <a:rPr lang="el-GR" sz="4800" dirty="0" smtClean="0">
                <a:solidFill>
                  <a:srgbClr val="462AF0"/>
                </a:solidFill>
              </a:rPr>
              <a:t> Εκτέλεσης</a:t>
            </a:r>
            <a:endParaRPr lang="it-IT" sz="4800" dirty="0">
              <a:solidFill>
                <a:srgbClr val="462AF0"/>
              </a:solidFill>
            </a:endParaRPr>
          </a:p>
        </p:txBody>
      </p:sp>
      <p:sp>
        <p:nvSpPr>
          <p:cNvPr id="4" name="Shape 1">
            <a:extLst>
              <a:ext uri="{FF2B5EF4-FFF2-40B4-BE49-F238E27FC236}">
                <a16:creationId xmlns:a16="http://schemas.microsoft.com/office/drawing/2014/main" id="{BB3C1511-3854-B592-0B8F-6EDAEDF7CCF7}"/>
              </a:ext>
            </a:extLst>
          </p:cNvPr>
          <p:cNvSpPr/>
          <p:nvPr/>
        </p:nvSpPr>
        <p:spPr>
          <a:xfrm>
            <a:off x="1228522" y="2719564"/>
            <a:ext cx="402158" cy="1959115"/>
          </a:xfrm>
          <a:prstGeom prst="roundRect">
            <a:avLst>
              <a:gd name="adj" fmla="val 56015"/>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6DDEB6AC-D86F-B2AA-61E0-FF9790C7C4D0}"/>
              </a:ext>
            </a:extLst>
          </p:cNvPr>
          <p:cNvSpPr/>
          <p:nvPr/>
        </p:nvSpPr>
        <p:spPr>
          <a:xfrm>
            <a:off x="1886459" y="2719565"/>
            <a:ext cx="6462401" cy="480953"/>
          </a:xfrm>
          <a:prstGeom prst="rect">
            <a:avLst/>
          </a:prstGeom>
          <a:noFill/>
          <a:ln/>
        </p:spPr>
        <p:txBody>
          <a:bodyPr wrap="none" lIns="0" tIns="0" rIns="0" bIns="0" rtlCol="0" anchor="t"/>
          <a:lstStyle/>
          <a:p>
            <a:pPr algn="l" defTabSz="1371600" rtl="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Συμμετοχή Ενδιαφερόμενων Μερών</a:t>
            </a:r>
            <a:endParaRPr lang="en-US" sz="2100"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1CED6152-E2E3-C449-AD78-DF5369A5ECEB}"/>
              </a:ext>
            </a:extLst>
          </p:cNvPr>
          <p:cNvSpPr/>
          <p:nvPr/>
        </p:nvSpPr>
        <p:spPr>
          <a:xfrm>
            <a:off x="1886459" y="3375898"/>
            <a:ext cx="13944707" cy="1871663"/>
          </a:xfrm>
          <a:prstGeom prst="rect">
            <a:avLst/>
          </a:prstGeom>
          <a:noFill/>
          <a:ln/>
        </p:spPr>
        <p:txBody>
          <a:bodyPr wrap="square" lIns="0" tIns="0" rIns="0" bIns="0" rtlCol="0" anchor="t"/>
          <a:lstStyle/>
          <a:p>
            <a:pPr algn="l" defTabSz="1371600" rtl="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Ενεργή συμμετοχή της διοίκησης και του προσωπικού. Προσδιορισμός των βασικών ενδιαφερόμενων μερών (εργαζομένους, επισκέπτες, προμηθευτές, κοινότητες) και κατανόηση των κοινωνικών και περιβαλλοντικών ζητημάτων που έχουν τη μεγαλύτερη σημασία για αυτούς μέσω ερευνών και διαβουλεύσεων.</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6E2A8BE9-8E1A-FD96-9AA1-EB5BFF5230EC}"/>
              </a:ext>
            </a:extLst>
          </p:cNvPr>
          <p:cNvSpPr/>
          <p:nvPr/>
        </p:nvSpPr>
        <p:spPr>
          <a:xfrm>
            <a:off x="2995094" y="4811027"/>
            <a:ext cx="5113152" cy="480953"/>
          </a:xfrm>
          <a:prstGeom prst="rect">
            <a:avLst/>
          </a:prstGeom>
          <a:noFill/>
          <a:ln/>
        </p:spPr>
        <p:txBody>
          <a:bodyPr wrap="none" lIns="0" tIns="0" rIns="0" bIns="0" rtlCol="0" anchor="t"/>
          <a:lstStyle/>
          <a:p>
            <a:pPr algn="l" defTabSz="1371600" rtl="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Στρατηγική Ευθυγράμμιση</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1E8F000-EF62-1476-53BE-9E4D47E0ABC2}"/>
              </a:ext>
            </a:extLst>
          </p:cNvPr>
          <p:cNvSpPr/>
          <p:nvPr/>
        </p:nvSpPr>
        <p:spPr>
          <a:xfrm>
            <a:off x="2995093" y="5467360"/>
            <a:ext cx="13377476" cy="1403747"/>
          </a:xfrm>
          <a:prstGeom prst="rect">
            <a:avLst/>
          </a:prstGeom>
          <a:noFill/>
          <a:ln/>
        </p:spPr>
        <p:txBody>
          <a:bodyPr wrap="square" lIns="0" tIns="0" rIns="0" bIns="0" rtlCol="0" anchor="t"/>
          <a:lstStyle/>
          <a:p>
            <a:pPr algn="l" defTabSz="1371600" rtl="0">
              <a:lnSpc>
                <a:spcPts val="3675"/>
              </a:lnSpc>
              <a:buClrTx/>
            </a:pPr>
            <a:r>
              <a:rPr lang="en-US" sz="2100" kern="1200" dirty="0" err="1" smtClean="0">
                <a:solidFill>
                  <a:prstClr val="black"/>
                </a:solidFill>
                <a:latin typeface="Barlow" panose="00000500000000000000" pitchFamily="2" charset="0"/>
                <a:ea typeface="Sora Light" pitchFamily="34" charset="-122"/>
                <a:cs typeface="Sora Light" pitchFamily="34" charset="-120"/>
              </a:rPr>
              <a:t>Ευθυγ</a:t>
            </a:r>
            <a:r>
              <a:rPr lang="el-GR" sz="2100" kern="1200" dirty="0" err="1" smtClean="0">
                <a:solidFill>
                  <a:prstClr val="black"/>
                </a:solidFill>
                <a:latin typeface="Barlow" panose="00000500000000000000" pitchFamily="2" charset="0"/>
                <a:ea typeface="Sora Light" pitchFamily="34" charset="-122"/>
                <a:cs typeface="Sora Light" pitchFamily="34" charset="-120"/>
              </a:rPr>
              <a:t>ράμμιση</a:t>
            </a:r>
            <a:r>
              <a:rPr lang="en-US" sz="2100" kern="1200" dirty="0" smtClean="0">
                <a:solidFill>
                  <a:prstClr val="black"/>
                </a:solidFill>
                <a:latin typeface="Barlow" panose="00000500000000000000" pitchFamily="2" charset="0"/>
                <a:ea typeface="Sora Light" pitchFamily="34" charset="-122"/>
                <a:cs typeface="Sora Light" pitchFamily="34" charset="-120"/>
              </a:rPr>
              <a:t> τ</a:t>
            </a:r>
            <a:r>
              <a:rPr lang="el-GR" sz="2100" kern="1200" dirty="0" smtClean="0">
                <a:solidFill>
                  <a:prstClr val="black"/>
                </a:solidFill>
                <a:latin typeface="Barlow" panose="00000500000000000000" pitchFamily="2" charset="0"/>
                <a:ea typeface="Sora Light" pitchFamily="34" charset="-122"/>
                <a:cs typeface="Sora Light" pitchFamily="34" charset="-120"/>
              </a:rPr>
              <a:t>ων</a:t>
            </a:r>
            <a:r>
              <a:rPr lang="en-US" sz="2100" kern="1200" dirty="0" smtClean="0">
                <a:solidFill>
                  <a:prstClr val="black"/>
                </a:solidFill>
                <a:latin typeface="Barlow" panose="00000500000000000000" pitchFamily="2" charset="0"/>
                <a:ea typeface="Sora Light" pitchFamily="34" charset="-122"/>
                <a:cs typeface="Sora Light" pitchFamily="34" charset="-120"/>
              </a:rPr>
              <a:t> π</a:t>
            </a:r>
            <a:r>
              <a:rPr lang="en-US" sz="2100" kern="1200" dirty="0" err="1" smtClean="0">
                <a:solidFill>
                  <a:prstClr val="black"/>
                </a:solidFill>
                <a:latin typeface="Barlow" panose="00000500000000000000" pitchFamily="2" charset="0"/>
                <a:ea typeface="Sora Light" pitchFamily="34" charset="-122"/>
                <a:cs typeface="Sora Light" pitchFamily="34" charset="-120"/>
              </a:rPr>
              <a:t>ροσ</a:t>
            </a:r>
            <a:r>
              <a:rPr lang="en-US" sz="2100" kern="1200" dirty="0" smtClean="0">
                <a:solidFill>
                  <a:prstClr val="black"/>
                </a:solidFill>
                <a:latin typeface="Barlow" panose="00000500000000000000" pitchFamily="2" charset="0"/>
                <a:ea typeface="Sora Light" pitchFamily="34" charset="-122"/>
                <a:cs typeface="Sora Light" pitchFamily="34" charset="-120"/>
              </a:rPr>
              <a:t>π</a:t>
            </a:r>
            <a:r>
              <a:rPr lang="el-GR" sz="2100" kern="1200" dirty="0" smtClean="0">
                <a:solidFill>
                  <a:prstClr val="black"/>
                </a:solidFill>
                <a:latin typeface="Barlow" panose="00000500000000000000" pitchFamily="2" charset="0"/>
                <a:ea typeface="Sora Light" pitchFamily="34" charset="-122"/>
                <a:cs typeface="Sora Light" pitchFamily="34" charset="-120"/>
              </a:rPr>
              <a:t>α</a:t>
            </a:r>
            <a:r>
              <a:rPr lang="en-US" sz="2100" kern="1200" dirty="0" err="1" smtClean="0">
                <a:solidFill>
                  <a:prstClr val="black"/>
                </a:solidFill>
                <a:latin typeface="Barlow" panose="00000500000000000000" pitchFamily="2" charset="0"/>
                <a:ea typeface="Sora Light" pitchFamily="34" charset="-122"/>
                <a:cs typeface="Sora Light" pitchFamily="34" charset="-120"/>
              </a:rPr>
              <a:t>θει</a:t>
            </a:r>
            <a:r>
              <a:rPr lang="el-GR" sz="2100" kern="1200" dirty="0" err="1" smtClean="0">
                <a:solidFill>
                  <a:prstClr val="black"/>
                </a:solidFill>
                <a:latin typeface="Barlow" panose="00000500000000000000" pitchFamily="2" charset="0"/>
                <a:ea typeface="Sora Light" pitchFamily="34" charset="-122"/>
                <a:cs typeface="Sora Light" pitchFamily="34" charset="-120"/>
              </a:rPr>
              <a:t>ών</a:t>
            </a:r>
            <a:r>
              <a:rPr lang="en-US" sz="2100" kern="1200" dirty="0" smtClean="0">
                <a:solidFill>
                  <a:prstClr val="black"/>
                </a:solidFill>
                <a:latin typeface="Barlow" panose="00000500000000000000" pitchFamily="2" charset="0"/>
                <a:ea typeface="Sora Light" pitchFamily="34" charset="-122"/>
                <a:cs typeface="Sora Light" pitchFamily="34" charset="-120"/>
              </a:rPr>
              <a:t> </a:t>
            </a:r>
            <a:r>
              <a:rPr lang="en-US" sz="2100" kern="1200" dirty="0">
                <a:solidFill>
                  <a:prstClr val="black"/>
                </a:solidFill>
                <a:latin typeface="Barlow" panose="00000500000000000000" pitchFamily="2" charset="0"/>
                <a:ea typeface="Sora Light" pitchFamily="34" charset="-122"/>
                <a:cs typeface="Sora Light" pitchFamily="34" charset="-120"/>
              </a:rPr>
              <a:t>ΕΚΕ με την αποστολή, το όραμα και τις αξίες του οργανισμού. </a:t>
            </a:r>
            <a:r>
              <a:rPr lang="en-US" sz="2100" kern="1200" dirty="0" err="1" smtClean="0">
                <a:solidFill>
                  <a:prstClr val="black"/>
                </a:solidFill>
                <a:latin typeface="Barlow" panose="00000500000000000000" pitchFamily="2" charset="0"/>
                <a:ea typeface="Sora Light" pitchFamily="34" charset="-122"/>
                <a:cs typeface="Sora Light" pitchFamily="34" charset="-120"/>
              </a:rPr>
              <a:t>Εξ</a:t>
            </a:r>
            <a:r>
              <a:rPr lang="el-GR" sz="2100" kern="1200" dirty="0" err="1" smtClean="0">
                <a:solidFill>
                  <a:prstClr val="black"/>
                </a:solidFill>
                <a:latin typeface="Barlow" panose="00000500000000000000" pitchFamily="2" charset="0"/>
                <a:ea typeface="Sora Light" pitchFamily="34" charset="-122"/>
                <a:cs typeface="Sora Light" pitchFamily="34" charset="-120"/>
              </a:rPr>
              <a:t>έταση</a:t>
            </a:r>
            <a:r>
              <a:rPr lang="en-US" sz="2100" kern="1200" dirty="0" smtClean="0">
                <a:solidFill>
                  <a:prstClr val="black"/>
                </a:solidFill>
                <a:latin typeface="Barlow" panose="00000500000000000000" pitchFamily="2" charset="0"/>
                <a:ea typeface="Sora Light" pitchFamily="34" charset="-122"/>
                <a:cs typeface="Sora Light" pitchFamily="34" charset="-120"/>
              </a:rPr>
              <a:t> τ</a:t>
            </a:r>
            <a:r>
              <a:rPr lang="el-GR" sz="2100" kern="1200" dirty="0" smtClean="0">
                <a:solidFill>
                  <a:prstClr val="black"/>
                </a:solidFill>
                <a:latin typeface="Barlow" panose="00000500000000000000" pitchFamily="2" charset="0"/>
                <a:ea typeface="Sora Light" pitchFamily="34" charset="-122"/>
                <a:cs typeface="Sora Light" pitchFamily="34" charset="-120"/>
              </a:rPr>
              <a:t>ων</a:t>
            </a:r>
            <a:r>
              <a:rPr lang="en-US" sz="2100" kern="1200" dirty="0" smtClean="0">
                <a:solidFill>
                  <a:prstClr val="black"/>
                </a:solidFill>
                <a:latin typeface="Barlow" panose="00000500000000000000" pitchFamily="2" charset="0"/>
                <a:ea typeface="Sora Light" pitchFamily="34" charset="-122"/>
                <a:cs typeface="Sora Light" pitchFamily="34" charset="-120"/>
              </a:rPr>
              <a:t> υπ</a:t>
            </a:r>
            <a:r>
              <a:rPr lang="en-US" sz="2100" kern="1200" dirty="0" err="1" smtClean="0">
                <a:solidFill>
                  <a:prstClr val="black"/>
                </a:solidFill>
                <a:latin typeface="Barlow" panose="00000500000000000000" pitchFamily="2" charset="0"/>
                <a:ea typeface="Sora Light" pitchFamily="34" charset="-122"/>
                <a:cs typeface="Sora Light" pitchFamily="34" charset="-120"/>
              </a:rPr>
              <a:t>άρχουσ</a:t>
            </a:r>
            <a:r>
              <a:rPr lang="el-GR" sz="2100" kern="1200" dirty="0" smtClean="0">
                <a:solidFill>
                  <a:prstClr val="black"/>
                </a:solidFill>
                <a:latin typeface="Barlow" panose="00000500000000000000" pitchFamily="2" charset="0"/>
                <a:ea typeface="Sora Light" pitchFamily="34" charset="-122"/>
                <a:cs typeface="Sora Light" pitchFamily="34" charset="-120"/>
              </a:rPr>
              <a:t>ων</a:t>
            </a:r>
            <a:r>
              <a:rPr lang="en-US" sz="2100" kern="1200" dirty="0" smtClean="0">
                <a:solidFill>
                  <a:prstClr val="black"/>
                </a:solidFill>
                <a:latin typeface="Barlow" panose="00000500000000000000" pitchFamily="2" charset="0"/>
                <a:ea typeface="Sora Light" pitchFamily="34" charset="-122"/>
                <a:cs typeface="Sora Light" pitchFamily="34" charset="-120"/>
              </a:rPr>
              <a:t> π</a:t>
            </a:r>
            <a:r>
              <a:rPr lang="en-US" sz="2100" kern="1200" dirty="0" err="1" smtClean="0">
                <a:solidFill>
                  <a:prstClr val="black"/>
                </a:solidFill>
                <a:latin typeface="Barlow" panose="00000500000000000000" pitchFamily="2" charset="0"/>
                <a:ea typeface="Sora Light" pitchFamily="34" charset="-122"/>
                <a:cs typeface="Sora Light" pitchFamily="34" charset="-120"/>
              </a:rPr>
              <a:t>ρωτο</a:t>
            </a:r>
            <a:r>
              <a:rPr lang="en-US" sz="2100" kern="1200" dirty="0" smtClean="0">
                <a:solidFill>
                  <a:prstClr val="black"/>
                </a:solidFill>
                <a:latin typeface="Barlow" panose="00000500000000000000" pitchFamily="2" charset="0"/>
                <a:ea typeface="Sora Light" pitchFamily="34" charset="-122"/>
                <a:cs typeface="Sora Light" pitchFamily="34" charset="-120"/>
              </a:rPr>
              <a:t>βουλ</a:t>
            </a:r>
            <a:r>
              <a:rPr lang="el-GR" sz="2100" kern="1200" dirty="0" smtClean="0">
                <a:solidFill>
                  <a:prstClr val="black"/>
                </a:solidFill>
                <a:latin typeface="Barlow" panose="00000500000000000000" pitchFamily="2" charset="0"/>
                <a:ea typeface="Sora Light" pitchFamily="34" charset="-122"/>
                <a:cs typeface="Sora Light" pitchFamily="34" charset="-120"/>
              </a:rPr>
              <a:t>ιών</a:t>
            </a:r>
            <a:r>
              <a:rPr lang="en-US" sz="2100" kern="1200" dirty="0" smtClean="0">
                <a:solidFill>
                  <a:prstClr val="black"/>
                </a:solidFill>
                <a:latin typeface="Barlow" panose="00000500000000000000" pitchFamily="2" charset="0"/>
                <a:ea typeface="Sora Light" pitchFamily="34" charset="-122"/>
                <a:cs typeface="Sora Light" pitchFamily="34" charset="-120"/>
              </a:rPr>
              <a:t> </a:t>
            </a:r>
            <a:r>
              <a:rPr lang="en-US" sz="2100" kern="1200" dirty="0">
                <a:solidFill>
                  <a:prstClr val="black"/>
                </a:solidFill>
                <a:latin typeface="Barlow" panose="00000500000000000000" pitchFamily="2" charset="0"/>
                <a:ea typeface="Sora Light" pitchFamily="34" charset="-122"/>
                <a:cs typeface="Sora Light" pitchFamily="34" charset="-120"/>
              </a:rPr>
              <a:t>για να </a:t>
            </a:r>
            <a:r>
              <a:rPr lang="en-US" sz="2100" kern="1200" dirty="0" smtClean="0">
                <a:solidFill>
                  <a:prstClr val="black"/>
                </a:solidFill>
                <a:latin typeface="Barlow" panose="00000500000000000000" pitchFamily="2" charset="0"/>
                <a:ea typeface="Sora Light" pitchFamily="34" charset="-122"/>
                <a:cs typeface="Sora Light" pitchFamily="34" charset="-120"/>
              </a:rPr>
              <a:t>διαμορφ</a:t>
            </a:r>
            <a:r>
              <a:rPr lang="el-GR" sz="2100" kern="1200" dirty="0" smtClean="0">
                <a:solidFill>
                  <a:prstClr val="black"/>
                </a:solidFill>
                <a:latin typeface="Barlow" panose="00000500000000000000" pitchFamily="2" charset="0"/>
                <a:ea typeface="Sora Light" pitchFamily="34" charset="-122"/>
                <a:cs typeface="Sora Light" pitchFamily="34" charset="-120"/>
              </a:rPr>
              <a:t>ωθεί</a:t>
            </a:r>
            <a:r>
              <a:rPr lang="en-US" sz="2100" kern="1200" dirty="0" smtClean="0">
                <a:solidFill>
                  <a:prstClr val="black"/>
                </a:solidFill>
                <a:latin typeface="Barlow" panose="00000500000000000000" pitchFamily="2" charset="0"/>
                <a:ea typeface="Sora Light" pitchFamily="34" charset="-122"/>
                <a:cs typeface="Sora Light" pitchFamily="34" charset="-120"/>
              </a:rPr>
              <a:t> </a:t>
            </a:r>
            <a:r>
              <a:rPr lang="en-US" sz="2100" kern="1200" dirty="0">
                <a:solidFill>
                  <a:prstClr val="black"/>
                </a:solidFill>
                <a:latin typeface="Barlow" panose="00000500000000000000" pitchFamily="2" charset="0"/>
                <a:ea typeface="Sora Light" pitchFamily="34" charset="-122"/>
                <a:cs typeface="Sora Light" pitchFamily="34" charset="-120"/>
              </a:rPr>
              <a:t>ένα πρακτικό σχέδιο ΕΚΕ που υποστηρίζει τους επιχειρηματικούς στόχους, δημιουργώντας παράλληλα κοινωνική αξία.</a:t>
            </a:r>
            <a:endParaRPr lang="en-US" sz="2100"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E5D203A9-A5BA-3B5D-D093-3388DDC9E193}"/>
              </a:ext>
            </a:extLst>
          </p:cNvPr>
          <p:cNvSpPr/>
          <p:nvPr/>
        </p:nvSpPr>
        <p:spPr>
          <a:xfrm>
            <a:off x="4439587" y="7090906"/>
            <a:ext cx="8936294" cy="480953"/>
          </a:xfrm>
          <a:prstGeom prst="rect">
            <a:avLst/>
          </a:prstGeom>
          <a:noFill/>
          <a:ln/>
        </p:spPr>
        <p:txBody>
          <a:bodyPr wrap="none" lIns="0" tIns="0" rIns="0" bIns="0" rtlCol="0" anchor="t"/>
          <a:lstStyle/>
          <a:p>
            <a:pPr algn="l" defTabSz="1371600" rtl="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Υλοποίηση &amp; Μέτρηση</a:t>
            </a:r>
            <a:endParaRPr lang="en-US" sz="2100"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C073AB85-6DE6-B8F1-ACBF-5CBB758E6A32}"/>
              </a:ext>
            </a:extLst>
          </p:cNvPr>
          <p:cNvSpPr/>
          <p:nvPr/>
        </p:nvSpPr>
        <p:spPr>
          <a:xfrm>
            <a:off x="4439587" y="7571858"/>
            <a:ext cx="13377476" cy="1871663"/>
          </a:xfrm>
          <a:prstGeom prst="rect">
            <a:avLst/>
          </a:prstGeom>
          <a:noFill/>
          <a:ln/>
        </p:spPr>
        <p:txBody>
          <a:bodyPr wrap="square" lIns="0" tIns="0" rIns="0" bIns="0" rtlCol="0" anchor="t"/>
          <a:lstStyle/>
          <a:p>
            <a:pPr algn="l" defTabSz="1371600" rtl="0">
              <a:lnSpc>
                <a:spcPts val="3675"/>
              </a:lnSpc>
              <a:buClrTx/>
            </a:pPr>
            <a:r>
              <a:rPr lang="en-US" sz="2100" kern="1200" dirty="0" err="1" smtClean="0">
                <a:solidFill>
                  <a:prstClr val="black"/>
                </a:solidFill>
                <a:latin typeface="Barlow" panose="00000500000000000000" pitchFamily="2" charset="0"/>
                <a:ea typeface="Sora Light" pitchFamily="34" charset="-122"/>
                <a:cs typeface="Sora Light" pitchFamily="34" charset="-120"/>
              </a:rPr>
              <a:t>Κοινο</a:t>
            </a:r>
            <a:r>
              <a:rPr lang="en-US" sz="2100" kern="1200" dirty="0" smtClean="0">
                <a:solidFill>
                  <a:prstClr val="black"/>
                </a:solidFill>
                <a:latin typeface="Barlow" panose="00000500000000000000" pitchFamily="2" charset="0"/>
                <a:ea typeface="Sora Light" pitchFamily="34" charset="-122"/>
                <a:cs typeface="Sora Light" pitchFamily="34" charset="-120"/>
              </a:rPr>
              <a:t>πο</a:t>
            </a:r>
            <a:r>
              <a:rPr lang="el-GR" sz="2100" kern="1200" dirty="0" err="1" smtClean="0">
                <a:solidFill>
                  <a:prstClr val="black"/>
                </a:solidFill>
                <a:latin typeface="Barlow" panose="00000500000000000000" pitchFamily="2" charset="0"/>
                <a:ea typeface="Sora Light" pitchFamily="34" charset="-122"/>
                <a:cs typeface="Sora Light" pitchFamily="34" charset="-120"/>
              </a:rPr>
              <a:t>ίηση</a:t>
            </a:r>
            <a:r>
              <a:rPr lang="en-US" sz="2100" kern="1200" dirty="0" smtClean="0">
                <a:solidFill>
                  <a:prstClr val="black"/>
                </a:solidFill>
                <a:latin typeface="Barlow" panose="00000500000000000000" pitchFamily="2" charset="0"/>
                <a:ea typeface="Sora Light" pitchFamily="34" charset="-122"/>
                <a:cs typeface="Sora Light" pitchFamily="34" charset="-120"/>
              </a:rPr>
              <a:t> </a:t>
            </a:r>
            <a:r>
              <a:rPr lang="en-US" sz="2100" kern="1200" dirty="0" err="1" smtClean="0">
                <a:solidFill>
                  <a:prstClr val="black"/>
                </a:solidFill>
                <a:latin typeface="Barlow" panose="00000500000000000000" pitchFamily="2" charset="0"/>
                <a:ea typeface="Sora Light" pitchFamily="34" charset="-122"/>
                <a:cs typeface="Sora Light" pitchFamily="34" charset="-120"/>
              </a:rPr>
              <a:t>τη</a:t>
            </a:r>
            <a:r>
              <a:rPr lang="el-GR" sz="2100" kern="1200" dirty="0" smtClean="0">
                <a:solidFill>
                  <a:prstClr val="black"/>
                </a:solidFill>
                <a:latin typeface="Barlow" panose="00000500000000000000" pitchFamily="2" charset="0"/>
                <a:ea typeface="Sora Light" pitchFamily="34" charset="-122"/>
                <a:cs typeface="Sora Light" pitchFamily="34" charset="-120"/>
              </a:rPr>
              <a:t>ς</a:t>
            </a:r>
            <a:r>
              <a:rPr lang="en-US" sz="2100" kern="1200" dirty="0" smtClean="0">
                <a:solidFill>
                  <a:prstClr val="black"/>
                </a:solidFill>
                <a:latin typeface="Barlow" panose="00000500000000000000" pitchFamily="2" charset="0"/>
                <a:ea typeface="Sora Light" pitchFamily="34" charset="-122"/>
                <a:cs typeface="Sora Light" pitchFamily="34" charset="-120"/>
              </a:rPr>
              <a:t> </a:t>
            </a:r>
            <a:r>
              <a:rPr lang="en-US" sz="2100" kern="1200" dirty="0" err="1" smtClean="0">
                <a:solidFill>
                  <a:prstClr val="black"/>
                </a:solidFill>
                <a:latin typeface="Barlow" panose="00000500000000000000" pitchFamily="2" charset="0"/>
                <a:ea typeface="Sora Light" pitchFamily="34" charset="-122"/>
                <a:cs typeface="Sora Light" pitchFamily="34" charset="-120"/>
              </a:rPr>
              <a:t>στρ</a:t>
            </a:r>
            <a:r>
              <a:rPr lang="en-US" sz="2100" kern="1200" dirty="0" smtClean="0">
                <a:solidFill>
                  <a:prstClr val="black"/>
                </a:solidFill>
                <a:latin typeface="Barlow" panose="00000500000000000000" pitchFamily="2" charset="0"/>
                <a:ea typeface="Sora Light" pitchFamily="34" charset="-122"/>
                <a:cs typeface="Sora Light" pitchFamily="34" charset="-120"/>
              </a:rPr>
              <a:t>ατηγική</a:t>
            </a:r>
            <a:r>
              <a:rPr lang="el-GR" sz="2100" kern="1200" dirty="0" smtClean="0">
                <a:solidFill>
                  <a:prstClr val="black"/>
                </a:solidFill>
                <a:latin typeface="Barlow" panose="00000500000000000000" pitchFamily="2" charset="0"/>
                <a:ea typeface="Sora Light" pitchFamily="34" charset="-122"/>
                <a:cs typeface="Sora Light" pitchFamily="34" charset="-120"/>
              </a:rPr>
              <a:t>ς</a:t>
            </a:r>
            <a:r>
              <a:rPr lang="en-US" sz="2100" kern="1200" dirty="0" smtClean="0">
                <a:solidFill>
                  <a:prstClr val="black"/>
                </a:solidFill>
                <a:latin typeface="Barlow" panose="00000500000000000000" pitchFamily="2" charset="0"/>
                <a:ea typeface="Sora Light" pitchFamily="34" charset="-122"/>
                <a:cs typeface="Sora Light" pitchFamily="34" charset="-120"/>
              </a:rPr>
              <a:t> </a:t>
            </a:r>
            <a:r>
              <a:rPr lang="en-US" sz="2100" kern="1200" dirty="0">
                <a:solidFill>
                  <a:prstClr val="black"/>
                </a:solidFill>
                <a:latin typeface="Barlow" panose="00000500000000000000" pitchFamily="2" charset="0"/>
                <a:ea typeface="Sora Light" pitchFamily="34" charset="-122"/>
                <a:cs typeface="Sora Light" pitchFamily="34" charset="-120"/>
              </a:rPr>
              <a:t>στα ενδιαφερόμενα μέρη για να </a:t>
            </a:r>
            <a:r>
              <a:rPr lang="en-US" sz="2100" kern="1200" dirty="0" smtClean="0">
                <a:solidFill>
                  <a:prstClr val="black"/>
                </a:solidFill>
                <a:latin typeface="Barlow" panose="00000500000000000000" pitchFamily="2" charset="0"/>
                <a:ea typeface="Sora Light" pitchFamily="34" charset="-122"/>
                <a:cs typeface="Sora Light" pitchFamily="34" charset="-120"/>
              </a:rPr>
              <a:t>διασφαλί</a:t>
            </a:r>
            <a:r>
              <a:rPr lang="el-GR" sz="2100" kern="1200" dirty="0" err="1" smtClean="0">
                <a:solidFill>
                  <a:prstClr val="black"/>
                </a:solidFill>
                <a:latin typeface="Barlow" panose="00000500000000000000" pitchFamily="2" charset="0"/>
                <a:ea typeface="Sora Light" pitchFamily="34" charset="-122"/>
                <a:cs typeface="Sora Light" pitchFamily="34" charset="-120"/>
              </a:rPr>
              <a:t>στεί</a:t>
            </a:r>
            <a:r>
              <a:rPr lang="en-US" sz="2100" kern="1200" dirty="0" smtClean="0">
                <a:solidFill>
                  <a:prstClr val="black"/>
                </a:solidFill>
                <a:latin typeface="Barlow" panose="00000500000000000000" pitchFamily="2" charset="0"/>
                <a:ea typeface="Sora Light" pitchFamily="34" charset="-122"/>
                <a:cs typeface="Sora Light" pitchFamily="34" charset="-120"/>
              </a:rPr>
              <a:t> </a:t>
            </a:r>
            <a:r>
              <a:rPr lang="el-GR" sz="2100" kern="1200" dirty="0" smtClean="0">
                <a:solidFill>
                  <a:prstClr val="black"/>
                </a:solidFill>
                <a:latin typeface="Barlow" panose="00000500000000000000" pitchFamily="2" charset="0"/>
                <a:ea typeface="Sora Light" pitchFamily="34" charset="-122"/>
                <a:cs typeface="Sora Light" pitchFamily="34" charset="-120"/>
              </a:rPr>
              <a:t>η</a:t>
            </a:r>
            <a:r>
              <a:rPr lang="en-US" sz="2100" kern="1200" dirty="0" smtClean="0">
                <a:solidFill>
                  <a:prstClr val="black"/>
                </a:solidFill>
                <a:latin typeface="Barlow" panose="00000500000000000000" pitchFamily="2" charset="0"/>
                <a:ea typeface="Sora Light" pitchFamily="34" charset="-122"/>
                <a:cs typeface="Sora Light" pitchFamily="34" charset="-120"/>
              </a:rPr>
              <a:t> </a:t>
            </a:r>
            <a:r>
              <a:rPr lang="en-US" sz="2100" kern="1200" dirty="0">
                <a:solidFill>
                  <a:prstClr val="black"/>
                </a:solidFill>
                <a:latin typeface="Barlow" panose="00000500000000000000" pitchFamily="2" charset="0"/>
                <a:ea typeface="Sora Light" pitchFamily="34" charset="-122"/>
                <a:cs typeface="Sora Light" pitchFamily="34" charset="-120"/>
              </a:rPr>
              <a:t>ευθυγράμμιση και </a:t>
            </a:r>
            <a:r>
              <a:rPr lang="el-GR" sz="2100" kern="1200" dirty="0">
                <a:solidFill>
                  <a:prstClr val="black"/>
                </a:solidFill>
                <a:latin typeface="Barlow" panose="00000500000000000000" pitchFamily="2" charset="0"/>
                <a:ea typeface="Sora Light" pitchFamily="34" charset="-122"/>
                <a:cs typeface="Sora Light" pitchFamily="34" charset="-120"/>
              </a:rPr>
              <a:t>η</a:t>
            </a:r>
            <a:r>
              <a:rPr lang="en-US" sz="2100" kern="1200" dirty="0" smtClean="0">
                <a:solidFill>
                  <a:prstClr val="black"/>
                </a:solidFill>
                <a:latin typeface="Barlow" panose="00000500000000000000" pitchFamily="2" charset="0"/>
                <a:ea typeface="Sora Light" pitchFamily="34" charset="-122"/>
                <a:cs typeface="Sora Light" pitchFamily="34" charset="-120"/>
              </a:rPr>
              <a:t> </a:t>
            </a:r>
            <a:r>
              <a:rPr lang="en-US" sz="2100" kern="1200" dirty="0">
                <a:solidFill>
                  <a:prstClr val="black"/>
                </a:solidFill>
                <a:latin typeface="Barlow" panose="00000500000000000000" pitchFamily="2" charset="0"/>
                <a:ea typeface="Sora Light" pitchFamily="34" charset="-122"/>
                <a:cs typeface="Sora Light" pitchFamily="34" charset="-120"/>
              </a:rPr>
              <a:t>υποστήριξη. </a:t>
            </a:r>
            <a:r>
              <a:rPr lang="el-GR" sz="2100" kern="1200" dirty="0" smtClean="0">
                <a:solidFill>
                  <a:prstClr val="black"/>
                </a:solidFill>
                <a:latin typeface="Barlow" panose="00000500000000000000" pitchFamily="2" charset="0"/>
                <a:ea typeface="Sora Light" pitchFamily="34" charset="-122"/>
                <a:cs typeface="Sora Light" pitchFamily="34" charset="-120"/>
              </a:rPr>
              <a:t>Σ</a:t>
            </a:r>
            <a:r>
              <a:rPr lang="en-US" sz="2100" kern="1200" dirty="0" smtClean="0">
                <a:solidFill>
                  <a:prstClr val="black"/>
                </a:solidFill>
                <a:latin typeface="Barlow" panose="00000500000000000000" pitchFamily="2" charset="0"/>
                <a:ea typeface="Sora Light" pitchFamily="34" charset="-122"/>
                <a:cs typeface="Sora Light" pitchFamily="34" charset="-120"/>
              </a:rPr>
              <a:t>τα</a:t>
            </a:r>
            <a:r>
              <a:rPr lang="en-US" sz="2100" kern="1200" dirty="0" err="1" smtClean="0">
                <a:solidFill>
                  <a:prstClr val="black"/>
                </a:solidFill>
                <a:latin typeface="Barlow" panose="00000500000000000000" pitchFamily="2" charset="0"/>
                <a:ea typeface="Sora Light" pitchFamily="34" charset="-122"/>
                <a:cs typeface="Sora Light" pitchFamily="34" charset="-120"/>
              </a:rPr>
              <a:t>δι</a:t>
            </a:r>
            <a:r>
              <a:rPr lang="en-US" sz="2100" kern="1200" dirty="0" smtClean="0">
                <a:solidFill>
                  <a:prstClr val="black"/>
                </a:solidFill>
                <a:latin typeface="Barlow" panose="00000500000000000000" pitchFamily="2" charset="0"/>
                <a:ea typeface="Sora Light" pitchFamily="34" charset="-122"/>
                <a:cs typeface="Sora Light" pitchFamily="34" charset="-120"/>
              </a:rPr>
              <a:t>ακ</a:t>
            </a:r>
            <a:r>
              <a:rPr lang="el-GR" sz="2100" kern="1200" dirty="0" smtClean="0">
                <a:solidFill>
                  <a:prstClr val="black"/>
                </a:solidFill>
                <a:latin typeface="Barlow" panose="00000500000000000000" pitchFamily="2" charset="0"/>
                <a:ea typeface="Sora Light" pitchFamily="34" charset="-122"/>
                <a:cs typeface="Sora Light" pitchFamily="34" charset="-120"/>
              </a:rPr>
              <a:t>ή εφαρμογή</a:t>
            </a:r>
            <a:r>
              <a:rPr lang="en-US" sz="2100" kern="1200" dirty="0" smtClean="0">
                <a:solidFill>
                  <a:prstClr val="black"/>
                </a:solidFill>
                <a:latin typeface="Barlow" panose="00000500000000000000" pitchFamily="2" charset="0"/>
                <a:ea typeface="Sora Light" pitchFamily="34" charset="-122"/>
                <a:cs typeface="Sora Light" pitchFamily="34" charset="-120"/>
              </a:rPr>
              <a:t> </a:t>
            </a:r>
            <a:r>
              <a:rPr lang="en-US" sz="2100" kern="1200" dirty="0">
                <a:solidFill>
                  <a:prstClr val="black"/>
                </a:solidFill>
                <a:latin typeface="Barlow" panose="00000500000000000000" pitchFamily="2" charset="0"/>
                <a:ea typeface="Sora Light" pitchFamily="34" charset="-122"/>
                <a:cs typeface="Sora Light" pitchFamily="34" charset="-120"/>
              </a:rPr>
              <a:t>και </a:t>
            </a:r>
            <a:r>
              <a:rPr lang="en-US" sz="2100" kern="1200" dirty="0" smtClean="0">
                <a:solidFill>
                  <a:prstClr val="black"/>
                </a:solidFill>
                <a:latin typeface="Barlow" panose="00000500000000000000" pitchFamily="2" charset="0"/>
                <a:ea typeface="Sora Light" pitchFamily="34" charset="-122"/>
                <a:cs typeface="Sora Light" pitchFamily="34" charset="-120"/>
              </a:rPr>
              <a:t>επα</a:t>
            </a:r>
            <a:r>
              <a:rPr lang="en-US" sz="2100" kern="1200" dirty="0" err="1" smtClean="0">
                <a:solidFill>
                  <a:prstClr val="black"/>
                </a:solidFill>
                <a:latin typeface="Barlow" panose="00000500000000000000" pitchFamily="2" charset="0"/>
                <a:ea typeface="Sora Light" pitchFamily="34" charset="-122"/>
                <a:cs typeface="Sora Light" pitchFamily="34" charset="-120"/>
              </a:rPr>
              <a:t>νεξ</a:t>
            </a:r>
            <a:r>
              <a:rPr lang="el-GR" sz="2100" kern="1200" dirty="0" err="1" smtClean="0">
                <a:solidFill>
                  <a:prstClr val="black"/>
                </a:solidFill>
                <a:latin typeface="Barlow" panose="00000500000000000000" pitchFamily="2" charset="0"/>
                <a:ea typeface="Sora Light" pitchFamily="34" charset="-122"/>
                <a:cs typeface="Sora Light" pitchFamily="34" charset="-120"/>
              </a:rPr>
              <a:t>έταση</a:t>
            </a:r>
            <a:r>
              <a:rPr lang="en-US" sz="2100" kern="1200" dirty="0" smtClean="0">
                <a:solidFill>
                  <a:prstClr val="black"/>
                </a:solidFill>
                <a:latin typeface="Barlow" panose="00000500000000000000" pitchFamily="2" charset="0"/>
                <a:ea typeface="Sora Light" pitchFamily="34" charset="-122"/>
                <a:cs typeface="Sora Light" pitchFamily="34" charset="-120"/>
              </a:rPr>
              <a:t> </a:t>
            </a:r>
            <a:r>
              <a:rPr lang="en-US" sz="2100" kern="1200" dirty="0">
                <a:solidFill>
                  <a:prstClr val="black"/>
                </a:solidFill>
                <a:latin typeface="Barlow" panose="00000500000000000000" pitchFamily="2" charset="0"/>
                <a:ea typeface="Sora Light" pitchFamily="34" charset="-122"/>
                <a:cs typeface="Sora Light" pitchFamily="34" charset="-120"/>
              </a:rPr>
              <a:t>τακτικά χρησιμοποιώντας αξιόπιστους δείκτες από πλαίσια όπως η Παγκόσμια Πρωτοβουλία Αναφοράς για την αποτελεσματική μέτρηση του αντίκτυπου.</a:t>
            </a:r>
            <a:endParaRPr lang="en-US" sz="2100" kern="1200" dirty="0">
              <a:solidFill>
                <a:prstClr val="black"/>
              </a:solidFill>
              <a:latin typeface="Barlow" panose="00000500000000000000" pitchFamily="2" charset="0"/>
              <a:ea typeface="+mn-ea"/>
              <a:cs typeface="+mn-cs"/>
            </a:endParaRPr>
          </a:p>
        </p:txBody>
      </p:sp>
      <p:sp>
        <p:nvSpPr>
          <p:cNvPr id="13" name="Shape 1">
            <a:extLst>
              <a:ext uri="{FF2B5EF4-FFF2-40B4-BE49-F238E27FC236}">
                <a16:creationId xmlns:a16="http://schemas.microsoft.com/office/drawing/2014/main" id="{27900385-2EFD-D13F-E8E3-B6A2D34B908F}"/>
              </a:ext>
            </a:extLst>
          </p:cNvPr>
          <p:cNvSpPr/>
          <p:nvPr/>
        </p:nvSpPr>
        <p:spPr>
          <a:xfrm>
            <a:off x="2354867" y="4927743"/>
            <a:ext cx="449293" cy="1943364"/>
          </a:xfrm>
          <a:prstGeom prst="roundRect">
            <a:avLst>
              <a:gd name="adj" fmla="val 56015"/>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F17AC77D-8A8D-70F1-6E42-43991E1174EE}"/>
              </a:ext>
            </a:extLst>
          </p:cNvPr>
          <p:cNvSpPr/>
          <p:nvPr/>
        </p:nvSpPr>
        <p:spPr>
          <a:xfrm>
            <a:off x="3814207" y="7113552"/>
            <a:ext cx="346313" cy="1725648"/>
          </a:xfrm>
          <a:prstGeom prst="roundRect">
            <a:avLst>
              <a:gd name="adj" fmla="val 56015"/>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35969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C8D78-2BD3-7E52-AA73-2A775E975C03}"/>
              </a:ext>
            </a:extLst>
          </p:cNvPr>
          <p:cNvSpPr>
            <a:spLocks noGrp="1"/>
          </p:cNvSpPr>
          <p:nvPr>
            <p:ph type="title"/>
          </p:nvPr>
        </p:nvSpPr>
        <p:spPr>
          <a:xfrm>
            <a:off x="447495" y="1246415"/>
            <a:ext cx="15773400" cy="1149581"/>
          </a:xfrm>
        </p:spPr>
        <p:txBody>
          <a:bodyPr/>
          <a:lstStyle/>
          <a:p>
            <a:pPr algn="l" rtl="0"/>
            <a:r>
              <a:rPr lang="it-IT" sz="4800" dirty="0">
                <a:solidFill>
                  <a:srgbClr val="462AF0"/>
                </a:solidFill>
              </a:rPr>
              <a:t>Ανάπτυξη Πολιτικής ΕΚΕ της ΕΕ</a:t>
            </a:r>
          </a:p>
        </p:txBody>
      </p:sp>
      <p:sp>
        <p:nvSpPr>
          <p:cNvPr id="4" name="Shape 1">
            <a:extLst>
              <a:ext uri="{FF2B5EF4-FFF2-40B4-BE49-F238E27FC236}">
                <a16:creationId xmlns:a16="http://schemas.microsoft.com/office/drawing/2014/main" id="{B67020F1-EE8C-6B81-5863-EFF9760F7C0E}"/>
              </a:ext>
            </a:extLst>
          </p:cNvPr>
          <p:cNvSpPr/>
          <p:nvPr/>
        </p:nvSpPr>
        <p:spPr>
          <a:xfrm>
            <a:off x="9064709" y="2768678"/>
            <a:ext cx="34290" cy="6017003"/>
          </a:xfrm>
          <a:prstGeom prst="roundRect">
            <a:avLst>
              <a:gd name="adj" fmla="val 298550"/>
            </a:avLst>
          </a:prstGeom>
          <a:solidFill>
            <a:srgbClr val="C1E5F5"/>
          </a:solidFill>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5" name="Shape 2">
            <a:extLst>
              <a:ext uri="{FF2B5EF4-FFF2-40B4-BE49-F238E27FC236}">
                <a16:creationId xmlns:a16="http://schemas.microsoft.com/office/drawing/2014/main" id="{FDD76524-D3B5-279B-7300-C7017D214EC7}"/>
              </a:ext>
            </a:extLst>
          </p:cNvPr>
          <p:cNvSpPr/>
          <p:nvPr/>
        </p:nvSpPr>
        <p:spPr>
          <a:xfrm>
            <a:off x="8110839" y="3025674"/>
            <a:ext cx="731163" cy="34290"/>
          </a:xfrm>
          <a:prstGeom prst="roundRect">
            <a:avLst>
              <a:gd name="adj" fmla="val 298550"/>
            </a:avLst>
          </a:prstGeom>
          <a:solidFill>
            <a:srgbClr val="C1E5F5"/>
          </a:solidFill>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6" name="Shape 3">
            <a:extLst>
              <a:ext uri="{FF2B5EF4-FFF2-40B4-BE49-F238E27FC236}">
                <a16:creationId xmlns:a16="http://schemas.microsoft.com/office/drawing/2014/main" id="{F41E63D7-409F-4A1E-3CCE-5A302530D8DD}"/>
              </a:ext>
            </a:extLst>
          </p:cNvPr>
          <p:cNvSpPr/>
          <p:nvPr/>
        </p:nvSpPr>
        <p:spPr>
          <a:xfrm>
            <a:off x="8807712" y="2768678"/>
            <a:ext cx="548283" cy="548283"/>
          </a:xfrm>
          <a:prstGeom prst="roundRect">
            <a:avLst>
              <a:gd name="adj" fmla="val 18672"/>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3E5CDFBC-49FA-9B54-2BF5-FC62755EA3DB}"/>
              </a:ext>
            </a:extLst>
          </p:cNvPr>
          <p:cNvSpPr/>
          <p:nvPr/>
        </p:nvSpPr>
        <p:spPr>
          <a:xfrm>
            <a:off x="8889509" y="2856563"/>
            <a:ext cx="384692" cy="480953"/>
          </a:xfrm>
          <a:prstGeom prst="rect">
            <a:avLst/>
          </a:prstGeom>
          <a:solidFill>
            <a:srgbClr val="C1E5F5"/>
          </a:solidFill>
          <a:ln/>
        </p:spPr>
        <p:txBody>
          <a:bodyPr wrap="none" lIns="0" tIns="0" rIns="0" bIns="0" rtlCol="0" anchor="t"/>
          <a:lstStyle/>
          <a:p>
            <a:pPr algn="ctr" defTabSz="1371600" rtl="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E9C40C85-E84C-31B2-20EA-9AB0F14D91CD}"/>
              </a:ext>
            </a:extLst>
          </p:cNvPr>
          <p:cNvSpPr/>
          <p:nvPr/>
        </p:nvSpPr>
        <p:spPr>
          <a:xfrm>
            <a:off x="4656122" y="2852438"/>
            <a:ext cx="3207008" cy="400943"/>
          </a:xfrm>
          <a:prstGeom prst="rect">
            <a:avLst/>
          </a:prstGeom>
          <a:noFill/>
          <a:ln/>
        </p:spPr>
        <p:txBody>
          <a:bodyPr wrap="none" lIns="0" tIns="0" rIns="0" bIns="0" rtlCol="0" anchor="t"/>
          <a:lstStyle/>
          <a:p>
            <a:pPr algn="l" defTabSz="1371600" rtl="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2001-2002</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819F6A76-FBBD-E1FA-6718-EFDA1B365C98}"/>
              </a:ext>
            </a:extLst>
          </p:cNvPr>
          <p:cNvSpPr/>
          <p:nvPr/>
        </p:nvSpPr>
        <p:spPr>
          <a:xfrm>
            <a:off x="974100" y="3399470"/>
            <a:ext cx="6889029" cy="1170147"/>
          </a:xfrm>
          <a:prstGeom prst="rect">
            <a:avLst/>
          </a:prstGeom>
          <a:noFill/>
          <a:ln/>
        </p:spPr>
        <p:txBody>
          <a:bodyPr wrap="square" lIns="0" tIns="0" rIns="0" bIns="0" rtlCol="0" anchor="t"/>
          <a:lstStyle/>
          <a:p>
            <a:pPr algn="l" defTabSz="1371600" rtl="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Δημοσίευση της Πράσινης Βίβλου και της Ανακοίνωσης της Ευρωπαϊκής Επιτροπής, για την προώθηση της εθελοντικής υιοθέτησης της ΕΚΕ ως μέρος μιας ευρύτερης στρατηγικής για τη βιώσιμη ανάπτυξη.</a:t>
            </a:r>
            <a:endParaRPr lang="en-US" sz="2100" kern="1200" dirty="0">
              <a:solidFill>
                <a:prstClr val="black"/>
              </a:solidFill>
              <a:latin typeface="Barlow" panose="00000500000000000000" pitchFamily="2" charset="0"/>
              <a:ea typeface="+mn-ea"/>
              <a:cs typeface="+mn-cs"/>
            </a:endParaRPr>
          </a:p>
        </p:txBody>
      </p:sp>
      <p:sp>
        <p:nvSpPr>
          <p:cNvPr id="10" name="Shape 7">
            <a:extLst>
              <a:ext uri="{FF2B5EF4-FFF2-40B4-BE49-F238E27FC236}">
                <a16:creationId xmlns:a16="http://schemas.microsoft.com/office/drawing/2014/main" id="{B9DF8F83-6FD9-99B0-6D3F-D5DC9739B3D7}"/>
              </a:ext>
            </a:extLst>
          </p:cNvPr>
          <p:cNvSpPr/>
          <p:nvPr/>
        </p:nvSpPr>
        <p:spPr>
          <a:xfrm>
            <a:off x="9321705" y="4487999"/>
            <a:ext cx="731163" cy="34290"/>
          </a:xfrm>
          <a:prstGeom prst="roundRect">
            <a:avLst>
              <a:gd name="adj" fmla="val 298550"/>
            </a:avLst>
          </a:prstGeom>
          <a:solidFill>
            <a:srgbClr val="C1E5F5"/>
          </a:solidFill>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11" name="Shape 8">
            <a:extLst>
              <a:ext uri="{FF2B5EF4-FFF2-40B4-BE49-F238E27FC236}">
                <a16:creationId xmlns:a16="http://schemas.microsoft.com/office/drawing/2014/main" id="{8323A529-2F94-953C-FE80-411DE6D28AC2}"/>
              </a:ext>
            </a:extLst>
          </p:cNvPr>
          <p:cNvSpPr/>
          <p:nvPr/>
        </p:nvSpPr>
        <p:spPr>
          <a:xfrm>
            <a:off x="8807712" y="4231002"/>
            <a:ext cx="548283" cy="548283"/>
          </a:xfrm>
          <a:prstGeom prst="roundRect">
            <a:avLst>
              <a:gd name="adj" fmla="val 18672"/>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FC0C1A78-828E-4D36-DCD0-1E62AAEBF367}"/>
              </a:ext>
            </a:extLst>
          </p:cNvPr>
          <p:cNvSpPr/>
          <p:nvPr/>
        </p:nvSpPr>
        <p:spPr>
          <a:xfrm>
            <a:off x="8889509" y="4264669"/>
            <a:ext cx="384692" cy="480953"/>
          </a:xfrm>
          <a:prstGeom prst="rect">
            <a:avLst/>
          </a:prstGeom>
          <a:solidFill>
            <a:srgbClr val="C1E5F5"/>
          </a:solidFill>
          <a:ln/>
        </p:spPr>
        <p:txBody>
          <a:bodyPr wrap="none" lIns="0" tIns="0" rIns="0" bIns="0" rtlCol="0" anchor="t"/>
          <a:lstStyle/>
          <a:p>
            <a:pPr algn="ctr" defTabSz="1371600" rtl="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2</a:t>
            </a:r>
            <a:endParaRPr lang="en-US" sz="2100" kern="1200" dirty="0">
              <a:solidFill>
                <a:prstClr val="black"/>
              </a:solidFill>
              <a:latin typeface="Barlow" panose="00000500000000000000" pitchFamily="2" charset="0"/>
              <a:ea typeface="+mn-ea"/>
              <a:cs typeface="+mn-cs"/>
            </a:endParaRPr>
          </a:p>
        </p:txBody>
      </p:sp>
      <p:sp>
        <p:nvSpPr>
          <p:cNvPr id="13" name="Text 10">
            <a:extLst>
              <a:ext uri="{FF2B5EF4-FFF2-40B4-BE49-F238E27FC236}">
                <a16:creationId xmlns:a16="http://schemas.microsoft.com/office/drawing/2014/main" id="{7BCBE084-F12C-C329-9354-BF450BC6D9C7}"/>
              </a:ext>
            </a:extLst>
          </p:cNvPr>
          <p:cNvSpPr/>
          <p:nvPr/>
        </p:nvSpPr>
        <p:spPr>
          <a:xfrm>
            <a:off x="10300579" y="4314764"/>
            <a:ext cx="3207008" cy="400943"/>
          </a:xfrm>
          <a:prstGeom prst="rect">
            <a:avLst/>
          </a:prstGeom>
          <a:noFill/>
          <a:ln/>
        </p:spPr>
        <p:txBody>
          <a:bodyPr wrap="none" lIns="0" tIns="0" rIns="0" bIns="0" rtlCol="0" anchor="t"/>
          <a:lstStyle/>
          <a:p>
            <a:pPr algn="l" defTabSz="1371600" rtl="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2011</a:t>
            </a:r>
            <a:endParaRPr lang="en-US" sz="2100" b="1" kern="1200" dirty="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1F85EADE-9102-3654-432F-48D0C830AAB0}"/>
              </a:ext>
            </a:extLst>
          </p:cNvPr>
          <p:cNvSpPr/>
          <p:nvPr/>
        </p:nvSpPr>
        <p:spPr>
          <a:xfrm>
            <a:off x="10300578" y="4861796"/>
            <a:ext cx="7010877" cy="1170147"/>
          </a:xfrm>
          <a:prstGeom prst="rect">
            <a:avLst/>
          </a:prstGeom>
          <a:noFill/>
          <a:ln/>
        </p:spPr>
        <p:txBody>
          <a:bodyPr wrap="square" lIns="0" tIns="0" rIns="0" bIns="0" rtlCol="0" anchor="t"/>
          <a:lstStyle/>
          <a:p>
            <a:pPr algn="l" defTabSz="1371600" rtl="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Εισαγωγή μιας ανανεωμένης στρατηγικής ΕΚΕ που ευθυγραμμίζεται με παγκόσμια πλαίσια, όπως οι Κατευθυντήριες Αρχές των Ηνωμένων Εθνών για τις Επιχειρήσεις και τα Ανθρώπινα Δικαιώματα.</a:t>
            </a:r>
            <a:endParaRPr lang="en-US" sz="2100" kern="1200" dirty="0">
              <a:solidFill>
                <a:prstClr val="black"/>
              </a:solidFill>
              <a:latin typeface="Barlow" panose="00000500000000000000" pitchFamily="2" charset="0"/>
              <a:ea typeface="+mn-ea"/>
              <a:cs typeface="+mn-cs"/>
            </a:endParaRPr>
          </a:p>
        </p:txBody>
      </p:sp>
      <p:sp>
        <p:nvSpPr>
          <p:cNvPr id="15" name="Shape 12">
            <a:extLst>
              <a:ext uri="{FF2B5EF4-FFF2-40B4-BE49-F238E27FC236}">
                <a16:creationId xmlns:a16="http://schemas.microsoft.com/office/drawing/2014/main" id="{9991DCCC-EAB8-3CC7-6D69-202694F8B58A}"/>
              </a:ext>
            </a:extLst>
          </p:cNvPr>
          <p:cNvSpPr/>
          <p:nvPr/>
        </p:nvSpPr>
        <p:spPr>
          <a:xfrm>
            <a:off x="8110839" y="6001527"/>
            <a:ext cx="731163" cy="34290"/>
          </a:xfrm>
          <a:prstGeom prst="roundRect">
            <a:avLst>
              <a:gd name="adj" fmla="val 298550"/>
            </a:avLst>
          </a:prstGeom>
          <a:solidFill>
            <a:srgbClr val="C1E5F5"/>
          </a:solidFill>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16" name="Shape 13">
            <a:extLst>
              <a:ext uri="{FF2B5EF4-FFF2-40B4-BE49-F238E27FC236}">
                <a16:creationId xmlns:a16="http://schemas.microsoft.com/office/drawing/2014/main" id="{2729CCF9-3B92-7D5B-5670-EBE7360B1B34}"/>
              </a:ext>
            </a:extLst>
          </p:cNvPr>
          <p:cNvSpPr/>
          <p:nvPr/>
        </p:nvSpPr>
        <p:spPr>
          <a:xfrm>
            <a:off x="8807712" y="5744531"/>
            <a:ext cx="548283" cy="548283"/>
          </a:xfrm>
          <a:prstGeom prst="roundRect">
            <a:avLst>
              <a:gd name="adj" fmla="val 18672"/>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17" name="Text 14">
            <a:extLst>
              <a:ext uri="{FF2B5EF4-FFF2-40B4-BE49-F238E27FC236}">
                <a16:creationId xmlns:a16="http://schemas.microsoft.com/office/drawing/2014/main" id="{07978348-6C5D-F618-4146-5C95990262B4}"/>
              </a:ext>
            </a:extLst>
          </p:cNvPr>
          <p:cNvSpPr/>
          <p:nvPr/>
        </p:nvSpPr>
        <p:spPr>
          <a:xfrm>
            <a:off x="8889509" y="5804833"/>
            <a:ext cx="384692" cy="480953"/>
          </a:xfrm>
          <a:prstGeom prst="rect">
            <a:avLst/>
          </a:prstGeom>
          <a:solidFill>
            <a:srgbClr val="C1E5F5"/>
          </a:solidFill>
          <a:ln/>
        </p:spPr>
        <p:txBody>
          <a:bodyPr wrap="none" lIns="0" tIns="0" rIns="0" bIns="0" rtlCol="0" anchor="t"/>
          <a:lstStyle/>
          <a:p>
            <a:pPr algn="ctr" defTabSz="1371600" rtl="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3</a:t>
            </a:r>
            <a:endParaRPr lang="en-US" sz="2100" kern="1200" dirty="0">
              <a:solidFill>
                <a:prstClr val="black"/>
              </a:solidFill>
              <a:latin typeface="Barlow" panose="00000500000000000000" pitchFamily="2" charset="0"/>
              <a:ea typeface="+mn-ea"/>
              <a:cs typeface="+mn-cs"/>
            </a:endParaRPr>
          </a:p>
        </p:txBody>
      </p:sp>
      <p:sp>
        <p:nvSpPr>
          <p:cNvPr id="18" name="Text 15">
            <a:extLst>
              <a:ext uri="{FF2B5EF4-FFF2-40B4-BE49-F238E27FC236}">
                <a16:creationId xmlns:a16="http://schemas.microsoft.com/office/drawing/2014/main" id="{211F8FA2-B577-8A1C-B038-C506456D8F25}"/>
              </a:ext>
            </a:extLst>
          </p:cNvPr>
          <p:cNvSpPr/>
          <p:nvPr/>
        </p:nvSpPr>
        <p:spPr>
          <a:xfrm>
            <a:off x="4656122" y="5828293"/>
            <a:ext cx="3207008" cy="400943"/>
          </a:xfrm>
          <a:prstGeom prst="rect">
            <a:avLst/>
          </a:prstGeom>
          <a:noFill/>
          <a:ln/>
        </p:spPr>
        <p:txBody>
          <a:bodyPr wrap="none" lIns="0" tIns="0" rIns="0" bIns="0" rtlCol="0" anchor="t"/>
          <a:lstStyle/>
          <a:p>
            <a:pPr algn="l" defTabSz="1371600" rtl="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2015-2017</a:t>
            </a:r>
            <a:endParaRPr lang="en-US" sz="2100" b="1" kern="1200" dirty="0">
              <a:solidFill>
                <a:prstClr val="black"/>
              </a:solidFill>
              <a:latin typeface="Barlow" panose="00000500000000000000" pitchFamily="2" charset="0"/>
              <a:ea typeface="+mn-ea"/>
              <a:cs typeface="+mn-cs"/>
            </a:endParaRPr>
          </a:p>
        </p:txBody>
      </p:sp>
      <p:sp>
        <p:nvSpPr>
          <p:cNvPr id="19" name="Text 16">
            <a:extLst>
              <a:ext uri="{FF2B5EF4-FFF2-40B4-BE49-F238E27FC236}">
                <a16:creationId xmlns:a16="http://schemas.microsoft.com/office/drawing/2014/main" id="{C931D42F-F5B1-3157-0719-351AB911B70D}"/>
              </a:ext>
            </a:extLst>
          </p:cNvPr>
          <p:cNvSpPr/>
          <p:nvPr/>
        </p:nvSpPr>
        <p:spPr>
          <a:xfrm>
            <a:off x="974100" y="6375324"/>
            <a:ext cx="6889029" cy="1170147"/>
          </a:xfrm>
          <a:prstGeom prst="rect">
            <a:avLst/>
          </a:prstGeom>
          <a:noFill/>
          <a:ln/>
        </p:spPr>
        <p:txBody>
          <a:bodyPr wrap="square" lIns="0" tIns="0" rIns="0" bIns="0" rtlCol="0" anchor="t"/>
          <a:lstStyle/>
          <a:p>
            <a:pPr algn="l" defTabSz="1371600" rtl="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Η ΕΕ ενέκρινε επίσημα τις αρχές του ΟΗΕ. Η υποβολή εκθέσεων σχετικά με την ΕΚΕ κατέστη υποχρεωτική για τις μεγάλες εταιρείες βάσει της οδηγίας 2014/95/ΕΕ, γεγονός που οδήγησε σε ευρύτερη εφαρμογή.</a:t>
            </a:r>
            <a:endParaRPr lang="en-US" sz="2100" kern="1200" dirty="0">
              <a:solidFill>
                <a:prstClr val="black"/>
              </a:solidFill>
              <a:latin typeface="Barlow" panose="00000500000000000000" pitchFamily="2" charset="0"/>
              <a:ea typeface="+mn-ea"/>
              <a:cs typeface="+mn-cs"/>
            </a:endParaRPr>
          </a:p>
        </p:txBody>
      </p:sp>
      <p:sp>
        <p:nvSpPr>
          <p:cNvPr id="20" name="Shape 17">
            <a:extLst>
              <a:ext uri="{FF2B5EF4-FFF2-40B4-BE49-F238E27FC236}">
                <a16:creationId xmlns:a16="http://schemas.microsoft.com/office/drawing/2014/main" id="{FE33325D-B4E0-118B-4D48-2829A431F7F1}"/>
              </a:ext>
            </a:extLst>
          </p:cNvPr>
          <p:cNvSpPr/>
          <p:nvPr/>
        </p:nvSpPr>
        <p:spPr>
          <a:xfrm>
            <a:off x="9321705" y="7381893"/>
            <a:ext cx="731163" cy="34290"/>
          </a:xfrm>
          <a:prstGeom prst="roundRect">
            <a:avLst>
              <a:gd name="adj" fmla="val 298550"/>
            </a:avLst>
          </a:prstGeom>
          <a:solidFill>
            <a:srgbClr val="C1E5F5"/>
          </a:solidFill>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21" name="Shape 18">
            <a:extLst>
              <a:ext uri="{FF2B5EF4-FFF2-40B4-BE49-F238E27FC236}">
                <a16:creationId xmlns:a16="http://schemas.microsoft.com/office/drawing/2014/main" id="{3425D023-56B2-42FC-B5E6-3834E0B59876}"/>
              </a:ext>
            </a:extLst>
          </p:cNvPr>
          <p:cNvSpPr/>
          <p:nvPr/>
        </p:nvSpPr>
        <p:spPr>
          <a:xfrm>
            <a:off x="8807712" y="7124897"/>
            <a:ext cx="548283" cy="548283"/>
          </a:xfrm>
          <a:prstGeom prst="roundRect">
            <a:avLst>
              <a:gd name="adj" fmla="val 18672"/>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22" name="Text 19">
            <a:extLst>
              <a:ext uri="{FF2B5EF4-FFF2-40B4-BE49-F238E27FC236}">
                <a16:creationId xmlns:a16="http://schemas.microsoft.com/office/drawing/2014/main" id="{630B4DFB-0E1F-5416-1A6F-2ED9E365C5E7}"/>
              </a:ext>
            </a:extLst>
          </p:cNvPr>
          <p:cNvSpPr/>
          <p:nvPr/>
        </p:nvSpPr>
        <p:spPr>
          <a:xfrm>
            <a:off x="8889509" y="7211828"/>
            <a:ext cx="384692" cy="480953"/>
          </a:xfrm>
          <a:prstGeom prst="rect">
            <a:avLst/>
          </a:prstGeom>
          <a:solidFill>
            <a:srgbClr val="C1E5F5"/>
          </a:solidFill>
          <a:ln/>
        </p:spPr>
        <p:txBody>
          <a:bodyPr wrap="none" lIns="0" tIns="0" rIns="0" bIns="0" rtlCol="0" anchor="t"/>
          <a:lstStyle/>
          <a:p>
            <a:pPr algn="ctr" defTabSz="1371600" rtl="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4</a:t>
            </a:r>
            <a:endParaRPr lang="en-US" sz="2100" kern="1200" dirty="0">
              <a:solidFill>
                <a:prstClr val="black"/>
              </a:solidFill>
              <a:latin typeface="Barlow" panose="00000500000000000000" pitchFamily="2" charset="0"/>
              <a:ea typeface="+mn-ea"/>
              <a:cs typeface="+mn-cs"/>
            </a:endParaRPr>
          </a:p>
        </p:txBody>
      </p:sp>
      <p:sp>
        <p:nvSpPr>
          <p:cNvPr id="23" name="Text 20">
            <a:extLst>
              <a:ext uri="{FF2B5EF4-FFF2-40B4-BE49-F238E27FC236}">
                <a16:creationId xmlns:a16="http://schemas.microsoft.com/office/drawing/2014/main" id="{6EFDEB1F-C9D2-FDD9-B63A-B282AA6B6D54}"/>
              </a:ext>
            </a:extLst>
          </p:cNvPr>
          <p:cNvSpPr/>
          <p:nvPr/>
        </p:nvSpPr>
        <p:spPr>
          <a:xfrm>
            <a:off x="10300579" y="7208657"/>
            <a:ext cx="3207008" cy="400943"/>
          </a:xfrm>
          <a:prstGeom prst="rect">
            <a:avLst/>
          </a:prstGeom>
          <a:noFill/>
          <a:ln/>
        </p:spPr>
        <p:txBody>
          <a:bodyPr wrap="none" lIns="0" tIns="0" rIns="0" bIns="0" rtlCol="0" anchor="t"/>
          <a:lstStyle/>
          <a:p>
            <a:pPr algn="l" defTabSz="1371600" rtl="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2019-2021</a:t>
            </a:r>
            <a:endParaRPr lang="en-US" sz="2100" b="1" kern="1200" dirty="0">
              <a:solidFill>
                <a:prstClr val="black"/>
              </a:solidFill>
              <a:latin typeface="Barlow" panose="00000500000000000000" pitchFamily="2" charset="0"/>
              <a:ea typeface="+mn-ea"/>
              <a:cs typeface="+mn-cs"/>
            </a:endParaRPr>
          </a:p>
        </p:txBody>
      </p:sp>
      <p:sp>
        <p:nvSpPr>
          <p:cNvPr id="24" name="Text 21">
            <a:extLst>
              <a:ext uri="{FF2B5EF4-FFF2-40B4-BE49-F238E27FC236}">
                <a16:creationId xmlns:a16="http://schemas.microsoft.com/office/drawing/2014/main" id="{7AE1BAD9-4708-5CC2-DCC4-187B5D3F2642}"/>
              </a:ext>
            </a:extLst>
          </p:cNvPr>
          <p:cNvSpPr/>
          <p:nvPr/>
        </p:nvSpPr>
        <p:spPr>
          <a:xfrm>
            <a:off x="10300578" y="7755689"/>
            <a:ext cx="7104093" cy="1170147"/>
          </a:xfrm>
          <a:prstGeom prst="rect">
            <a:avLst/>
          </a:prstGeom>
          <a:noFill/>
          <a:ln/>
        </p:spPr>
        <p:txBody>
          <a:bodyPr wrap="square" lIns="0" tIns="0" rIns="0" bIns="0" rtlCol="0" anchor="t"/>
          <a:lstStyle/>
          <a:p>
            <a:pPr algn="l" defTabSz="1371600" rtl="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Η Ευρωπαϊκή Πράσινη Συμφωνία οδήγησε σε αναθεώρηση των προτύπων υποβολής εκθέσεων για την ΕΚΕ, ακολουθούμενη από νομοθετική πρόταση για την επέκταση των υποχρεώσεων εταιρικής βιωσιμότητας.</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31783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5333-7ACD-7609-59E1-A137D76DC8C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A5B32FD-ABCF-76B0-82F2-EB2AEC90C6C1}"/>
              </a:ext>
            </a:extLst>
          </p:cNvPr>
          <p:cNvSpPr>
            <a:spLocks noGrp="1"/>
          </p:cNvSpPr>
          <p:nvPr>
            <p:ph type="title"/>
          </p:nvPr>
        </p:nvSpPr>
        <p:spPr>
          <a:xfrm>
            <a:off x="266342" y="748313"/>
            <a:ext cx="18250260" cy="1988345"/>
          </a:xfrm>
        </p:spPr>
        <p:txBody>
          <a:bodyPr/>
          <a:lstStyle/>
          <a:p>
            <a:pPr algn="l" rtl="0"/>
            <a:r>
              <a:rPr lang="en-US" sz="4800" dirty="0">
                <a:solidFill>
                  <a:srgbClr val="462AF0"/>
                </a:solidFill>
              </a:rPr>
              <a:t>Βέλτιστες πρακτικές ΕΚΕ στον τομέα τουρισμού και φιλοξενίας της ΕΕ</a:t>
            </a:r>
            <a:endParaRPr lang="it-IT" sz="4800" dirty="0">
              <a:solidFill>
                <a:srgbClr val="462AF0"/>
              </a:solidFill>
            </a:endParaRPr>
          </a:p>
        </p:txBody>
      </p:sp>
      <p:graphicFrame>
        <p:nvGraphicFramePr>
          <p:cNvPr id="4" name="Tabella 3">
            <a:extLst>
              <a:ext uri="{FF2B5EF4-FFF2-40B4-BE49-F238E27FC236}">
                <a16:creationId xmlns:a16="http://schemas.microsoft.com/office/drawing/2014/main" id="{F1B406A0-70F8-B789-5982-00E1EF97BDD4}"/>
              </a:ext>
            </a:extLst>
          </p:cNvPr>
          <p:cNvGraphicFramePr>
            <a:graphicFrameLocks noGrp="1"/>
          </p:cNvGraphicFramePr>
          <p:nvPr>
            <p:extLst>
              <p:ext uri="{D42A27DB-BD31-4B8C-83A1-F6EECF244321}">
                <p14:modId xmlns:p14="http://schemas.microsoft.com/office/powerpoint/2010/main" val="470117295"/>
              </p:ext>
            </p:extLst>
          </p:nvPr>
        </p:nvGraphicFramePr>
        <p:xfrm>
          <a:off x="266341" y="3028796"/>
          <a:ext cx="17533978" cy="6791102"/>
        </p:xfrm>
        <a:graphic>
          <a:graphicData uri="http://schemas.openxmlformats.org/drawingml/2006/table">
            <a:tbl>
              <a:tblPr firstRow="1" firstCol="1" bandRow="1">
                <a:tableStyleId>{3B4B98B0-60AC-42C2-AFA5-B58CD77FA1E5}</a:tableStyleId>
              </a:tblPr>
              <a:tblGrid>
                <a:gridCol w="3762510">
                  <a:extLst>
                    <a:ext uri="{9D8B030D-6E8A-4147-A177-3AD203B41FA5}">
                      <a16:colId xmlns:a16="http://schemas.microsoft.com/office/drawing/2014/main" val="449982306"/>
                    </a:ext>
                  </a:extLst>
                </a:gridCol>
                <a:gridCol w="2526062">
                  <a:extLst>
                    <a:ext uri="{9D8B030D-6E8A-4147-A177-3AD203B41FA5}">
                      <a16:colId xmlns:a16="http://schemas.microsoft.com/office/drawing/2014/main" val="1684215840"/>
                    </a:ext>
                  </a:extLst>
                </a:gridCol>
                <a:gridCol w="6936066">
                  <a:extLst>
                    <a:ext uri="{9D8B030D-6E8A-4147-A177-3AD203B41FA5}">
                      <a16:colId xmlns:a16="http://schemas.microsoft.com/office/drawing/2014/main" val="4057495568"/>
                    </a:ext>
                  </a:extLst>
                </a:gridCol>
                <a:gridCol w="4309340">
                  <a:extLst>
                    <a:ext uri="{9D8B030D-6E8A-4147-A177-3AD203B41FA5}">
                      <a16:colId xmlns:a16="http://schemas.microsoft.com/office/drawing/2014/main" val="2752704419"/>
                    </a:ext>
                  </a:extLst>
                </a:gridCol>
              </a:tblGrid>
              <a:tr h="618902">
                <a:tc>
                  <a:txBody>
                    <a:bodyPr/>
                    <a:lstStyle/>
                    <a:p>
                      <a:pPr algn="l" rtl="0">
                        <a:lnSpc>
                          <a:spcPct val="150000"/>
                        </a:lnSpc>
                        <a:spcAft>
                          <a:spcPts val="900"/>
                        </a:spcAft>
                        <a:buNone/>
                      </a:pPr>
                      <a:r>
                        <a:rPr lang="it-IT" sz="1800" dirty="0">
                          <a:effectLst/>
                          <a:latin typeface="Barlow" panose="00000500000000000000" pitchFamily="2" charset="0"/>
                        </a:rPr>
                        <a:t>Εταιρεία/Οργανισμός</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it-IT" sz="1800">
                          <a:effectLst/>
                          <a:latin typeface="Barlow" panose="00000500000000000000" pitchFamily="2" charset="0"/>
                        </a:rPr>
                        <a:t>Χώρα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it-IT" sz="1800">
                          <a:effectLst/>
                          <a:latin typeface="Barlow" panose="00000500000000000000" pitchFamily="2" charset="0"/>
                        </a:rPr>
                        <a:t>Πρωτοβουλία ΕΚΕ</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it-IT" sz="1800">
                          <a:effectLst/>
                          <a:latin typeface="Barlow" panose="00000500000000000000" pitchFamily="2" charset="0"/>
                        </a:rPr>
                        <a:t>Σύνδεσμος</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2133249542"/>
                  </a:ext>
                </a:extLst>
              </a:tr>
              <a:tr h="1093164">
                <a:tc>
                  <a:txBody>
                    <a:bodyPr/>
                    <a:lstStyle/>
                    <a:p>
                      <a:pPr algn="l" rtl="0">
                        <a:lnSpc>
                          <a:spcPct val="150000"/>
                        </a:lnSpc>
                        <a:spcAft>
                          <a:spcPts val="900"/>
                        </a:spcAft>
                        <a:buNone/>
                      </a:pPr>
                      <a:r>
                        <a:rPr lang="it-IT" sz="1800">
                          <a:effectLst/>
                          <a:latin typeface="Barlow" panose="00000500000000000000" pitchFamily="2" charset="0"/>
                        </a:rPr>
                        <a:t>Άκορ</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it-IT" sz="1800">
                          <a:effectLst/>
                          <a:latin typeface="Barlow" panose="00000500000000000000" pitchFamily="2" charset="0"/>
                        </a:rPr>
                        <a:t>Γαλλία / Παγκόσμια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en-US" sz="1800" dirty="0" err="1">
                          <a:effectLst/>
                          <a:latin typeface="Barlow" panose="00000500000000000000" pitchFamily="2" charset="0"/>
                        </a:rPr>
                        <a:t>Πρόγρ</a:t>
                      </a:r>
                      <a:r>
                        <a:rPr lang="en-US" sz="1800" dirty="0">
                          <a:effectLst/>
                          <a:latin typeface="Barlow" panose="00000500000000000000" pitchFamily="2" charset="0"/>
                        </a:rPr>
                        <a:t>αμμα «Planet 21» που προωθεί βιώσιμα τρόφιμα, αποδοτικότητα νερού/ενέργειας και τοπικές προμήθειες σε ξενοδοχεία παγκοσμίως.</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en-US" sz="1800">
                          <a:effectLst/>
                          <a:latin typeface="Barlow" panose="00000500000000000000" pitchFamily="2" charset="0"/>
                        </a:rPr>
                        <a:t>https://group.accor.com/en/sustainable-development/planet-21</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1102757942"/>
                  </a:ext>
                </a:extLst>
              </a:tr>
              <a:tr h="1093164">
                <a:tc>
                  <a:txBody>
                    <a:bodyPr/>
                    <a:lstStyle/>
                    <a:p>
                      <a:pPr algn="l" rtl="0">
                        <a:lnSpc>
                          <a:spcPct val="150000"/>
                        </a:lnSpc>
                        <a:spcAft>
                          <a:spcPts val="900"/>
                        </a:spcAft>
                        <a:buNone/>
                      </a:pPr>
                      <a:r>
                        <a:rPr lang="it-IT" sz="1800">
                          <a:effectLst/>
                          <a:latin typeface="Barlow" panose="00000500000000000000" pitchFamily="2" charset="0"/>
                        </a:rPr>
                        <a:t>Σοντέξο</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it-IT" sz="1800" dirty="0">
                          <a:effectLst/>
                          <a:latin typeface="Barlow" panose="00000500000000000000" pitchFamily="2" charset="0"/>
                        </a:rPr>
                        <a:t>Γα</a:t>
                      </a:r>
                      <a:r>
                        <a:rPr lang="it-IT" sz="1800" dirty="0" err="1">
                          <a:effectLst/>
                          <a:latin typeface="Barlow" panose="00000500000000000000" pitchFamily="2" charset="0"/>
                        </a:rPr>
                        <a:t>λλί</a:t>
                      </a:r>
                      <a:r>
                        <a:rPr lang="it-IT" sz="1800" dirty="0">
                          <a:effectLst/>
                          <a:latin typeface="Barlow" panose="00000500000000000000" pitchFamily="2" charset="0"/>
                        </a:rPr>
                        <a:t>α / Παγκόσμια</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en-US" sz="1800">
                          <a:effectLst/>
                          <a:latin typeface="Barlow" panose="00000500000000000000" pitchFamily="2" charset="0"/>
                        </a:rPr>
                        <a:t>Η παγκόσμια πρωτοβουλία «Σταματήστε την Πείνα» καταπολεμά την επισιτιστική ανασφάλεια μέσω δωρεών, εθελοντικής εργασίας και επαγγελματικής κατάρτισης για ευάλωτες ομάδες.</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en-US" sz="1800">
                          <a:effectLst/>
                          <a:latin typeface="Barlow" panose="00000500000000000000" pitchFamily="2" charset="0"/>
                        </a:rPr>
                        <a:t>https://www.sodexo.com/en/home/corporate-responsibility.html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909084260"/>
                  </a:ext>
                </a:extLst>
              </a:tr>
              <a:tr h="1093164">
                <a:tc>
                  <a:txBody>
                    <a:bodyPr/>
                    <a:lstStyle/>
                    <a:p>
                      <a:pPr algn="l" rtl="0">
                        <a:lnSpc>
                          <a:spcPct val="150000"/>
                        </a:lnSpc>
                        <a:spcAft>
                          <a:spcPts val="900"/>
                        </a:spcAft>
                        <a:buNone/>
                      </a:pPr>
                      <a:r>
                        <a:rPr lang="it-IT" sz="1800">
                          <a:effectLst/>
                          <a:latin typeface="Barlow" panose="00000500000000000000" pitchFamily="2" charset="0"/>
                        </a:rPr>
                        <a:t>Meliá Hotels International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it-IT" sz="1800">
                          <a:effectLst/>
                          <a:latin typeface="Barlow" panose="00000500000000000000" pitchFamily="2" charset="0"/>
                        </a:rPr>
                        <a:t>Ισπανία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en-US" sz="1800" dirty="0" err="1">
                          <a:effectLst/>
                          <a:latin typeface="Barlow" panose="00000500000000000000" pitchFamily="2" charset="0"/>
                        </a:rPr>
                        <a:t>Πιστο</a:t>
                      </a:r>
                      <a:r>
                        <a:rPr lang="en-US" sz="1800" dirty="0">
                          <a:effectLst/>
                          <a:latin typeface="Barlow" panose="00000500000000000000" pitchFamily="2" charset="0"/>
                        </a:rPr>
                        <a:t>ποίηση EarthCheck για περιβαλλοντική διαφάνεια, παρακολούθηση αποβλήτων και ενέργειας και εκπαίδευση προσωπικού βιωσιμότητας.</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en-US" sz="1800">
                          <a:effectLst/>
                          <a:latin typeface="Barlow" panose="00000500000000000000" pitchFamily="2" charset="0"/>
                        </a:rPr>
                        <a:t>https://www.meliahotelsinternational.com/en/sustainability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2530395612"/>
                  </a:ext>
                </a:extLst>
              </a:tr>
              <a:tr h="1093164">
                <a:tc>
                  <a:txBody>
                    <a:bodyPr/>
                    <a:lstStyle/>
                    <a:p>
                      <a:pPr algn="l" rtl="0">
                        <a:lnSpc>
                          <a:spcPct val="150000"/>
                        </a:lnSpc>
                        <a:spcAft>
                          <a:spcPts val="900"/>
                        </a:spcAft>
                        <a:buNone/>
                      </a:pPr>
                      <a:r>
                        <a:rPr lang="it-IT" sz="1800">
                          <a:effectLst/>
                          <a:latin typeface="Barlow" panose="00000500000000000000" pitchFamily="2" charset="0"/>
                        </a:rPr>
                        <a:t>Αυτόματη ψησταριά</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it-IT" sz="1800">
                          <a:effectLst/>
                          <a:latin typeface="Barlow" panose="00000500000000000000" pitchFamily="2" charset="0"/>
                        </a:rPr>
                        <a:t>Ιταλία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en-US" sz="1800" dirty="0" err="1">
                          <a:effectLst/>
                          <a:latin typeface="Barlow" panose="00000500000000000000" pitchFamily="2" charset="0"/>
                        </a:rPr>
                        <a:t>Χρήση</a:t>
                      </a:r>
                      <a:r>
                        <a:rPr lang="en-US" sz="1800" dirty="0">
                          <a:effectLst/>
                          <a:latin typeface="Barlow" panose="00000500000000000000" pitchFamily="2" charset="0"/>
                        </a:rPr>
                        <a:t> β</a:t>
                      </a:r>
                      <a:r>
                        <a:rPr lang="en-US" sz="1800" dirty="0" err="1">
                          <a:effectLst/>
                          <a:latin typeface="Barlow" panose="00000500000000000000" pitchFamily="2" charset="0"/>
                        </a:rPr>
                        <a:t>ιοδι</a:t>
                      </a:r>
                      <a:r>
                        <a:rPr lang="en-US" sz="1800" dirty="0">
                          <a:effectLst/>
                          <a:latin typeface="Barlow" panose="00000500000000000000" pitchFamily="2" charset="0"/>
                        </a:rPr>
                        <a:t>ασπώμενων υλικών, παρακολούθηση της σπατάλης τροφίμων και βιώσιμη προμήθεια σε σταθμούς ανάπαυσης στην Ιταλία.</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en-US" sz="1800">
                          <a:effectLst/>
                          <a:latin typeface="Barlow" panose="00000500000000000000" pitchFamily="2" charset="0"/>
                        </a:rPr>
                        <a:t>https://www.autogrill.com/en/sustainability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1039837991"/>
                  </a:ext>
                </a:extLst>
              </a:tr>
              <a:tr h="1093164">
                <a:tc>
                  <a:txBody>
                    <a:bodyPr/>
                    <a:lstStyle/>
                    <a:p>
                      <a:pPr algn="l" rtl="0">
                        <a:lnSpc>
                          <a:spcPct val="150000"/>
                        </a:lnSpc>
                        <a:spcAft>
                          <a:spcPts val="900"/>
                        </a:spcAft>
                        <a:buNone/>
                      </a:pPr>
                      <a:r>
                        <a:rPr lang="it-IT" sz="1800" dirty="0">
                          <a:effectLst/>
                          <a:latin typeface="Barlow" panose="00000500000000000000" pitchFamily="2" charset="0"/>
                        </a:rPr>
                        <a:t>Όμιλος Elior</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it-IT" sz="1800">
                          <a:effectLst/>
                          <a:latin typeface="Barlow" panose="00000500000000000000" pitchFamily="2" charset="0"/>
                        </a:rPr>
                        <a:t>Γαλλία / Παγκόσμια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en-US" sz="1800" dirty="0">
                          <a:effectLst/>
                          <a:latin typeface="Barlow" panose="00000500000000000000" pitchFamily="2" charset="0"/>
                        </a:rPr>
                        <a:t>Συνεργασίες με τοπικούς προμηθευτές, προγράμματα υγιεινών σχολικών γευμάτων και προγράμματα διατροφικής εκπαίδευσης για παιδιά και οικογένειες.</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gn="l" rtl="0">
                        <a:lnSpc>
                          <a:spcPct val="150000"/>
                        </a:lnSpc>
                        <a:spcAft>
                          <a:spcPts val="900"/>
                        </a:spcAft>
                        <a:buNone/>
                      </a:pPr>
                      <a:r>
                        <a:rPr lang="en-US" sz="1800" dirty="0">
                          <a:effectLst/>
                          <a:latin typeface="Barlow" panose="00000500000000000000" pitchFamily="2" charset="0"/>
                        </a:rPr>
                        <a:t>https://www.eliorgroup.com/sustainability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3924002403"/>
                  </a:ext>
                </a:extLst>
              </a:tr>
            </a:tbl>
          </a:graphicData>
        </a:graphic>
      </p:graphicFrame>
      <p:sp>
        <p:nvSpPr>
          <p:cNvPr id="3" name="CasellaDiTesto 2">
            <a:extLst>
              <a:ext uri="{FF2B5EF4-FFF2-40B4-BE49-F238E27FC236}">
                <a16:creationId xmlns:a16="http://schemas.microsoft.com/office/drawing/2014/main" id="{5648BEB0-6C45-655C-FF15-26F62A52032D}"/>
              </a:ext>
            </a:extLst>
          </p:cNvPr>
          <p:cNvSpPr txBox="1"/>
          <p:nvPr/>
        </p:nvSpPr>
        <p:spPr>
          <a:xfrm>
            <a:off x="266342" y="2459409"/>
            <a:ext cx="15479024" cy="569387"/>
          </a:xfrm>
          <a:prstGeom prst="rect">
            <a:avLst/>
          </a:prstGeom>
          <a:noFill/>
        </p:spPr>
        <p:txBody>
          <a:bodyPr wrap="square">
            <a:spAutoFit/>
          </a:bodyPr>
          <a:lstStyle/>
          <a:p>
            <a:pPr algn="l" defTabSz="1371600" rtl="0">
              <a:lnSpc>
                <a:spcPct val="150000"/>
              </a:lnSpc>
              <a:spcAft>
                <a:spcPts val="1350"/>
              </a:spcAft>
              <a:buClrTx/>
            </a:pPr>
            <a:r>
              <a:rPr lang="en-GB"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Παράδειγμα Πρωτοβουλιών ΕΚΕ στον Ευρωπαϊκό Τουριστικό και Φιλοξενικό Κλάδο</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000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098C3-A52E-F3A1-134E-F6F35128CBF3}"/>
              </a:ext>
            </a:extLst>
          </p:cNvPr>
          <p:cNvSpPr>
            <a:spLocks noGrp="1"/>
          </p:cNvSpPr>
          <p:nvPr>
            <p:ph type="title"/>
          </p:nvPr>
        </p:nvSpPr>
        <p:spPr>
          <a:xfrm>
            <a:off x="175764" y="1232433"/>
            <a:ext cx="18250260" cy="966114"/>
          </a:xfrm>
        </p:spPr>
        <p:txBody>
          <a:bodyPr/>
          <a:lstStyle/>
          <a:p>
            <a:pPr algn="l" rtl="0"/>
            <a:r>
              <a:rPr lang="en-US" sz="4800" dirty="0">
                <a:solidFill>
                  <a:srgbClr val="462AF0"/>
                </a:solidFill>
              </a:rPr>
              <a:t>Βέλτιστες πρακτικές ΕΚΕ στον τομέα τουρισμού και φιλοξενίας της ΕΕ</a:t>
            </a:r>
            <a:endParaRPr lang="it-IT" sz="4800" dirty="0">
              <a:solidFill>
                <a:srgbClr val="462AF0"/>
              </a:solidFill>
            </a:endParaRPr>
          </a:p>
        </p:txBody>
      </p:sp>
      <p:sp>
        <p:nvSpPr>
          <p:cNvPr id="6" name="CasellaDiTesto 5">
            <a:extLst>
              <a:ext uri="{FF2B5EF4-FFF2-40B4-BE49-F238E27FC236}">
                <a16:creationId xmlns:a16="http://schemas.microsoft.com/office/drawing/2014/main" id="{97597B3E-5B9F-5AAD-1393-C9377753BB25}"/>
              </a:ext>
            </a:extLst>
          </p:cNvPr>
          <p:cNvSpPr txBox="1"/>
          <p:nvPr/>
        </p:nvSpPr>
        <p:spPr>
          <a:xfrm>
            <a:off x="281436" y="2198547"/>
            <a:ext cx="16878803" cy="646331"/>
          </a:xfrm>
          <a:prstGeom prst="rect">
            <a:avLst/>
          </a:prstGeom>
          <a:noFill/>
        </p:spPr>
        <p:txBody>
          <a:bodyPr wrap="square">
            <a:spAutoFit/>
          </a:bodyPr>
          <a:lstStyle/>
          <a:p>
            <a:pPr algn="l" defTabSz="1371600" rtl="0">
              <a:lnSpc>
                <a:spcPct val="150000"/>
              </a:lnSpc>
              <a:spcAft>
                <a:spcPts val="1350"/>
              </a:spcAft>
              <a:buClrTx/>
            </a:pPr>
            <a:r>
              <a:rPr lang="en-GB"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Παράδειγμα Πρωτοβουλιών ΕΚΕ για την Ένταξη Αυτιστικών Φοιτητών στον Τουριστικό και Φιλοξενικό Κλάδο της ΕΕ</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graphicFrame>
        <p:nvGraphicFramePr>
          <p:cNvPr id="7" name="Tabella 6">
            <a:extLst>
              <a:ext uri="{FF2B5EF4-FFF2-40B4-BE49-F238E27FC236}">
                <a16:creationId xmlns:a16="http://schemas.microsoft.com/office/drawing/2014/main" id="{18D3481F-DB99-AF20-B0C5-A83ADE42C6F6}"/>
              </a:ext>
            </a:extLst>
          </p:cNvPr>
          <p:cNvGraphicFramePr>
            <a:graphicFrameLocks noGrp="1"/>
          </p:cNvGraphicFramePr>
          <p:nvPr>
            <p:extLst>
              <p:ext uri="{D42A27DB-BD31-4B8C-83A1-F6EECF244321}">
                <p14:modId xmlns:p14="http://schemas.microsoft.com/office/powerpoint/2010/main" val="3229977063"/>
              </p:ext>
            </p:extLst>
          </p:nvPr>
        </p:nvGraphicFramePr>
        <p:xfrm>
          <a:off x="633716" y="2844878"/>
          <a:ext cx="16837688" cy="6697980"/>
        </p:xfrm>
        <a:graphic>
          <a:graphicData uri="http://schemas.openxmlformats.org/drawingml/2006/table">
            <a:tbl>
              <a:tblPr firstRow="1" firstCol="1" bandRow="1">
                <a:tableStyleId>{3B4B98B0-60AC-42C2-AFA5-B58CD77FA1E5}</a:tableStyleId>
              </a:tblPr>
              <a:tblGrid>
                <a:gridCol w="2640150">
                  <a:extLst>
                    <a:ext uri="{9D8B030D-6E8A-4147-A177-3AD203B41FA5}">
                      <a16:colId xmlns:a16="http://schemas.microsoft.com/office/drawing/2014/main" val="1411612002"/>
                    </a:ext>
                  </a:extLst>
                </a:gridCol>
                <a:gridCol w="3729381">
                  <a:extLst>
                    <a:ext uri="{9D8B030D-6E8A-4147-A177-3AD203B41FA5}">
                      <a16:colId xmlns:a16="http://schemas.microsoft.com/office/drawing/2014/main" val="3422334410"/>
                    </a:ext>
                  </a:extLst>
                </a:gridCol>
                <a:gridCol w="6327476">
                  <a:extLst>
                    <a:ext uri="{9D8B030D-6E8A-4147-A177-3AD203B41FA5}">
                      <a16:colId xmlns:a16="http://schemas.microsoft.com/office/drawing/2014/main" val="1505378593"/>
                    </a:ext>
                  </a:extLst>
                </a:gridCol>
                <a:gridCol w="4140681">
                  <a:extLst>
                    <a:ext uri="{9D8B030D-6E8A-4147-A177-3AD203B41FA5}">
                      <a16:colId xmlns:a16="http://schemas.microsoft.com/office/drawing/2014/main" val="1379439018"/>
                    </a:ext>
                  </a:extLst>
                </a:gridCol>
              </a:tblGrid>
              <a:tr h="937260">
                <a:tc>
                  <a:txBody>
                    <a:bodyPr/>
                    <a:lstStyle/>
                    <a:p>
                      <a:pPr algn="l" rtl="0">
                        <a:lnSpc>
                          <a:spcPct val="150000"/>
                        </a:lnSpc>
                        <a:spcAft>
                          <a:spcPts val="900"/>
                        </a:spcAft>
                        <a:buNone/>
                      </a:pPr>
                      <a:r>
                        <a:rPr lang="it-IT" sz="1800">
                          <a:effectLst/>
                          <a:latin typeface="Barlow" panose="00000500000000000000" pitchFamily="2" charset="0"/>
                        </a:rPr>
                        <a:t>Εταιρεία/</a:t>
                      </a:r>
                    </a:p>
                    <a:p>
                      <a:pPr algn="l" rtl="0">
                        <a:lnSpc>
                          <a:spcPct val="150000"/>
                        </a:lnSpc>
                        <a:spcAft>
                          <a:spcPts val="900"/>
                        </a:spcAft>
                        <a:buNone/>
                      </a:pPr>
                      <a:r>
                        <a:rPr lang="it-IT" sz="1800">
                          <a:effectLst/>
                          <a:latin typeface="Barlow" panose="00000500000000000000" pitchFamily="2" charset="0"/>
                        </a:rPr>
                        <a:t>Οργάνωση</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it-IT" sz="1800">
                          <a:effectLst/>
                          <a:latin typeface="Barlow" panose="00000500000000000000" pitchFamily="2" charset="0"/>
                        </a:rPr>
                        <a:t>Χώρα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a:effectLst/>
                          <a:latin typeface="Barlow" panose="00000500000000000000" pitchFamily="2" charset="0"/>
                        </a:rPr>
                        <a:t>Πρωτοβουλία ΕΚΕ σχετικά με τον Αυτισμό</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it-IT" sz="1800">
                          <a:effectLst/>
                          <a:latin typeface="Barlow" panose="00000500000000000000" pitchFamily="2" charset="0"/>
                        </a:rPr>
                        <a:t>Σύνδεσμος</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4165308189"/>
                  </a:ext>
                </a:extLst>
              </a:tr>
              <a:tr h="2000250">
                <a:tc>
                  <a:txBody>
                    <a:bodyPr/>
                    <a:lstStyle/>
                    <a:p>
                      <a:pPr algn="l" rtl="0">
                        <a:lnSpc>
                          <a:spcPct val="150000"/>
                        </a:lnSpc>
                        <a:spcAft>
                          <a:spcPts val="900"/>
                        </a:spcAft>
                        <a:buNone/>
                      </a:pPr>
                      <a:r>
                        <a:rPr lang="it-IT" sz="1800">
                          <a:effectLst/>
                          <a:latin typeface="Barlow" panose="00000500000000000000" pitchFamily="2" charset="0"/>
                        </a:rPr>
                        <a:t>Ξενοδοχεία ΝτεΛούνα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it-IT" sz="1800">
                          <a:effectLst/>
                          <a:latin typeface="Barlow" panose="00000500000000000000" pitchFamily="2" charset="0"/>
                        </a:rPr>
                        <a:t>Ισπανία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dirty="0" err="1">
                          <a:effectLst/>
                          <a:latin typeface="Barlow" panose="00000500000000000000" pitchFamily="2" charset="0"/>
                        </a:rPr>
                        <a:t>Έχει</a:t>
                      </a:r>
                      <a:r>
                        <a:rPr lang="en-US" sz="1800" dirty="0">
                          <a:effectLst/>
                          <a:latin typeface="Barlow" panose="00000500000000000000" pitchFamily="2" charset="0"/>
                        </a:rPr>
                        <a:t> π</a:t>
                      </a:r>
                      <a:r>
                        <a:rPr lang="en-US" sz="1800" dirty="0" err="1">
                          <a:effectLst/>
                          <a:latin typeface="Barlow" panose="00000500000000000000" pitchFamily="2" charset="0"/>
                        </a:rPr>
                        <a:t>ροσ</a:t>
                      </a:r>
                      <a:r>
                        <a:rPr lang="en-US" sz="1800" dirty="0">
                          <a:effectLst/>
                          <a:latin typeface="Barlow" panose="00000500000000000000" pitchFamily="2" charset="0"/>
                        </a:rPr>
                        <a:t>αρμόσει τα τρία ξενοδοχεία της στη Γρανάδα ώστε να είναι «Φιλικά προς τον Αυτισμό», εφαρμόζοντας ειδική εκπαίδευση για το προσωπικό, σήμανση με εικονογράμματα, προσαρμοσμένα δωμάτια, εξατομικευμένη εξυπηρέτηση και ήσυχους χώρους ανάπαυσης.</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u="sng">
                          <a:effectLst/>
                          <a:latin typeface="Barlow" panose="00000500000000000000" pitchFamily="2" charset="0"/>
                          <a:hlinkClick r:id="rId2"/>
                        </a:rPr>
                        <a:t>https://elpais.com/elviajero/escapadas/espana/2025-05-05/deluna-hotels-convierte-sus-tres-establecimientos-en-granada-en-espacios-amigables-con-el-autismo.html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3971226349"/>
                  </a:ext>
                </a:extLst>
              </a:tr>
              <a:tr h="1588770">
                <a:tc>
                  <a:txBody>
                    <a:bodyPr/>
                    <a:lstStyle/>
                    <a:p>
                      <a:pPr algn="l" rtl="0">
                        <a:lnSpc>
                          <a:spcPct val="150000"/>
                        </a:lnSpc>
                        <a:spcAft>
                          <a:spcPts val="900"/>
                        </a:spcAft>
                        <a:buNone/>
                      </a:pPr>
                      <a:r>
                        <a:rPr lang="it-IT" sz="1800">
                          <a:effectLst/>
                          <a:latin typeface="Barlow" panose="00000500000000000000" pitchFamily="2" charset="0"/>
                        </a:rPr>
                        <a:t>Gloria Thalasso &amp; Ξενοδοχεία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it-IT" sz="1800">
                          <a:effectLst/>
                          <a:latin typeface="Barlow" panose="00000500000000000000" pitchFamily="2" charset="0"/>
                        </a:rPr>
                        <a:t>Ισπανία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a:effectLst/>
                          <a:latin typeface="Barlow" panose="00000500000000000000" pitchFamily="2" charset="0"/>
                        </a:rPr>
                        <a:t>Πιστοποιημένο ως «Φιλικό προς τον Αυτισμό», προσφέρει γρήγορο check-in, προσαρμοσμένα μενού με εικονογράμματα, εκπαιδευμένο προσωπικό, εύκολη σήμανση και οπτικούς οδηγούς που βοηθούν τους επισκέπτες με αυτισμό να προσανατολιστούν και να νιώσουν άνετα.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u="sng">
                          <a:effectLst/>
                          <a:latin typeface="Barlow" panose="00000500000000000000" pitchFamily="2" charset="0"/>
                          <a:hlinkClick r:id="rId3"/>
                        </a:rPr>
                        <a:t>https://www.gloriapalaceth.com/en/autism-friendly/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1025778953"/>
                  </a:ext>
                </a:extLst>
              </a:tr>
              <a:tr h="1177290">
                <a:tc>
                  <a:txBody>
                    <a:bodyPr/>
                    <a:lstStyle/>
                    <a:p>
                      <a:pPr algn="l" rtl="0">
                        <a:lnSpc>
                          <a:spcPct val="150000"/>
                        </a:lnSpc>
                        <a:spcAft>
                          <a:spcPts val="900"/>
                        </a:spcAft>
                        <a:buNone/>
                      </a:pPr>
                      <a:r>
                        <a:rPr lang="it-IT" sz="1800">
                          <a:effectLst/>
                          <a:latin typeface="Barlow" panose="00000500000000000000" pitchFamily="2" charset="0"/>
                        </a:rPr>
                        <a:t>Ξενοδοχείο Ashling Δουβλίνο</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it-IT" sz="1800">
                          <a:effectLst/>
                          <a:latin typeface="Barlow" panose="00000500000000000000" pitchFamily="2" charset="0"/>
                        </a:rPr>
                        <a:t>Ιρλανδία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dirty="0" err="1">
                          <a:effectLst/>
                          <a:latin typeface="Barlow" panose="00000500000000000000" pitchFamily="2" charset="0"/>
                        </a:rPr>
                        <a:t>Σε</a:t>
                      </a:r>
                      <a:r>
                        <a:rPr lang="en-US" sz="1800" dirty="0">
                          <a:effectLst/>
                          <a:latin typeface="Barlow" panose="00000500000000000000" pitchFamily="2" charset="0"/>
                        </a:rPr>
                        <a:t> </a:t>
                      </a:r>
                      <a:r>
                        <a:rPr lang="en-US" sz="1800" dirty="0" err="1">
                          <a:effectLst/>
                          <a:latin typeface="Barlow" panose="00000500000000000000" pitchFamily="2" charset="0"/>
                        </a:rPr>
                        <a:t>συνεργ</a:t>
                      </a:r>
                      <a:r>
                        <a:rPr lang="en-US" sz="1800" dirty="0">
                          <a:effectLst/>
                          <a:latin typeface="Barlow" panose="00000500000000000000" pitchFamily="2" charset="0"/>
                        </a:rPr>
                        <a:t>ασία με την AsIAm, δημιούργησε αισθητηριακά δωμάτια σχεδιασμένα να προσφέρουν ένα χαλαρωτικό και καθηλωτικό περιβάλλον, ενισχύοντας την εμπειρία για τους επισκέπτες με αυτισμό.</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u="sng" dirty="0">
                          <a:effectLst/>
                          <a:latin typeface="Barlow" panose="00000500000000000000" pitchFamily="2" charset="0"/>
                          <a:hlinkClick r:id="rId4"/>
                        </a:rPr>
                        <a:t>https://www.ashlinghotel.ie/csr</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781605185"/>
                  </a:ext>
                </a:extLst>
              </a:tr>
            </a:tbl>
          </a:graphicData>
        </a:graphic>
      </p:graphicFrame>
    </p:spTree>
    <p:extLst>
      <p:ext uri="{BB962C8B-B14F-4D97-AF65-F5344CB8AC3E}">
        <p14:creationId xmlns:p14="http://schemas.microsoft.com/office/powerpoint/2010/main" val="425445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44D9A-79B1-5B04-FCB9-413D90A2A67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D23D913-FEC6-7D84-D48E-339191294DC2}"/>
              </a:ext>
            </a:extLst>
          </p:cNvPr>
          <p:cNvSpPr>
            <a:spLocks noGrp="1"/>
          </p:cNvSpPr>
          <p:nvPr>
            <p:ph type="title"/>
          </p:nvPr>
        </p:nvSpPr>
        <p:spPr>
          <a:xfrm>
            <a:off x="175764" y="1232433"/>
            <a:ext cx="18250260" cy="966114"/>
          </a:xfrm>
        </p:spPr>
        <p:txBody>
          <a:bodyPr/>
          <a:lstStyle/>
          <a:p>
            <a:pPr algn="l" rtl="0"/>
            <a:r>
              <a:rPr lang="en-US" sz="4800" dirty="0">
                <a:solidFill>
                  <a:srgbClr val="462AF0"/>
                </a:solidFill>
              </a:rPr>
              <a:t>Βέλτιστες πρακτικές ΕΚΕ στην Ευρωπαϊκή Φιλοξενία</a:t>
            </a:r>
            <a:endParaRPr lang="it-IT" sz="4800" dirty="0">
              <a:solidFill>
                <a:srgbClr val="462AF0"/>
              </a:solidFill>
            </a:endParaRPr>
          </a:p>
        </p:txBody>
      </p:sp>
      <p:sp>
        <p:nvSpPr>
          <p:cNvPr id="6" name="CasellaDiTesto 5">
            <a:extLst>
              <a:ext uri="{FF2B5EF4-FFF2-40B4-BE49-F238E27FC236}">
                <a16:creationId xmlns:a16="http://schemas.microsoft.com/office/drawing/2014/main" id="{DDEF83F9-AAD8-DAEF-7E6B-2CDD7878F676}"/>
              </a:ext>
            </a:extLst>
          </p:cNvPr>
          <p:cNvSpPr txBox="1"/>
          <p:nvPr/>
        </p:nvSpPr>
        <p:spPr>
          <a:xfrm>
            <a:off x="281437" y="2198547"/>
            <a:ext cx="15479024" cy="569387"/>
          </a:xfrm>
          <a:prstGeom prst="rect">
            <a:avLst/>
          </a:prstGeom>
          <a:noFill/>
        </p:spPr>
        <p:txBody>
          <a:bodyPr wrap="square">
            <a:spAutoFit/>
          </a:bodyPr>
          <a:lstStyle/>
          <a:p>
            <a:pPr algn="l" defTabSz="1371600" rtl="0">
              <a:lnSpc>
                <a:spcPct val="150000"/>
              </a:lnSpc>
              <a:spcAft>
                <a:spcPts val="1350"/>
              </a:spcAft>
              <a:buClrTx/>
            </a:pPr>
            <a:r>
              <a:rPr lang="en-GB"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Παράδειγμα Πρωτοβουλιών ΕΚΕ για την Ένταξη Ατόμων με Αυτισμό στον Ευρωπαϊκό Κλάδο Φιλοξενίας</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graphicFrame>
        <p:nvGraphicFramePr>
          <p:cNvPr id="3" name="Tabella 2">
            <a:extLst>
              <a:ext uri="{FF2B5EF4-FFF2-40B4-BE49-F238E27FC236}">
                <a16:creationId xmlns:a16="http://schemas.microsoft.com/office/drawing/2014/main" id="{FFDC3C3A-C4BF-676C-BA71-77565F0E338D}"/>
              </a:ext>
            </a:extLst>
          </p:cNvPr>
          <p:cNvGraphicFramePr>
            <a:graphicFrameLocks noGrp="1"/>
          </p:cNvGraphicFramePr>
          <p:nvPr>
            <p:extLst>
              <p:ext uri="{D42A27DB-BD31-4B8C-83A1-F6EECF244321}">
                <p14:modId xmlns:p14="http://schemas.microsoft.com/office/powerpoint/2010/main" val="3023586340"/>
              </p:ext>
            </p:extLst>
          </p:nvPr>
        </p:nvGraphicFramePr>
        <p:xfrm>
          <a:off x="827554" y="2767934"/>
          <a:ext cx="16446845" cy="6711696"/>
        </p:xfrm>
        <a:graphic>
          <a:graphicData uri="http://schemas.openxmlformats.org/drawingml/2006/table">
            <a:tbl>
              <a:tblPr firstRow="1" firstCol="1" bandRow="1">
                <a:tableStyleId>{3B4B98B0-60AC-42C2-AFA5-B58CD77FA1E5}</a:tableStyleId>
              </a:tblPr>
              <a:tblGrid>
                <a:gridCol w="2578866">
                  <a:extLst>
                    <a:ext uri="{9D8B030D-6E8A-4147-A177-3AD203B41FA5}">
                      <a16:colId xmlns:a16="http://schemas.microsoft.com/office/drawing/2014/main" val="4134360612"/>
                    </a:ext>
                  </a:extLst>
                </a:gridCol>
                <a:gridCol w="1809152">
                  <a:extLst>
                    <a:ext uri="{9D8B030D-6E8A-4147-A177-3AD203B41FA5}">
                      <a16:colId xmlns:a16="http://schemas.microsoft.com/office/drawing/2014/main" val="2897234355"/>
                    </a:ext>
                  </a:extLst>
                </a:gridCol>
                <a:gridCol w="6723471">
                  <a:extLst>
                    <a:ext uri="{9D8B030D-6E8A-4147-A177-3AD203B41FA5}">
                      <a16:colId xmlns:a16="http://schemas.microsoft.com/office/drawing/2014/main" val="2889464487"/>
                    </a:ext>
                  </a:extLst>
                </a:gridCol>
                <a:gridCol w="5335356">
                  <a:extLst>
                    <a:ext uri="{9D8B030D-6E8A-4147-A177-3AD203B41FA5}">
                      <a16:colId xmlns:a16="http://schemas.microsoft.com/office/drawing/2014/main" val="4184308360"/>
                    </a:ext>
                  </a:extLst>
                </a:gridCol>
              </a:tblGrid>
              <a:tr h="950976">
                <a:tc>
                  <a:txBody>
                    <a:bodyPr/>
                    <a:lstStyle/>
                    <a:p>
                      <a:pPr algn="l" rtl="0">
                        <a:lnSpc>
                          <a:spcPct val="150000"/>
                        </a:lnSpc>
                        <a:spcAft>
                          <a:spcPts val="900"/>
                        </a:spcAft>
                        <a:buNone/>
                      </a:pPr>
                      <a:r>
                        <a:rPr lang="it-IT" sz="1800">
                          <a:effectLst/>
                          <a:latin typeface="Barlow" panose="00000500000000000000" pitchFamily="2" charset="0"/>
                        </a:rPr>
                        <a:t>Εταιρεία/</a:t>
                      </a:r>
                    </a:p>
                    <a:p>
                      <a:pPr algn="l" rtl="0">
                        <a:lnSpc>
                          <a:spcPct val="150000"/>
                        </a:lnSpc>
                        <a:spcAft>
                          <a:spcPts val="900"/>
                        </a:spcAft>
                        <a:buNone/>
                      </a:pPr>
                      <a:r>
                        <a:rPr lang="it-IT" sz="1800">
                          <a:effectLst/>
                          <a:latin typeface="Barlow" panose="00000500000000000000" pitchFamily="2" charset="0"/>
                        </a:rPr>
                        <a:t>Οργάνωση</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it-IT" sz="1800">
                          <a:effectLst/>
                          <a:latin typeface="Barlow" panose="00000500000000000000" pitchFamily="2" charset="0"/>
                        </a:rPr>
                        <a:t>Χώρα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a:effectLst/>
                          <a:latin typeface="Barlow" panose="00000500000000000000" pitchFamily="2" charset="0"/>
                        </a:rPr>
                        <a:t>Πρωτοβουλία ΕΚΕ σχετικά με τον Αυτισμό</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it-IT" sz="1800">
                          <a:effectLst/>
                          <a:latin typeface="Barlow" panose="00000500000000000000" pitchFamily="2" charset="0"/>
                        </a:rPr>
                        <a:t>Σύνδεσμος</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4204210175"/>
                  </a:ext>
                </a:extLst>
              </a:tr>
              <a:tr h="1191006">
                <a:tc>
                  <a:txBody>
                    <a:bodyPr/>
                    <a:lstStyle/>
                    <a:p>
                      <a:pPr algn="l" rtl="0">
                        <a:lnSpc>
                          <a:spcPct val="150000"/>
                        </a:lnSpc>
                        <a:spcAft>
                          <a:spcPts val="900"/>
                        </a:spcAft>
                        <a:buNone/>
                      </a:pPr>
                      <a:r>
                        <a:rPr lang="it-IT" sz="1800">
                          <a:effectLst/>
                          <a:latin typeface="Barlow" panose="00000500000000000000" pitchFamily="2" charset="0"/>
                        </a:rPr>
                        <a:t>Ξενοδοχείο Slieve Russell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it-IT" sz="1800">
                          <a:effectLst/>
                          <a:latin typeface="Barlow" panose="00000500000000000000" pitchFamily="2" charset="0"/>
                        </a:rPr>
                        <a:t>Ιρλανδία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dirty="0">
                          <a:effectLst/>
                          <a:latin typeface="Barlow" panose="00000500000000000000" pitchFamily="2" charset="0"/>
                        </a:rPr>
                        <a:t>Προσφέρει αισθητηριακό δωμάτιο με μαλακά παιχνίδια, online check-in για την αποφυγή ουρών και αισθητηριακούς χάρτες που βοηθούν τους επισκέπτες με αυτισμό να σχεδιάσουν και να απολαύσουν τη διαμονή τους.</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u="sng" dirty="0">
                          <a:effectLst/>
                          <a:latin typeface="Barlow" panose="00000500000000000000" pitchFamily="2" charset="0"/>
                          <a:hlinkClick r:id="rId2"/>
                        </a:rPr>
                        <a:t>https://www.slieverussell.ie/autism-friendly/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535514307"/>
                  </a:ext>
                </a:extLst>
              </a:tr>
              <a:tr h="1602486">
                <a:tc>
                  <a:txBody>
                    <a:bodyPr/>
                    <a:lstStyle/>
                    <a:p>
                      <a:pPr algn="l" rtl="0">
                        <a:lnSpc>
                          <a:spcPct val="150000"/>
                        </a:lnSpc>
                        <a:spcAft>
                          <a:spcPts val="900"/>
                        </a:spcAft>
                        <a:buNone/>
                      </a:pPr>
                      <a:r>
                        <a:rPr lang="it-IT" sz="1800">
                          <a:effectLst/>
                          <a:latin typeface="Barlow" panose="00000500000000000000" pitchFamily="2" charset="0"/>
                        </a:rPr>
                        <a:t>Παλάτι Çirağan Kempinski Istanbul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it-IT" sz="1800">
                          <a:effectLst/>
                          <a:latin typeface="Barlow" panose="00000500000000000000" pitchFamily="2" charset="0"/>
                        </a:rPr>
                        <a:t>Τουρκία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dirty="0" err="1">
                          <a:effectLst/>
                          <a:latin typeface="Barlow" panose="00000500000000000000" pitchFamily="2" charset="0"/>
                        </a:rPr>
                        <a:t>Σε</a:t>
                      </a:r>
                      <a:r>
                        <a:rPr lang="en-US" sz="1800" dirty="0">
                          <a:effectLst/>
                          <a:latin typeface="Barlow" panose="00000500000000000000" pitchFamily="2" charset="0"/>
                        </a:rPr>
                        <a:t> </a:t>
                      </a:r>
                      <a:r>
                        <a:rPr lang="en-US" sz="1800" dirty="0" err="1">
                          <a:effectLst/>
                          <a:latin typeface="Barlow" panose="00000500000000000000" pitchFamily="2" charset="0"/>
                        </a:rPr>
                        <a:t>συνεργ</a:t>
                      </a:r>
                      <a:r>
                        <a:rPr lang="en-US" sz="1800" dirty="0">
                          <a:effectLst/>
                          <a:latin typeface="Barlow" panose="00000500000000000000" pitchFamily="2" charset="0"/>
                        </a:rPr>
                        <a:t>ασία με το Ίδρυμα Αυτισμού Tohum, έχει εξοπλίσει επτά τάξεις ειδικής αγωγής στην Κωνσταντινούπολη με κατάλληλο υλικό για τη διδασκαλία παιδιών με αυτισμό, συμβάλλοντας στην εκπαιδευτική ένταξη.</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u="sng">
                          <a:effectLst/>
                          <a:latin typeface="Barlow" panose="00000500000000000000" pitchFamily="2" charset="0"/>
                          <a:hlinkClick r:id="rId3"/>
                        </a:rPr>
                        <a:t>https://www.kempinski.com/en/ciragan-palace/press-room/7-special-education-classrooms-are-opened</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1339535838"/>
                  </a:ext>
                </a:extLst>
              </a:tr>
              <a:tr h="1191006">
                <a:tc>
                  <a:txBody>
                    <a:bodyPr/>
                    <a:lstStyle/>
                    <a:p>
                      <a:pPr algn="l" rtl="0">
                        <a:lnSpc>
                          <a:spcPct val="150000"/>
                        </a:lnSpc>
                        <a:spcAft>
                          <a:spcPts val="900"/>
                        </a:spcAft>
                        <a:buNone/>
                      </a:pPr>
                      <a:r>
                        <a:rPr lang="it-IT" sz="1800">
                          <a:effectLst/>
                          <a:latin typeface="Barlow" panose="00000500000000000000" pitchFamily="2" charset="0"/>
                        </a:rPr>
                        <a:t>Ξενοδοχεία Accor</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it-IT" sz="1800">
                          <a:effectLst/>
                          <a:latin typeface="Barlow" panose="00000500000000000000" pitchFamily="2" charset="0"/>
                        </a:rPr>
                        <a:t>Γαλλία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a:effectLst/>
                          <a:latin typeface="Barlow" panose="00000500000000000000" pitchFamily="2" charset="0"/>
                        </a:rPr>
                        <a:t>Έχει αναπτύξει διαδικασίες ένταξης για άτομα με αναπηρίες, συμπεριλαμβανομένων ατόμων με αυτισμό, προωθώντας την ένταξη στον χώρο εργασίας στον ξενοδοχειακό κλάδο.</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u="sng" dirty="0">
                          <a:effectLst/>
                          <a:latin typeface="Barlow" panose="00000500000000000000" pitchFamily="2" charset="0"/>
                          <a:hlinkClick r:id="rId4"/>
                        </a:rPr>
                        <a:t>https://group.accor.com/en/Actualites/2024/05/recruitment-fostering-disability-inclusion</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3932523902"/>
                  </a:ext>
                </a:extLst>
              </a:tr>
              <a:tr h="1191006">
                <a:tc>
                  <a:txBody>
                    <a:bodyPr/>
                    <a:lstStyle/>
                    <a:p>
                      <a:pPr algn="l" rtl="0">
                        <a:lnSpc>
                          <a:spcPct val="150000"/>
                        </a:lnSpc>
                        <a:spcAft>
                          <a:spcPts val="900"/>
                        </a:spcAft>
                        <a:buNone/>
                      </a:pPr>
                      <a:r>
                        <a:rPr lang="en-GB" sz="1800">
                          <a:effectLst/>
                          <a:latin typeface="Barlow" panose="00000500000000000000" pitchFamily="2" charset="0"/>
                        </a:rPr>
                        <a:t>PizzAut</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GB" sz="1800">
                          <a:effectLst/>
                          <a:latin typeface="Barlow" panose="00000500000000000000" pitchFamily="2" charset="0"/>
                        </a:rPr>
                        <a:t>Ιταλία</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GB" sz="1800">
                          <a:effectLst/>
                          <a:latin typeface="Barlow" panose="00000500000000000000" pitchFamily="2" charset="0"/>
                        </a:rPr>
                        <a:t>Έργο κοινωνικής επιχείρησης και εστιατορίου που απασχολεί και εκπαιδεύει νέους με αυτισμό στον τομέα HORECA, προωθώντας την αυτονομία, την ένταξη και την ευαισθητοποίηση.</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gn="l" rtl="0">
                        <a:lnSpc>
                          <a:spcPct val="150000"/>
                        </a:lnSpc>
                        <a:spcAft>
                          <a:spcPts val="900"/>
                        </a:spcAft>
                        <a:buNone/>
                      </a:pPr>
                      <a:r>
                        <a:rPr lang="en-US" sz="1800" u="none" strike="noStrike" dirty="0">
                          <a:effectLst/>
                          <a:latin typeface="Barlow" panose="00000500000000000000" pitchFamily="2" charset="0"/>
                          <a:hlinkClick r:id="rId5"/>
                        </a:rPr>
                        <a:t>https://www.pizzaut.it</a:t>
                      </a:r>
                      <a:endParaRPr lang="it-IT" sz="1800" dirty="0">
                        <a:effectLst/>
                        <a:latin typeface="Barlow" panose="00000500000000000000" pitchFamily="2" charset="0"/>
                      </a:endParaRPr>
                    </a:p>
                    <a:p>
                      <a:pPr algn="l" rtl="0">
                        <a:lnSpc>
                          <a:spcPct val="150000"/>
                        </a:lnSpc>
                        <a:spcAft>
                          <a:spcPts val="900"/>
                        </a:spcAft>
                        <a:buNone/>
                      </a:pPr>
                      <a:r>
                        <a:rPr lang="en-US" sz="1800" u="sng" dirty="0">
                          <a:effectLst/>
                          <a:latin typeface="Barlow" panose="00000500000000000000" pitchFamily="2" charset="0"/>
                        </a:rPr>
                        <a:t> </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498749893"/>
                  </a:ext>
                </a:extLst>
              </a:tr>
            </a:tbl>
          </a:graphicData>
        </a:graphic>
      </p:graphicFrame>
    </p:spTree>
    <p:extLst>
      <p:ext uri="{BB962C8B-B14F-4D97-AF65-F5344CB8AC3E}">
        <p14:creationId xmlns:p14="http://schemas.microsoft.com/office/powerpoint/2010/main" val="4189759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
            <a:extLst>
              <a:ext uri="{FF2B5EF4-FFF2-40B4-BE49-F238E27FC236}">
                <a16:creationId xmlns:a16="http://schemas.microsoft.com/office/drawing/2014/main" id="{17D860E4-0D7E-E757-8DD7-04491B5813EC}"/>
              </a:ext>
            </a:extLst>
          </p:cNvPr>
          <p:cNvSpPr/>
          <p:nvPr/>
        </p:nvSpPr>
        <p:spPr>
          <a:xfrm>
            <a:off x="12648302" y="2956560"/>
            <a:ext cx="5109177" cy="5737064"/>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0" name="Shape 1">
            <a:extLst>
              <a:ext uri="{FF2B5EF4-FFF2-40B4-BE49-F238E27FC236}">
                <a16:creationId xmlns:a16="http://schemas.microsoft.com/office/drawing/2014/main" id="{9E2EF328-7985-5563-1D10-CA55A154218C}"/>
              </a:ext>
            </a:extLst>
          </p:cNvPr>
          <p:cNvSpPr/>
          <p:nvPr/>
        </p:nvSpPr>
        <p:spPr>
          <a:xfrm>
            <a:off x="6758422" y="2956560"/>
            <a:ext cx="5109177" cy="5737064"/>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653307A7-DFA7-C60B-924C-721C4BA67AFA}"/>
              </a:ext>
            </a:extLst>
          </p:cNvPr>
          <p:cNvSpPr/>
          <p:nvPr/>
        </p:nvSpPr>
        <p:spPr>
          <a:xfrm>
            <a:off x="868542" y="2956560"/>
            <a:ext cx="5109177" cy="5751812"/>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A68E9F55-E3EF-5203-2AD0-8F11F3BEABC1}"/>
              </a:ext>
            </a:extLst>
          </p:cNvPr>
          <p:cNvSpPr>
            <a:spLocks noGrp="1"/>
          </p:cNvSpPr>
          <p:nvPr>
            <p:ph type="title"/>
          </p:nvPr>
        </p:nvSpPr>
        <p:spPr>
          <a:xfrm>
            <a:off x="460811" y="1435336"/>
            <a:ext cx="17577399" cy="1820276"/>
          </a:xfrm>
        </p:spPr>
        <p:txBody>
          <a:bodyPr/>
          <a:lstStyle/>
          <a:p>
            <a:pPr algn="l" rtl="0"/>
            <a:r>
              <a:rPr lang="en-US" sz="4800" dirty="0">
                <a:solidFill>
                  <a:srgbClr val="462AF0"/>
                </a:solidFill>
              </a:rPr>
              <a:t>Αποκλειστική Απασχόληση: Δικαιώματα και Πλαίσιο</a:t>
            </a:r>
            <a:endParaRPr lang="it-IT" sz="4800" dirty="0">
              <a:solidFill>
                <a:srgbClr val="462AF0"/>
              </a:solidFill>
            </a:endParaRPr>
          </a:p>
        </p:txBody>
      </p:sp>
      <p:sp>
        <p:nvSpPr>
          <p:cNvPr id="4" name="Text 1">
            <a:extLst>
              <a:ext uri="{FF2B5EF4-FFF2-40B4-BE49-F238E27FC236}">
                <a16:creationId xmlns:a16="http://schemas.microsoft.com/office/drawing/2014/main" id="{5EA7E507-E649-445E-F9FA-6FAF34C380DF}"/>
              </a:ext>
            </a:extLst>
          </p:cNvPr>
          <p:cNvSpPr/>
          <p:nvPr/>
        </p:nvSpPr>
        <p:spPr>
          <a:xfrm>
            <a:off x="1100712" y="3002557"/>
            <a:ext cx="4597965" cy="1068705"/>
          </a:xfrm>
          <a:prstGeom prst="rect">
            <a:avLst/>
          </a:prstGeom>
          <a:noFill/>
          <a:ln/>
        </p:spPr>
        <p:txBody>
          <a:bodyPr wrap="square" lIns="0" tIns="0" rIns="0" bIns="0" rtlCol="0" anchor="t"/>
          <a:lstStyle/>
          <a:p>
            <a:pPr algn="l" defTabSz="1371600" rtl="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Σύμβαση των Ηνωμένων Εθνών για τα Δικαιώματα των Ατόμων με Αναπηρίες</a:t>
            </a:r>
            <a:endParaRPr lang="en-US" sz="2400" b="1"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3FCA7ED5-A587-29F6-CC30-08D470C2F372}"/>
              </a:ext>
            </a:extLst>
          </p:cNvPr>
          <p:cNvSpPr/>
          <p:nvPr/>
        </p:nvSpPr>
        <p:spPr>
          <a:xfrm>
            <a:off x="1100712" y="4551633"/>
            <a:ext cx="4498742" cy="3120390"/>
          </a:xfrm>
          <a:prstGeom prst="rect">
            <a:avLst/>
          </a:prstGeom>
          <a:noFill/>
          <a:ln/>
        </p:spPr>
        <p:txBody>
          <a:bodyPr wrap="square" lIns="0" tIns="0" rIns="0" bIns="0" rtlCol="0" anchor="t"/>
          <a:lstStyle/>
          <a:p>
            <a:pPr algn="l" defTabSz="1371600" rtl="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Το Άρθρο 27 επιβεβαιώνει το δικαίωμα κάθε ατόμου με αναπηρία «να εργάζεται, σε ισότιμη βάση με τους άλλους», σε μια αγορά εργασίας χωρίς αποκλεισμούς και προσβάσιμη. Αυτό δεν είναι φιλανθρωπία αλλά θεμελιώδες ανθρώπινο δικαίωμα.</a:t>
            </a:r>
            <a:endParaRPr lang="en-US" sz="24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CD4B91D2-3CD3-A06B-AD74-2E60B2330A2D}"/>
              </a:ext>
            </a:extLst>
          </p:cNvPr>
          <p:cNvSpPr/>
          <p:nvPr/>
        </p:nvSpPr>
        <p:spPr>
          <a:xfrm>
            <a:off x="7020770" y="3238583"/>
            <a:ext cx="3491454" cy="534353"/>
          </a:xfrm>
          <a:prstGeom prst="rect">
            <a:avLst/>
          </a:prstGeom>
          <a:noFill/>
          <a:ln/>
        </p:spPr>
        <p:txBody>
          <a:bodyPr wrap="none" lIns="0" tIns="0" rIns="0" bIns="0" rtlCol="0" anchor="t"/>
          <a:lstStyle/>
          <a:p>
            <a:pPr algn="l" defTabSz="1371600" rtl="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Ατζέντα 2030</a:t>
            </a:r>
            <a:endParaRPr lang="en-US" sz="24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A1CCF2EB-25F3-99D5-5DC1-21E54F2A9F5E}"/>
              </a:ext>
            </a:extLst>
          </p:cNvPr>
          <p:cNvSpPr/>
          <p:nvPr/>
        </p:nvSpPr>
        <p:spPr>
          <a:xfrm>
            <a:off x="7020770" y="3880312"/>
            <a:ext cx="4597964" cy="3640455"/>
          </a:xfrm>
          <a:prstGeom prst="rect">
            <a:avLst/>
          </a:prstGeom>
          <a:noFill/>
          <a:ln/>
        </p:spPr>
        <p:txBody>
          <a:bodyPr wrap="square" lIns="0" tIns="0" rIns="0" bIns="0" rtlCol="0" anchor="t"/>
          <a:lstStyle/>
          <a:p>
            <a:pPr algn="l" defTabSz="1371600" rtl="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Η απασχόληση χωρίς αποκλεισμούς προωθεί άμεσα την Ατζέντα των Ηνωμένων Εθνών για τη Βιώσιμη Ανάπτυξη του 2030, ιδίως τον ΣΒΑ 8 («Αξιοπρεπής Εργασία και Οικονομική Ανάπτυξη») και τον ΣΒΑ 10 («Μειωμένες Ανισότητες»).</a:t>
            </a:r>
            <a:endParaRPr lang="en-US" sz="24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EFC2A791-E2E7-9D52-83C1-3F144455FC28}"/>
              </a:ext>
            </a:extLst>
          </p:cNvPr>
          <p:cNvSpPr/>
          <p:nvPr/>
        </p:nvSpPr>
        <p:spPr>
          <a:xfrm>
            <a:off x="12976956" y="3114312"/>
            <a:ext cx="4346711" cy="534353"/>
          </a:xfrm>
          <a:prstGeom prst="rect">
            <a:avLst/>
          </a:prstGeom>
          <a:noFill/>
          <a:ln/>
        </p:spPr>
        <p:txBody>
          <a:bodyPr wrap="none" lIns="0" tIns="0" rIns="0" bIns="0" rtlCol="0" anchor="t"/>
          <a:lstStyle/>
          <a:p>
            <a:pPr algn="l" defTabSz="1371600" rtl="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Οδηγία 2000/78/ΕΚ της ΕΕ</a:t>
            </a:r>
            <a:endParaRPr lang="en-US" sz="24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2E749EBB-5276-AA01-9403-BB2A0247D6E8}"/>
              </a:ext>
            </a:extLst>
          </p:cNvPr>
          <p:cNvSpPr/>
          <p:nvPr/>
        </p:nvSpPr>
        <p:spPr>
          <a:xfrm>
            <a:off x="12976956" y="3772936"/>
            <a:ext cx="4498740" cy="3120390"/>
          </a:xfrm>
          <a:prstGeom prst="rect">
            <a:avLst/>
          </a:prstGeom>
          <a:noFill/>
          <a:ln/>
        </p:spPr>
        <p:txBody>
          <a:bodyPr wrap="square" lIns="0" tIns="0" rIns="0" bIns="0" rtlCol="0" anchor="t"/>
          <a:lstStyle/>
          <a:p>
            <a:pPr algn="l" defTabSz="1371600" rtl="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Απαιτεί από όλα τα κράτη μέλη να εφαρμόσουν νόμους που προστατεύουν τα άτομα με αναπηρίες στην απασχόληση και την επαγγελματική κατάρτιση, συμπεριλαμβανομένης της υποχρέωσης παροχής εύλογων προσαρμογών.</a:t>
            </a:r>
            <a:endParaRPr lang="en-US" sz="24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415149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855BCA-7DEC-49D9-A11C-8EA4A75DD775}"/>
              </a:ext>
            </a:extLst>
          </p:cNvPr>
          <p:cNvSpPr>
            <a:spLocks noGrp="1"/>
          </p:cNvSpPr>
          <p:nvPr>
            <p:ph type="title"/>
          </p:nvPr>
        </p:nvSpPr>
        <p:spPr>
          <a:xfrm>
            <a:off x="428130" y="1399179"/>
            <a:ext cx="15773400" cy="1486359"/>
          </a:xfrm>
        </p:spPr>
        <p:txBody>
          <a:bodyPr/>
          <a:lstStyle/>
          <a:p>
            <a:pPr algn="l" rtl="0"/>
            <a:r>
              <a:rPr lang="en-US" sz="4800" dirty="0">
                <a:solidFill>
                  <a:srgbClr val="462AF0"/>
                </a:solidFill>
              </a:rPr>
              <a:t>Η αξία της συμπεριληπτικής απασχόλησης</a:t>
            </a:r>
            <a:endParaRPr lang="it-IT" sz="4800" dirty="0">
              <a:solidFill>
                <a:srgbClr val="462AF0"/>
              </a:solidFill>
            </a:endParaRPr>
          </a:p>
        </p:txBody>
      </p:sp>
      <p:pic>
        <p:nvPicPr>
          <p:cNvPr id="4" name="Immagine 3">
            <a:extLst>
              <a:ext uri="{FF2B5EF4-FFF2-40B4-BE49-F238E27FC236}">
                <a16:creationId xmlns:a16="http://schemas.microsoft.com/office/drawing/2014/main" id="{4EC2EC31-4C9B-E6B1-B054-FB763742DB28}"/>
              </a:ext>
            </a:extLst>
          </p:cNvPr>
          <p:cNvPicPr>
            <a:picLocks noChangeAspect="1"/>
          </p:cNvPicPr>
          <p:nvPr/>
        </p:nvPicPr>
        <p:blipFill>
          <a:blip r:embed="rId2"/>
          <a:stretch>
            <a:fillRect/>
          </a:stretch>
        </p:blipFill>
        <p:spPr>
          <a:xfrm>
            <a:off x="1191752" y="3340754"/>
            <a:ext cx="15686234" cy="5113511"/>
          </a:xfrm>
          <a:prstGeom prst="rect">
            <a:avLst/>
          </a:prstGeom>
        </p:spPr>
      </p:pic>
    </p:spTree>
    <p:extLst>
      <p:ext uri="{BB962C8B-B14F-4D97-AF65-F5344CB8AC3E}">
        <p14:creationId xmlns:p14="http://schemas.microsoft.com/office/powerpoint/2010/main" val="121570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10613922" y="3914547"/>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Πλ</a:t>
            </a:r>
            <a:r>
              <a:rPr lang="en-GB" sz="2800" dirty="0" smtClean="0">
                <a:solidFill>
                  <a:schemeClr val="bg2"/>
                </a:solidFill>
                <a:latin typeface="Barlow" pitchFamily="2" charset="77"/>
                <a:ea typeface="Calibri"/>
                <a:cs typeface="Calibri"/>
                <a:sym typeface="Calibri"/>
              </a:rPr>
              <a:t>ατφόρμα </a:t>
            </a:r>
            <a:r>
              <a:rPr lang="en-GB" sz="2800" dirty="0">
                <a:solidFill>
                  <a:schemeClr val="bg2"/>
                </a:solidFill>
                <a:latin typeface="Barlow" pitchFamily="2" charset="77"/>
                <a:ea typeface="Calibri"/>
                <a:cs typeface="Calibri"/>
                <a:sym typeface="Calibri"/>
              </a:rPr>
              <a:t>Ανθρώπινου Δυναμικού PERFORM</a:t>
            </a:r>
          </a:p>
          <a:p>
            <a:pPr marL="0" marR="0" lvl="0" indent="0" algn="l"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1881724" y="2182395"/>
            <a:ext cx="589260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u="none" strike="noStrike" dirty="0" smtClean="0">
                <a:solidFill>
                  <a:srgbClr val="462AF0"/>
                </a:solidFill>
                <a:latin typeface="Tahoma" panose="020B0604030504040204" pitchFamily="34" charset="0"/>
                <a:ea typeface="Tahoma" panose="020B0604030504040204" pitchFamily="34" charset="0"/>
                <a:cs typeface="Tahoma" panose="020B0604030504040204" pitchFamily="34" charset="0"/>
                <a:sym typeface="Six Caps"/>
              </a:rPr>
              <a:t>ΑΠΟΤΕΛΕΣΜΑΤΑ</a:t>
            </a:r>
            <a:endParaRPr sz="4400" dirty="0">
              <a:latin typeface="Tahoma" panose="020B0604030504040204" pitchFamily="34" charset="0"/>
              <a:ea typeface="Tahoma" panose="020B0604030504040204" pitchFamily="34" charset="0"/>
              <a:cs typeface="Tahoma" panose="020B0604030504040204" pitchFamily="34" charset="0"/>
            </a:endParaRPr>
          </a:p>
        </p:txBody>
      </p:sp>
      <p:sp>
        <p:nvSpPr>
          <p:cNvPr id="446" name="Google Shape;446;p22"/>
          <p:cNvSpPr txBox="1"/>
          <p:nvPr/>
        </p:nvSpPr>
        <p:spPr>
          <a:xfrm>
            <a:off x="10764825" y="5585940"/>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Ψηφι</a:t>
            </a:r>
            <a:r>
              <a:rPr lang="en-GB" sz="2800" dirty="0" smtClean="0">
                <a:solidFill>
                  <a:schemeClr val="bg2"/>
                </a:solidFill>
                <a:latin typeface="Barlow" pitchFamily="2" charset="77"/>
                <a:ea typeface="Calibri"/>
                <a:cs typeface="Calibri"/>
                <a:sym typeface="Calibri"/>
              </a:rPr>
              <a:t>ακ</a:t>
            </a:r>
            <a:r>
              <a:rPr lang="el-GR" sz="2800" dirty="0" smtClean="0">
                <a:solidFill>
                  <a:schemeClr val="bg2"/>
                </a:solidFill>
                <a:latin typeface="Barlow" pitchFamily="2" charset="77"/>
                <a:ea typeface="Calibri"/>
                <a:cs typeface="Calibri"/>
                <a:sym typeface="Calibri"/>
              </a:rPr>
              <a:t>ή</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Εργαλειοθήκη PERFORM</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gn="l" rtl="0">
              <a:lnSpc>
                <a:spcPct val="120005"/>
              </a:lnSpc>
            </a:pPr>
            <a:r>
              <a:rPr lang="el-GR" sz="2800" dirty="0" smtClean="0">
                <a:solidFill>
                  <a:schemeClr val="bg2"/>
                </a:solidFill>
                <a:latin typeface="Barlow" pitchFamily="2" charset="77"/>
                <a:ea typeface="Calibri"/>
                <a:cs typeface="Calibri"/>
                <a:sym typeface="Calibri"/>
              </a:rPr>
              <a:t>Πρόγραμμα</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Επαγγελματικής Κατάρτισης </a:t>
            </a:r>
            <a:r>
              <a:rPr lang="en-GB" sz="2800" dirty="0" smtClean="0">
                <a:solidFill>
                  <a:schemeClr val="bg2"/>
                </a:solidFill>
                <a:latin typeface="Barlow" pitchFamily="2" charset="77"/>
                <a:ea typeface="Calibri"/>
                <a:cs typeface="Calibri"/>
                <a:sym typeface="Calibri"/>
              </a:rPr>
              <a:t>για</a:t>
            </a:r>
            <a:endParaRPr lang="en-GB" sz="2800" dirty="0">
              <a:solidFill>
                <a:schemeClr val="bg2"/>
              </a:solidFill>
              <a:latin typeface="Barlow" pitchFamily="2" charset="77"/>
              <a:ea typeface="Calibri"/>
              <a:cs typeface="Calibri"/>
              <a:sym typeface="Calibri"/>
            </a:endParaRPr>
          </a:p>
          <a:p>
            <a:pPr algn="l" rtl="0">
              <a:lnSpc>
                <a:spcPct val="120005"/>
              </a:lnSpc>
            </a:pPr>
            <a:r>
              <a:rPr lang="en-GB" sz="2800" dirty="0">
                <a:solidFill>
                  <a:schemeClr val="bg2"/>
                </a:solidFill>
                <a:latin typeface="Barlow" pitchFamily="2" charset="77"/>
                <a:ea typeface="Calibri"/>
                <a:cs typeface="Calibri"/>
                <a:sym typeface="Calibri"/>
              </a:rPr>
              <a:t>Διευθυντές και Ειδικοί Ανθρώπινου Δυναμικού</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651331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l-GR" sz="12000" dirty="0" smtClean="0">
                <a:latin typeface="Six Caps"/>
                <a:ea typeface="Six Caps"/>
                <a:cs typeface="Six Caps"/>
                <a:sym typeface="Six Caps"/>
              </a:rPr>
              <a:t>Στόχος</a:t>
            </a:r>
            <a:r>
              <a:rPr lang="en-US" sz="12000" u="none" strike="noStrike" dirty="0" smtClean="0">
                <a:solidFill>
                  <a:srgbClr val="000000"/>
                </a:solidFill>
                <a:latin typeface="Six Caps"/>
                <a:ea typeface="Six Caps"/>
                <a:cs typeface="Six Caps"/>
                <a:sym typeface="Six Caps"/>
              </a:rPr>
              <a:t>:</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7854438" cy="5318379"/>
          </a:xfrm>
          <a:prstGeom prst="rect">
            <a:avLst/>
          </a:prstGeom>
          <a:noFill/>
          <a:ln>
            <a:noFill/>
          </a:ln>
        </p:spPr>
        <p:txBody>
          <a:bodyPr spcFirstLastPara="1" wrap="square" lIns="0" tIns="0" rIns="0" bIns="0" anchor="t" anchorCtr="0">
            <a:spAutoFit/>
          </a:bodyPr>
          <a:lstStyle/>
          <a:p>
            <a:pPr algn="l" rtl="0">
              <a:lnSpc>
                <a:spcPct val="120005"/>
              </a:lnSpc>
            </a:pPr>
            <a:r>
              <a:rPr lang="en-GB" sz="3200" dirty="0">
                <a:solidFill>
                  <a:schemeClr val="tx1"/>
                </a:solidFill>
                <a:latin typeface="Barlow" pitchFamily="2" charset="77"/>
                <a:cs typeface="Calibri"/>
                <a:sym typeface="Calibri"/>
              </a:rPr>
              <a:t>Το έργο «PERFORM» αφορά την εκπαίδευση Διευθυντών Φιλοξενίας και Ειδικών Ανθρώπινου Δυναμικού στην ανάπτυξη και υποστήριξη προσωπικού με αυτισμό στον Τομέα Φιλοξενίας της ΕΕ. Παρέχει επίσης μια καινοτόμο πλατφόρμα Ανθρώπινου Δυναμικού, για την αξιολόγηση της απόδοσης και την παρακολούθηση των εργαζομένων.</a:t>
            </a:r>
            <a:endParaRPr lang="en-GB" sz="3200" dirty="0">
              <a:solidFill>
                <a:schemeClr val="tx1"/>
              </a:solidFill>
              <a:latin typeface="Barlow" pitchFamily="2" charset="77"/>
            </a:endParaRP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pic>
        <p:nvPicPr>
          <p:cNvPr id="35" name="Picture 34"/>
          <p:cNvPicPr>
            <a:picLocks noChangeAspect="1"/>
          </p:cNvPicPr>
          <p:nvPr/>
        </p:nvPicPr>
        <p:blipFill>
          <a:blip r:embed="rId5"/>
          <a:stretch>
            <a:fillRect/>
          </a:stretch>
        </p:blipFill>
        <p:spPr>
          <a:xfrm>
            <a:off x="6165082" y="9636202"/>
            <a:ext cx="4841398" cy="282939"/>
          </a:xfrm>
          <a:prstGeom prst="rect">
            <a:avLst/>
          </a:prstGeom>
        </p:spPr>
      </p:pic>
    </p:spTree>
    <p:extLst>
      <p:ext uri="{BB962C8B-B14F-4D97-AF65-F5344CB8AC3E}">
        <p14:creationId xmlns:p14="http://schemas.microsoft.com/office/powerpoint/2010/main" val="6718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89A23-E523-193C-D5D2-0E950236AB49}"/>
              </a:ext>
            </a:extLst>
          </p:cNvPr>
          <p:cNvSpPr>
            <a:spLocks noGrp="1"/>
          </p:cNvSpPr>
          <p:nvPr>
            <p:ph type="title"/>
          </p:nvPr>
        </p:nvSpPr>
        <p:spPr>
          <a:xfrm>
            <a:off x="302144" y="4392436"/>
            <a:ext cx="5672764" cy="1988345"/>
          </a:xfrm>
        </p:spPr>
        <p:txBody>
          <a:bodyPr/>
          <a:lstStyle/>
          <a:p>
            <a:pPr algn="l" rtl="0"/>
            <a:r>
              <a:rPr lang="it-IT" sz="4800" dirty="0">
                <a:solidFill>
                  <a:srgbClr val="462AF0"/>
                </a:solidFill>
              </a:rPr>
              <a:t>Κατα</a:t>
            </a:r>
            <a:r>
              <a:rPr lang="it-IT" sz="4800" dirty="0" err="1">
                <a:solidFill>
                  <a:srgbClr val="462AF0"/>
                </a:solidFill>
              </a:rPr>
              <a:t>νόηση</a:t>
            </a:r>
            <a:r>
              <a:rPr lang="it-IT" sz="4800" dirty="0">
                <a:solidFill>
                  <a:srgbClr val="462AF0"/>
                </a:solidFill>
              </a:rPr>
              <a:t> </a:t>
            </a:r>
            <a:r>
              <a:rPr lang="el-GR" sz="4800" dirty="0" smtClean="0">
                <a:solidFill>
                  <a:srgbClr val="462AF0"/>
                </a:solidFill>
              </a:rPr>
              <a:t>του Φάσματος του </a:t>
            </a:r>
            <a:r>
              <a:rPr lang="it-IT" sz="4800" dirty="0" err="1" smtClean="0">
                <a:solidFill>
                  <a:srgbClr val="462AF0"/>
                </a:solidFill>
              </a:rPr>
              <a:t>Αυτισμ</a:t>
            </a:r>
            <a:r>
              <a:rPr lang="el-GR" sz="4800" dirty="0" err="1" smtClean="0">
                <a:solidFill>
                  <a:srgbClr val="462AF0"/>
                </a:solidFill>
              </a:rPr>
              <a:t>ού</a:t>
            </a:r>
            <a:endParaRPr lang="it-IT" sz="4800" dirty="0">
              <a:solidFill>
                <a:srgbClr val="462AF0"/>
              </a:solidFill>
            </a:endParaRPr>
          </a:p>
        </p:txBody>
      </p:sp>
      <p:sp>
        <p:nvSpPr>
          <p:cNvPr id="5" name="Shape 1"/>
          <p:cNvSpPr/>
          <p:nvPr/>
        </p:nvSpPr>
        <p:spPr>
          <a:xfrm>
            <a:off x="6438251" y="1401691"/>
            <a:ext cx="5566232" cy="4790957"/>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6" name="Text 2"/>
          <p:cNvSpPr/>
          <p:nvPr/>
        </p:nvSpPr>
        <p:spPr>
          <a:xfrm>
            <a:off x="6758291" y="1721731"/>
            <a:ext cx="4062294" cy="507743"/>
          </a:xfrm>
          <a:prstGeom prst="rect">
            <a:avLst/>
          </a:prstGeom>
          <a:noFill/>
          <a:ln/>
        </p:spPr>
        <p:txBody>
          <a:bodyPr wrap="none" lIns="0" tIns="0" rIns="0" bIns="0" rtlCol="0" anchor="t"/>
          <a:lstStyle/>
          <a:p>
            <a:pPr algn="l" defTabSz="1371600" rtl="0">
              <a:lnSpc>
                <a:spcPts val="3975"/>
              </a:lnSpc>
              <a:buClrTx/>
            </a:pPr>
            <a:r>
              <a:rPr lang="en-US" sz="3150" b="1" kern="1200" dirty="0">
                <a:solidFill>
                  <a:prstClr val="black"/>
                </a:solidFill>
                <a:latin typeface="Barlow" panose="00000500000000000000" pitchFamily="2" charset="0"/>
                <a:ea typeface="Alexandria Semi Bold" pitchFamily="34" charset="-122"/>
                <a:cs typeface="Alexandria Semi Bold" pitchFamily="34" charset="-120"/>
              </a:rPr>
              <a:t>Ορισμός</a:t>
            </a:r>
            <a:endParaRPr lang="en-US" sz="3150" b="1" kern="1200" dirty="0">
              <a:solidFill>
                <a:prstClr val="black"/>
              </a:solidFill>
              <a:latin typeface="Barlow" panose="00000500000000000000" pitchFamily="2" charset="0"/>
              <a:ea typeface="+mn-ea"/>
              <a:cs typeface="+mn-cs"/>
            </a:endParaRPr>
          </a:p>
        </p:txBody>
      </p:sp>
      <p:sp>
        <p:nvSpPr>
          <p:cNvPr id="7" name="Text 3"/>
          <p:cNvSpPr/>
          <p:nvPr/>
        </p:nvSpPr>
        <p:spPr>
          <a:xfrm>
            <a:off x="6758291" y="2414673"/>
            <a:ext cx="4926152" cy="3457932"/>
          </a:xfrm>
          <a:prstGeom prst="rect">
            <a:avLst/>
          </a:prstGeom>
          <a:noFill/>
          <a:ln/>
        </p:spPr>
        <p:txBody>
          <a:bodyPr wrap="square" lIns="0" tIns="0" rIns="0" bIns="0" rtlCol="0" anchor="t"/>
          <a:lstStyle/>
          <a:p>
            <a:pPr algn="l" defTabSz="1371600" rtl="0">
              <a:lnSpc>
                <a:spcPts val="3825"/>
              </a:lnSpc>
              <a:buClrTx/>
            </a:pPr>
            <a:r>
              <a:rPr lang="en-US" sz="2400" kern="1200" dirty="0">
                <a:solidFill>
                  <a:prstClr val="black"/>
                </a:solidFill>
                <a:latin typeface="Barlow" panose="00000500000000000000" pitchFamily="2" charset="0"/>
                <a:ea typeface="Sora Light" pitchFamily="34" charset="-122"/>
                <a:cs typeface="Sora Light" pitchFamily="34" charset="-120"/>
              </a:rPr>
              <a:t>«Μια σύνθετη αναπτυξιακή πάθηση που περιλαμβάνει επίμονες προκλήσεις στην κοινωνική επικοινωνία, περιορισμένα ενδιαφέροντα και επαναλαμβανόμενη συμπεριφορά» (Αμερικανική Ψυχιατρική Εταιρεία, 2013).</a:t>
            </a:r>
            <a:endParaRPr lang="en-US" sz="2400" kern="1200" dirty="0">
              <a:solidFill>
                <a:prstClr val="black"/>
              </a:solidFill>
              <a:latin typeface="Barlow" panose="00000500000000000000" pitchFamily="2" charset="0"/>
              <a:ea typeface="+mn-ea"/>
              <a:cs typeface="+mn-cs"/>
            </a:endParaRPr>
          </a:p>
        </p:txBody>
      </p:sp>
      <p:sp>
        <p:nvSpPr>
          <p:cNvPr id="8" name="Shape 4"/>
          <p:cNvSpPr/>
          <p:nvPr/>
        </p:nvSpPr>
        <p:spPr>
          <a:xfrm>
            <a:off x="12313093" y="1401691"/>
            <a:ext cx="5566232" cy="4790957"/>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9" name="Text 5"/>
          <p:cNvSpPr/>
          <p:nvPr/>
        </p:nvSpPr>
        <p:spPr>
          <a:xfrm>
            <a:off x="12633132" y="1721731"/>
            <a:ext cx="4062294" cy="507743"/>
          </a:xfrm>
          <a:prstGeom prst="rect">
            <a:avLst/>
          </a:prstGeom>
          <a:noFill/>
          <a:ln/>
        </p:spPr>
        <p:txBody>
          <a:bodyPr wrap="none" lIns="0" tIns="0" rIns="0" bIns="0" rtlCol="0" anchor="t"/>
          <a:lstStyle/>
          <a:p>
            <a:pPr algn="l" defTabSz="1371600" rtl="0">
              <a:lnSpc>
                <a:spcPts val="3975"/>
              </a:lnSpc>
              <a:buClrTx/>
            </a:pPr>
            <a:r>
              <a:rPr lang="en-US" sz="3150" b="1" kern="1200" dirty="0">
                <a:solidFill>
                  <a:prstClr val="black"/>
                </a:solidFill>
                <a:latin typeface="Barlow" panose="00000500000000000000" pitchFamily="2" charset="0"/>
                <a:ea typeface="Alexandria Semi Bold" pitchFamily="34" charset="-122"/>
                <a:cs typeface="Alexandria Semi Bold" pitchFamily="34" charset="-120"/>
              </a:rPr>
              <a:t>Επικράτηση</a:t>
            </a:r>
            <a:endParaRPr lang="en-US" sz="3150" b="1" kern="1200" dirty="0">
              <a:solidFill>
                <a:prstClr val="black"/>
              </a:solidFill>
              <a:latin typeface="Barlow" panose="00000500000000000000" pitchFamily="2" charset="0"/>
              <a:ea typeface="+mn-ea"/>
              <a:cs typeface="+mn-cs"/>
            </a:endParaRPr>
          </a:p>
        </p:txBody>
      </p:sp>
      <p:sp>
        <p:nvSpPr>
          <p:cNvPr id="10" name="Text 6"/>
          <p:cNvSpPr/>
          <p:nvPr/>
        </p:nvSpPr>
        <p:spPr>
          <a:xfrm>
            <a:off x="12633133" y="2414673"/>
            <a:ext cx="4926152" cy="3457932"/>
          </a:xfrm>
          <a:prstGeom prst="rect">
            <a:avLst/>
          </a:prstGeom>
          <a:noFill/>
          <a:ln/>
        </p:spPr>
        <p:txBody>
          <a:bodyPr wrap="square" lIns="0" tIns="0" rIns="0" bIns="0" rtlCol="0" anchor="t"/>
          <a:lstStyle/>
          <a:p>
            <a:pPr algn="l" defTabSz="1371600" rtl="0">
              <a:lnSpc>
                <a:spcPts val="3825"/>
              </a:lnSpc>
              <a:buClrTx/>
            </a:pPr>
            <a:r>
              <a:rPr lang="en-US" sz="2400" kern="1200" dirty="0">
                <a:solidFill>
                  <a:prstClr val="black"/>
                </a:solidFill>
                <a:latin typeface="Barlow" panose="00000500000000000000" pitchFamily="2" charset="0"/>
                <a:ea typeface="Sora Light" pitchFamily="34" charset="-122"/>
                <a:cs typeface="Sora Light" pitchFamily="34" charset="-120"/>
              </a:rPr>
              <a:t>Ο Παγκόσμιος Οργανισμός Υγείας εκτιμά ότι περίπου ένα στα 100 παιδιά παγκοσμίως έχει ΔΑΦ. Μια συστηματική ανασκόπηση 66 πληθυσμιακών μελετών βελτίωσε το ποσοστό αυτό σε 0,77%, ή περίπου ένα παιδί στα 130.</a:t>
            </a:r>
            <a:endParaRPr lang="en-US" sz="2400" kern="1200" dirty="0">
              <a:solidFill>
                <a:prstClr val="black"/>
              </a:solidFill>
              <a:latin typeface="Barlow" panose="00000500000000000000" pitchFamily="2" charset="0"/>
              <a:ea typeface="+mn-ea"/>
              <a:cs typeface="+mn-cs"/>
            </a:endParaRPr>
          </a:p>
        </p:txBody>
      </p:sp>
      <p:sp>
        <p:nvSpPr>
          <p:cNvPr id="11" name="Shape 7"/>
          <p:cNvSpPr/>
          <p:nvPr/>
        </p:nvSpPr>
        <p:spPr>
          <a:xfrm>
            <a:off x="6438251" y="6501256"/>
            <a:ext cx="11441073" cy="2814995"/>
          </a:xfrm>
          <a:prstGeom prst="roundRect">
            <a:avLst>
              <a:gd name="adj" fmla="val 4606"/>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2" name="Text 8"/>
          <p:cNvSpPr/>
          <p:nvPr/>
        </p:nvSpPr>
        <p:spPr>
          <a:xfrm>
            <a:off x="6758291" y="6821296"/>
            <a:ext cx="4062294" cy="507743"/>
          </a:xfrm>
          <a:prstGeom prst="rect">
            <a:avLst/>
          </a:prstGeom>
          <a:noFill/>
          <a:ln/>
        </p:spPr>
        <p:txBody>
          <a:bodyPr wrap="none" lIns="0" tIns="0" rIns="0" bIns="0" rtlCol="0" anchor="t"/>
          <a:lstStyle/>
          <a:p>
            <a:pPr algn="l" defTabSz="1371600" rtl="0">
              <a:lnSpc>
                <a:spcPts val="3975"/>
              </a:lnSpc>
              <a:buClrTx/>
            </a:pPr>
            <a:r>
              <a:rPr lang="en-US" sz="3150" b="1" kern="1200" dirty="0">
                <a:solidFill>
                  <a:prstClr val="black"/>
                </a:solidFill>
                <a:latin typeface="Barlow" panose="00000500000000000000" pitchFamily="2" charset="0"/>
                <a:ea typeface="Alexandria Semi Bold" pitchFamily="34" charset="-122"/>
                <a:cs typeface="Alexandria Semi Bold" pitchFamily="34" charset="-120"/>
              </a:rPr>
              <a:t>Διαγνωστικές Τάσεις</a:t>
            </a:r>
            <a:endParaRPr lang="en-US" sz="3150" b="1" kern="1200" dirty="0">
              <a:solidFill>
                <a:prstClr val="black"/>
              </a:solidFill>
              <a:latin typeface="Barlow" panose="00000500000000000000" pitchFamily="2" charset="0"/>
              <a:ea typeface="+mn-ea"/>
              <a:cs typeface="+mn-cs"/>
            </a:endParaRPr>
          </a:p>
        </p:txBody>
      </p:sp>
      <p:sp>
        <p:nvSpPr>
          <p:cNvPr id="13" name="Text 9"/>
          <p:cNvSpPr/>
          <p:nvPr/>
        </p:nvSpPr>
        <p:spPr>
          <a:xfrm>
            <a:off x="6758291" y="7514240"/>
            <a:ext cx="10800993" cy="1481972"/>
          </a:xfrm>
          <a:prstGeom prst="rect">
            <a:avLst/>
          </a:prstGeom>
          <a:noFill/>
          <a:ln/>
        </p:spPr>
        <p:txBody>
          <a:bodyPr wrap="square" lIns="0" tIns="0" rIns="0" bIns="0" rtlCol="0" anchor="t"/>
          <a:lstStyle/>
          <a:p>
            <a:pPr algn="l" defTabSz="1371600" rtl="0">
              <a:lnSpc>
                <a:spcPts val="3825"/>
              </a:lnSpc>
              <a:buClrTx/>
            </a:pPr>
            <a:r>
              <a:rPr lang="en-US" sz="2400" kern="1200" dirty="0">
                <a:solidFill>
                  <a:prstClr val="black"/>
                </a:solidFill>
                <a:latin typeface="Barlow" panose="00000500000000000000" pitchFamily="2" charset="0"/>
                <a:ea typeface="Sora Light" pitchFamily="34" charset="-122"/>
                <a:cs typeface="Sora Light" pitchFamily="34" charset="-120"/>
              </a:rPr>
              <a:t>Η ανοδική τάση που έχει αναφερθεί τις τελευταίες δεκαετίες οφείλεται κυρίως σε ευρύτερα διαγνωστικά κριτήρια και στην αυξημένη κοινωνική ευαισθητοποίηση και όχι σε μια πραγματική αύξηση </a:t>
            </a:r>
            <a:r>
              <a:rPr lang="en-US" sz="2400" kern="1200" dirty="0" smtClean="0">
                <a:solidFill>
                  <a:prstClr val="black"/>
                </a:solidFill>
                <a:latin typeface="Barlow" panose="00000500000000000000" pitchFamily="2" charset="0"/>
                <a:ea typeface="Sora Light" pitchFamily="34" charset="-122"/>
                <a:cs typeface="Sora Light" pitchFamily="34" charset="-120"/>
              </a:rPr>
              <a:t>τ</a:t>
            </a:r>
            <a:r>
              <a:rPr lang="el-GR" sz="2400" kern="1200" dirty="0" smtClean="0">
                <a:solidFill>
                  <a:prstClr val="black"/>
                </a:solidFill>
                <a:latin typeface="Barlow" panose="00000500000000000000" pitchFamily="2" charset="0"/>
                <a:ea typeface="Sora Light" pitchFamily="34" charset="-122"/>
                <a:cs typeface="Sora Light" pitchFamily="34" charset="-120"/>
              </a:rPr>
              <a:t>ων περιστατικών.</a:t>
            </a:r>
            <a:endParaRPr lang="en-US" sz="24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754856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92A3B7F3-37C6-838C-B886-58AFA6F9E681}"/>
              </a:ext>
            </a:extLst>
          </p:cNvPr>
          <p:cNvSpPr/>
          <p:nvPr/>
        </p:nvSpPr>
        <p:spPr>
          <a:xfrm>
            <a:off x="11703012" y="2682242"/>
            <a:ext cx="5291919" cy="5893586"/>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1" name="Shape 1">
            <a:extLst>
              <a:ext uri="{FF2B5EF4-FFF2-40B4-BE49-F238E27FC236}">
                <a16:creationId xmlns:a16="http://schemas.microsoft.com/office/drawing/2014/main" id="{58654DB4-71F1-222E-41FE-F333D80A787A}"/>
              </a:ext>
            </a:extLst>
          </p:cNvPr>
          <p:cNvSpPr/>
          <p:nvPr/>
        </p:nvSpPr>
        <p:spPr>
          <a:xfrm>
            <a:off x="6068595" y="2682241"/>
            <a:ext cx="5291919" cy="5893587"/>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0" name="Shape 1">
            <a:extLst>
              <a:ext uri="{FF2B5EF4-FFF2-40B4-BE49-F238E27FC236}">
                <a16:creationId xmlns:a16="http://schemas.microsoft.com/office/drawing/2014/main" id="{95599436-CF7E-D1A9-168A-41B8EDD37402}"/>
              </a:ext>
            </a:extLst>
          </p:cNvPr>
          <p:cNvSpPr/>
          <p:nvPr/>
        </p:nvSpPr>
        <p:spPr>
          <a:xfrm>
            <a:off x="499518" y="2209797"/>
            <a:ext cx="5291919" cy="672084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6D3C3AF8-9F2C-CC35-18EC-7F3D860E2387}"/>
              </a:ext>
            </a:extLst>
          </p:cNvPr>
          <p:cNvSpPr>
            <a:spLocks noGrp="1"/>
          </p:cNvSpPr>
          <p:nvPr>
            <p:ph type="title"/>
          </p:nvPr>
        </p:nvSpPr>
        <p:spPr>
          <a:xfrm>
            <a:off x="499518" y="912893"/>
            <a:ext cx="15773400" cy="1474976"/>
          </a:xfrm>
        </p:spPr>
        <p:txBody>
          <a:bodyPr/>
          <a:lstStyle/>
          <a:p>
            <a:pPr algn="l" rtl="0"/>
            <a:r>
              <a:rPr lang="it-IT" sz="4800" dirty="0">
                <a:solidFill>
                  <a:srgbClr val="462AF0"/>
                </a:solidFill>
              </a:rPr>
              <a:t>Βασικά χαρα</a:t>
            </a:r>
            <a:r>
              <a:rPr lang="it-IT" sz="4800" dirty="0" err="1">
                <a:solidFill>
                  <a:srgbClr val="462AF0"/>
                </a:solidFill>
              </a:rPr>
              <a:t>κτηριστικά</a:t>
            </a:r>
            <a:r>
              <a:rPr lang="it-IT" sz="4800" dirty="0">
                <a:solidFill>
                  <a:srgbClr val="462AF0"/>
                </a:solidFill>
              </a:rPr>
              <a:t> </a:t>
            </a:r>
            <a:r>
              <a:rPr lang="it-IT" sz="4800" dirty="0" err="1" smtClean="0">
                <a:solidFill>
                  <a:srgbClr val="462AF0"/>
                </a:solidFill>
              </a:rPr>
              <a:t>του</a:t>
            </a:r>
            <a:r>
              <a:rPr lang="el-GR" sz="4800" dirty="0" smtClean="0">
                <a:solidFill>
                  <a:srgbClr val="462AF0"/>
                </a:solidFill>
              </a:rPr>
              <a:t> </a:t>
            </a:r>
            <a:r>
              <a:rPr lang="it-IT" sz="4800" dirty="0" err="1" smtClean="0">
                <a:solidFill>
                  <a:srgbClr val="462AF0"/>
                </a:solidFill>
              </a:rPr>
              <a:t>Αυτισμ</a:t>
            </a:r>
            <a:r>
              <a:rPr lang="el-GR" sz="4800" dirty="0" err="1" smtClean="0">
                <a:solidFill>
                  <a:srgbClr val="462AF0"/>
                </a:solidFill>
              </a:rPr>
              <a:t>ού</a:t>
            </a:r>
            <a:endParaRPr lang="it-IT" sz="4800" dirty="0">
              <a:solidFill>
                <a:srgbClr val="462AF0"/>
              </a:solidFill>
            </a:endParaRPr>
          </a:p>
        </p:txBody>
      </p:sp>
      <p:sp>
        <p:nvSpPr>
          <p:cNvPr id="4" name="Text 1">
            <a:extLst>
              <a:ext uri="{FF2B5EF4-FFF2-40B4-BE49-F238E27FC236}">
                <a16:creationId xmlns:a16="http://schemas.microsoft.com/office/drawing/2014/main" id="{D8393697-2032-00B3-51F5-65583EA79530}"/>
              </a:ext>
            </a:extLst>
          </p:cNvPr>
          <p:cNvSpPr/>
          <p:nvPr/>
        </p:nvSpPr>
        <p:spPr>
          <a:xfrm>
            <a:off x="667380" y="2305168"/>
            <a:ext cx="3530204" cy="459774"/>
          </a:xfrm>
          <a:prstGeom prst="rect">
            <a:avLst/>
          </a:prstGeom>
          <a:noFill/>
          <a:ln/>
        </p:spPr>
        <p:txBody>
          <a:bodyPr wrap="none" lIns="0" tIns="0" rIns="0" bIns="0" rtlCol="0" anchor="t"/>
          <a:lstStyle/>
          <a:p>
            <a:pPr algn="l" defTabSz="1371600" rtl="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Φάσμα Ικανοτήτων</a:t>
            </a:r>
            <a:endParaRPr lang="en-US" sz="2400" b="1"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D9571FC9-FCC4-9280-9CAA-1A721927E0B6}"/>
              </a:ext>
            </a:extLst>
          </p:cNvPr>
          <p:cNvSpPr/>
          <p:nvPr/>
        </p:nvSpPr>
        <p:spPr>
          <a:xfrm>
            <a:off x="727871" y="3028312"/>
            <a:ext cx="4944716" cy="3579842"/>
          </a:xfrm>
          <a:prstGeom prst="rect">
            <a:avLst/>
          </a:prstGeom>
          <a:noFill/>
          <a:ln/>
        </p:spPr>
        <p:txBody>
          <a:bodyPr wrap="square" lIns="0" tIns="0" rIns="0" bIns="0" rtlCol="0" anchor="t"/>
          <a:lstStyle/>
          <a:p>
            <a:pPr algn="l" defTabSz="1371600" rtl="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Τα αυτιστικά άτομα εμφανίζουν ένα ευρύ φάσμα ικανοτήτων και αναγκών υποστήριξης: κάποια ζουν ανεξάρτητα, ενώ άλλα χρειάζονται φροντίδα εφ' όρου ζωής. Ο αυτισμός μπορεί να περιορίσει τις εκπαιδευτικές και επαγγελματικές ευκαιρίες, επομένως οι κοινωνικές συμπεριφορές και οι επίσημες υπηρεσίες διαμορφώνουν σε μεγάλο βαθμό την ποιότητα ζωής.</a:t>
            </a:r>
            <a:endParaRPr lang="en-US" sz="24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93C3E383-492A-1D9B-7562-647E92028711}"/>
              </a:ext>
            </a:extLst>
          </p:cNvPr>
          <p:cNvSpPr/>
          <p:nvPr/>
        </p:nvSpPr>
        <p:spPr>
          <a:xfrm>
            <a:off x="6384729" y="2895130"/>
            <a:ext cx="4263645" cy="459774"/>
          </a:xfrm>
          <a:prstGeom prst="rect">
            <a:avLst/>
          </a:prstGeom>
          <a:noFill/>
          <a:ln/>
        </p:spPr>
        <p:txBody>
          <a:bodyPr wrap="none" lIns="0" tIns="0" rIns="0" bIns="0" rtlCol="0" anchor="t"/>
          <a:lstStyle/>
          <a:p>
            <a:pPr algn="l" defTabSz="1371600" rtl="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Πρώιμα σημάδια και διάγνωση</a:t>
            </a:r>
            <a:endParaRPr lang="en-US" sz="24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7A5089EC-D233-4FB4-C9D9-E547134CAF25}"/>
              </a:ext>
            </a:extLst>
          </p:cNvPr>
          <p:cNvSpPr/>
          <p:nvPr/>
        </p:nvSpPr>
        <p:spPr>
          <a:xfrm>
            <a:off x="6384729" y="3567792"/>
            <a:ext cx="4801431" cy="4829447"/>
          </a:xfrm>
          <a:prstGeom prst="rect">
            <a:avLst/>
          </a:prstGeom>
          <a:noFill/>
          <a:ln/>
        </p:spPr>
        <p:txBody>
          <a:bodyPr wrap="square" lIns="0" tIns="0" rIns="0" bIns="0" rtlCol="0" anchor="t"/>
          <a:lstStyle/>
          <a:p>
            <a:pPr algn="l" defTabSz="1371600" rtl="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Αν και τα συμπτώματα μπορεί να εμφανιστούν στην πρώιμη παιδική ηλικία, η διάγνωση συχνά καθυστερεί. Πολλά αυτιστικά άτομα βιώνουν επιπρόσθετες παθήσεις όπως επιληψία, άγχος, κατάθλιψη, ΔΕΠΥ, προβλήματα ύπνου ή αυτοτραυματισμό.</a:t>
            </a:r>
            <a:endParaRPr lang="en-US" sz="24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A39A7F55-962D-0CEB-1D6C-BC10D304873D}"/>
              </a:ext>
            </a:extLst>
          </p:cNvPr>
          <p:cNvSpPr/>
          <p:nvPr/>
        </p:nvSpPr>
        <p:spPr>
          <a:xfrm>
            <a:off x="11978219" y="2895130"/>
            <a:ext cx="3361106" cy="459774"/>
          </a:xfrm>
          <a:prstGeom prst="rect">
            <a:avLst/>
          </a:prstGeom>
          <a:noFill/>
          <a:ln/>
        </p:spPr>
        <p:txBody>
          <a:bodyPr wrap="none" lIns="0" tIns="0" rIns="0" bIns="0" rtlCol="0" anchor="t"/>
          <a:lstStyle/>
          <a:p>
            <a:pPr algn="l" defTabSz="1371600" rtl="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Πνευματικές Ικανότητες</a:t>
            </a:r>
            <a:endParaRPr lang="en-US" sz="24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5507223F-E189-FD14-FB39-83506793C8BE}"/>
              </a:ext>
            </a:extLst>
          </p:cNvPr>
          <p:cNvSpPr/>
          <p:nvPr/>
        </p:nvSpPr>
        <p:spPr>
          <a:xfrm>
            <a:off x="11978219" y="3567792"/>
            <a:ext cx="4877221" cy="4829447"/>
          </a:xfrm>
          <a:prstGeom prst="rect">
            <a:avLst/>
          </a:prstGeom>
          <a:noFill/>
          <a:ln/>
        </p:spPr>
        <p:txBody>
          <a:bodyPr wrap="square" lIns="0" tIns="0" rIns="0" bIns="0" rtlCol="0" anchor="t"/>
          <a:lstStyle/>
          <a:p>
            <a:pPr algn="l" defTabSz="1371600" rtl="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Οι νοητικές ικανότητες κυμαίνονται από σοβαρή βλάβη έως εξαιρετικά υψηλά επίπεδα. Με έγκαιρη, τεκμηριωμένη υποστήριξη, η επικοινωνία, οι κοινωνικές δεξιότητες και η ποιότητα ζωής μπορούν να βελτιωθούν σημαντικά.</a:t>
            </a:r>
            <a:endParaRPr lang="en-US" sz="24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16676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55C511-ED80-02D5-0434-CBE43B395419}"/>
              </a:ext>
            </a:extLst>
          </p:cNvPr>
          <p:cNvSpPr>
            <a:spLocks noGrp="1"/>
          </p:cNvSpPr>
          <p:nvPr>
            <p:ph type="title"/>
          </p:nvPr>
        </p:nvSpPr>
        <p:spPr>
          <a:xfrm>
            <a:off x="741212" y="1280079"/>
            <a:ext cx="15773400" cy="1097526"/>
          </a:xfrm>
        </p:spPr>
        <p:txBody>
          <a:bodyPr/>
          <a:lstStyle/>
          <a:p>
            <a:pPr algn="l" rtl="0"/>
            <a:r>
              <a:rPr lang="it-IT" sz="4800" dirty="0" err="1" smtClean="0">
                <a:solidFill>
                  <a:srgbClr val="462AF0"/>
                </a:solidFill>
              </a:rPr>
              <a:t>Προκλήσεις</a:t>
            </a:r>
            <a:r>
              <a:rPr lang="el-GR" sz="4800" dirty="0" smtClean="0">
                <a:solidFill>
                  <a:srgbClr val="462AF0"/>
                </a:solidFill>
              </a:rPr>
              <a:t> </a:t>
            </a:r>
            <a:r>
              <a:rPr lang="it-IT" sz="4800" dirty="0" err="1" smtClean="0">
                <a:solidFill>
                  <a:srgbClr val="462AF0"/>
                </a:solidFill>
              </a:rPr>
              <a:t>Αυτιστικ</a:t>
            </a:r>
            <a:r>
              <a:rPr lang="el-GR" sz="4800" dirty="0" err="1" smtClean="0">
                <a:solidFill>
                  <a:srgbClr val="462AF0"/>
                </a:solidFill>
              </a:rPr>
              <a:t>ών</a:t>
            </a:r>
            <a:r>
              <a:rPr lang="it-IT" sz="4800" dirty="0" smtClean="0">
                <a:solidFill>
                  <a:srgbClr val="462AF0"/>
                </a:solidFill>
              </a:rPr>
              <a:t> </a:t>
            </a:r>
            <a:r>
              <a:rPr lang="el-GR" sz="4800" dirty="0">
                <a:solidFill>
                  <a:srgbClr val="462AF0"/>
                </a:solidFill>
              </a:rPr>
              <a:t>Α</a:t>
            </a:r>
            <a:r>
              <a:rPr lang="it-IT" sz="4800" dirty="0" smtClean="0">
                <a:solidFill>
                  <a:srgbClr val="462AF0"/>
                </a:solidFill>
              </a:rPr>
              <a:t>τ</a:t>
            </a:r>
            <a:r>
              <a:rPr lang="el-GR" sz="4800" dirty="0" err="1" smtClean="0">
                <a:solidFill>
                  <a:srgbClr val="462AF0"/>
                </a:solidFill>
              </a:rPr>
              <a:t>όμων</a:t>
            </a:r>
            <a:endParaRPr lang="it-IT" sz="4800" dirty="0">
              <a:solidFill>
                <a:srgbClr val="462AF0"/>
              </a:solidFill>
            </a:endParaRPr>
          </a:p>
        </p:txBody>
      </p:sp>
      <p:sp>
        <p:nvSpPr>
          <p:cNvPr id="4" name="Shape 1">
            <a:extLst>
              <a:ext uri="{FF2B5EF4-FFF2-40B4-BE49-F238E27FC236}">
                <a16:creationId xmlns:a16="http://schemas.microsoft.com/office/drawing/2014/main" id="{69266394-DEB1-91FA-E691-926F20D2783C}"/>
              </a:ext>
            </a:extLst>
          </p:cNvPr>
          <p:cNvSpPr/>
          <p:nvPr/>
        </p:nvSpPr>
        <p:spPr>
          <a:xfrm>
            <a:off x="843653" y="2534983"/>
            <a:ext cx="2194523" cy="1164788"/>
          </a:xfrm>
          <a:prstGeom prst="roundRect">
            <a:avLst>
              <a:gd name="adj" fmla="val 7187"/>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pic>
        <p:nvPicPr>
          <p:cNvPr id="5" name="Image 0" descr="preencoded.png">
            <a:extLst>
              <a:ext uri="{FF2B5EF4-FFF2-40B4-BE49-F238E27FC236}">
                <a16:creationId xmlns:a16="http://schemas.microsoft.com/office/drawing/2014/main" id="{990D82AE-58E2-C84B-E4F4-39B7ED37542C}"/>
              </a:ext>
            </a:extLst>
          </p:cNvPr>
          <p:cNvPicPr>
            <a:picLocks noChangeAspect="1"/>
          </p:cNvPicPr>
          <p:nvPr/>
        </p:nvPicPr>
        <p:blipFill>
          <a:blip r:embed="rId2"/>
          <a:stretch>
            <a:fillRect/>
          </a:stretch>
        </p:blipFill>
        <p:spPr>
          <a:xfrm>
            <a:off x="1725440" y="2910074"/>
            <a:ext cx="430947" cy="538638"/>
          </a:xfrm>
          <a:prstGeom prst="rect">
            <a:avLst/>
          </a:prstGeom>
        </p:spPr>
      </p:pic>
      <p:sp>
        <p:nvSpPr>
          <p:cNvPr id="6" name="Text 2">
            <a:extLst>
              <a:ext uri="{FF2B5EF4-FFF2-40B4-BE49-F238E27FC236}">
                <a16:creationId xmlns:a16="http://schemas.microsoft.com/office/drawing/2014/main" id="{5A9DEFFF-7323-FF2B-BB87-7354923B3128}"/>
              </a:ext>
            </a:extLst>
          </p:cNvPr>
          <p:cNvSpPr/>
          <p:nvPr/>
        </p:nvSpPr>
        <p:spPr>
          <a:xfrm>
            <a:off x="3371646" y="2589275"/>
            <a:ext cx="5007948" cy="503991"/>
          </a:xfrm>
          <a:prstGeom prst="rect">
            <a:avLst/>
          </a:prstGeom>
          <a:noFill/>
          <a:ln/>
        </p:spPr>
        <p:txBody>
          <a:bodyPr wrap="none" lIns="0" tIns="0" rIns="0" bIns="0" rtlCol="0" anchor="t"/>
          <a:lstStyle/>
          <a:p>
            <a:pPr algn="l" defTabSz="1371600" rtl="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Εμπόδια Επικοινωνίας</a:t>
            </a:r>
            <a:endParaRPr lang="en-US" sz="2100" b="1" kern="1200" dirty="0">
              <a:solidFill>
                <a:prstClr val="black"/>
              </a:solidFill>
              <a:latin typeface="Barlow" panose="00000500000000000000" pitchFamily="2" charset="0"/>
              <a:ea typeface="+mn-ea"/>
              <a:cs typeface="+mn-cs"/>
            </a:endParaRPr>
          </a:p>
        </p:txBody>
      </p:sp>
      <p:sp>
        <p:nvSpPr>
          <p:cNvPr id="7" name="Text 3">
            <a:extLst>
              <a:ext uri="{FF2B5EF4-FFF2-40B4-BE49-F238E27FC236}">
                <a16:creationId xmlns:a16="http://schemas.microsoft.com/office/drawing/2014/main" id="{9244F957-4D62-3D0C-442E-A86F8D823C08}"/>
              </a:ext>
            </a:extLst>
          </p:cNvPr>
          <p:cNvSpPr/>
          <p:nvPr/>
        </p:nvSpPr>
        <p:spPr>
          <a:xfrm>
            <a:off x="3457730" y="3050849"/>
            <a:ext cx="8334435" cy="490241"/>
          </a:xfrm>
          <a:prstGeom prst="rect">
            <a:avLst/>
          </a:prstGeom>
          <a:noFill/>
          <a:ln/>
        </p:spPr>
        <p:txBody>
          <a:bodyPr wrap="none" lIns="0" tIns="0" rIns="0" bIns="0" rtlCol="0" anchor="t"/>
          <a:lstStyle/>
          <a:p>
            <a:pPr algn="l" defTabSz="1371600" rtl="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Δυσκολίες με λεκτική και μη λεκτική επικοινωνία</a:t>
            </a:r>
            <a:endParaRPr lang="en-US" sz="2100" kern="1200" dirty="0">
              <a:solidFill>
                <a:prstClr val="black"/>
              </a:solidFill>
              <a:latin typeface="Barlow" panose="00000500000000000000" pitchFamily="2" charset="0"/>
              <a:ea typeface="+mn-ea"/>
              <a:cs typeface="+mn-cs"/>
            </a:endParaRPr>
          </a:p>
        </p:txBody>
      </p:sp>
      <p:sp>
        <p:nvSpPr>
          <p:cNvPr id="9" name="Shape 5">
            <a:extLst>
              <a:ext uri="{FF2B5EF4-FFF2-40B4-BE49-F238E27FC236}">
                <a16:creationId xmlns:a16="http://schemas.microsoft.com/office/drawing/2014/main" id="{B75D4CAE-9BB0-4271-B786-1116FAB69010}"/>
              </a:ext>
            </a:extLst>
          </p:cNvPr>
          <p:cNvSpPr/>
          <p:nvPr/>
        </p:nvSpPr>
        <p:spPr>
          <a:xfrm>
            <a:off x="870107" y="3905153"/>
            <a:ext cx="4389204" cy="1164788"/>
          </a:xfrm>
          <a:prstGeom prst="roundRect">
            <a:avLst>
              <a:gd name="adj" fmla="val 7187"/>
            </a:avLst>
          </a:prstGeom>
          <a:solidFill>
            <a:srgbClr val="C1E5F5"/>
          </a:solidFill>
          <a:ln w="7620">
            <a:solidFill>
              <a:srgbClr val="BBC2DC"/>
            </a:solidFill>
            <a:prstDash val="solid"/>
          </a:ln>
        </p:spPr>
        <p:txBody>
          <a:bodyPr/>
          <a:lstStyle/>
          <a:p>
            <a:pPr algn="l" defTabSz="1371600" rtl="0">
              <a:buClrTx/>
            </a:pPr>
            <a:endParaRPr lang="it-IT" sz="2100" kern="1200" dirty="0">
              <a:solidFill>
                <a:prstClr val="black"/>
              </a:solidFill>
              <a:latin typeface="Barlow" panose="00000500000000000000" pitchFamily="2" charset="0"/>
              <a:ea typeface="+mn-ea"/>
              <a:cs typeface="+mn-cs"/>
            </a:endParaRPr>
          </a:p>
        </p:txBody>
      </p:sp>
      <p:pic>
        <p:nvPicPr>
          <p:cNvPr id="10" name="Image 1" descr="preencoded.png">
            <a:extLst>
              <a:ext uri="{FF2B5EF4-FFF2-40B4-BE49-F238E27FC236}">
                <a16:creationId xmlns:a16="http://schemas.microsoft.com/office/drawing/2014/main" id="{40423B98-7DF6-1BB3-9C13-AE8B9FE9A3B4}"/>
              </a:ext>
            </a:extLst>
          </p:cNvPr>
          <p:cNvPicPr>
            <a:picLocks noChangeAspect="1"/>
          </p:cNvPicPr>
          <p:nvPr/>
        </p:nvPicPr>
        <p:blipFill>
          <a:blip r:embed="rId3"/>
          <a:stretch>
            <a:fillRect/>
          </a:stretch>
        </p:blipFill>
        <p:spPr>
          <a:xfrm>
            <a:off x="3026783" y="4145562"/>
            <a:ext cx="430947" cy="538638"/>
          </a:xfrm>
          <a:prstGeom prst="rect">
            <a:avLst/>
          </a:prstGeom>
        </p:spPr>
      </p:pic>
      <p:sp>
        <p:nvSpPr>
          <p:cNvPr id="11" name="Text 6">
            <a:extLst>
              <a:ext uri="{FF2B5EF4-FFF2-40B4-BE49-F238E27FC236}">
                <a16:creationId xmlns:a16="http://schemas.microsoft.com/office/drawing/2014/main" id="{BB1DB640-BFF3-5410-0874-D8BCCADC58F7}"/>
              </a:ext>
            </a:extLst>
          </p:cNvPr>
          <p:cNvSpPr/>
          <p:nvPr/>
        </p:nvSpPr>
        <p:spPr>
          <a:xfrm>
            <a:off x="5589594" y="3830106"/>
            <a:ext cx="4032468" cy="503991"/>
          </a:xfrm>
          <a:prstGeom prst="rect">
            <a:avLst/>
          </a:prstGeom>
          <a:noFill/>
          <a:ln/>
        </p:spPr>
        <p:txBody>
          <a:bodyPr wrap="none" lIns="0" tIns="0" rIns="0" bIns="0" rtlCol="0" anchor="t"/>
          <a:lstStyle/>
          <a:p>
            <a:pPr algn="l" defTabSz="1371600" rtl="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Κοινωνικές Προσδοκίες</a:t>
            </a:r>
            <a:endParaRPr lang="en-US" sz="2100" b="1" kern="1200" dirty="0">
              <a:solidFill>
                <a:prstClr val="black"/>
              </a:solidFill>
              <a:latin typeface="Barlow" panose="00000500000000000000" pitchFamily="2" charset="0"/>
              <a:ea typeface="+mn-ea"/>
              <a:cs typeface="+mn-cs"/>
            </a:endParaRPr>
          </a:p>
        </p:txBody>
      </p:sp>
      <p:sp>
        <p:nvSpPr>
          <p:cNvPr id="12" name="Text 7">
            <a:extLst>
              <a:ext uri="{FF2B5EF4-FFF2-40B4-BE49-F238E27FC236}">
                <a16:creationId xmlns:a16="http://schemas.microsoft.com/office/drawing/2014/main" id="{012B7382-2CB4-8E39-18A9-39FB2CC74411}"/>
              </a:ext>
            </a:extLst>
          </p:cNvPr>
          <p:cNvSpPr/>
          <p:nvPr/>
        </p:nvSpPr>
        <p:spPr>
          <a:xfrm>
            <a:off x="5476196" y="4410841"/>
            <a:ext cx="6764774" cy="490241"/>
          </a:xfrm>
          <a:prstGeom prst="rect">
            <a:avLst/>
          </a:prstGeom>
          <a:noFill/>
          <a:ln/>
        </p:spPr>
        <p:txBody>
          <a:bodyPr wrap="none" lIns="0" tIns="0" rIns="0" bIns="0" rtlCol="0" anchor="t"/>
          <a:lstStyle/>
          <a:p>
            <a:pPr algn="l" defTabSz="1371600" rtl="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Προκλήσεις στην πλοήγηση σε άγραφους κοινωνικούς κανόνες</a:t>
            </a:r>
            <a:endParaRPr lang="en-US" sz="2100" kern="1200" dirty="0">
              <a:solidFill>
                <a:prstClr val="black"/>
              </a:solidFill>
              <a:latin typeface="Barlow" panose="00000500000000000000" pitchFamily="2" charset="0"/>
              <a:ea typeface="+mn-ea"/>
              <a:cs typeface="+mn-cs"/>
            </a:endParaRPr>
          </a:p>
        </p:txBody>
      </p:sp>
      <p:sp>
        <p:nvSpPr>
          <p:cNvPr id="14" name="Shape 9">
            <a:extLst>
              <a:ext uri="{FF2B5EF4-FFF2-40B4-BE49-F238E27FC236}">
                <a16:creationId xmlns:a16="http://schemas.microsoft.com/office/drawing/2014/main" id="{AAB1E79E-BF3A-8529-8242-E0B91ECB67B7}"/>
              </a:ext>
            </a:extLst>
          </p:cNvPr>
          <p:cNvSpPr/>
          <p:nvPr/>
        </p:nvSpPr>
        <p:spPr>
          <a:xfrm>
            <a:off x="843653" y="5275325"/>
            <a:ext cx="6583728" cy="1164788"/>
          </a:xfrm>
          <a:prstGeom prst="roundRect">
            <a:avLst>
              <a:gd name="adj" fmla="val 7187"/>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pic>
        <p:nvPicPr>
          <p:cNvPr id="15" name="Image 2" descr="preencoded.png">
            <a:extLst>
              <a:ext uri="{FF2B5EF4-FFF2-40B4-BE49-F238E27FC236}">
                <a16:creationId xmlns:a16="http://schemas.microsoft.com/office/drawing/2014/main" id="{4BE38D3F-EC37-8955-9070-E58B45F2098E}"/>
              </a:ext>
            </a:extLst>
          </p:cNvPr>
          <p:cNvPicPr>
            <a:picLocks noChangeAspect="1"/>
          </p:cNvPicPr>
          <p:nvPr/>
        </p:nvPicPr>
        <p:blipFill>
          <a:blip r:embed="rId4"/>
          <a:stretch>
            <a:fillRect/>
          </a:stretch>
        </p:blipFill>
        <p:spPr>
          <a:xfrm>
            <a:off x="3920043" y="5547165"/>
            <a:ext cx="430947" cy="538638"/>
          </a:xfrm>
          <a:prstGeom prst="rect">
            <a:avLst/>
          </a:prstGeom>
        </p:spPr>
      </p:pic>
      <p:sp>
        <p:nvSpPr>
          <p:cNvPr id="16" name="Text 10">
            <a:extLst>
              <a:ext uri="{FF2B5EF4-FFF2-40B4-BE49-F238E27FC236}">
                <a16:creationId xmlns:a16="http://schemas.microsoft.com/office/drawing/2014/main" id="{DB6389A8-8B71-CD55-C437-61CB12F013B6}"/>
              </a:ext>
            </a:extLst>
          </p:cNvPr>
          <p:cNvSpPr/>
          <p:nvPr/>
        </p:nvSpPr>
        <p:spPr>
          <a:xfrm>
            <a:off x="7759697" y="5304879"/>
            <a:ext cx="4032468" cy="503991"/>
          </a:xfrm>
          <a:prstGeom prst="rect">
            <a:avLst/>
          </a:prstGeom>
          <a:noFill/>
          <a:ln/>
        </p:spPr>
        <p:txBody>
          <a:bodyPr wrap="none" lIns="0" tIns="0" rIns="0" bIns="0" rtlCol="0" anchor="t"/>
          <a:lstStyle/>
          <a:p>
            <a:pPr algn="l" defTabSz="1371600" rtl="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Αισθητηριακή Επεξεργασία</a:t>
            </a:r>
            <a:endParaRPr lang="en-US" sz="2100" b="1" kern="1200" dirty="0">
              <a:solidFill>
                <a:prstClr val="black"/>
              </a:solidFill>
              <a:latin typeface="Barlow" panose="00000500000000000000" pitchFamily="2" charset="0"/>
              <a:ea typeface="+mn-ea"/>
              <a:cs typeface="+mn-cs"/>
            </a:endParaRPr>
          </a:p>
        </p:txBody>
      </p:sp>
      <p:sp>
        <p:nvSpPr>
          <p:cNvPr id="17" name="Text 11">
            <a:extLst>
              <a:ext uri="{FF2B5EF4-FFF2-40B4-BE49-F238E27FC236}">
                <a16:creationId xmlns:a16="http://schemas.microsoft.com/office/drawing/2014/main" id="{B0EF6454-1AF3-F493-57A1-E830778476AB}"/>
              </a:ext>
            </a:extLst>
          </p:cNvPr>
          <p:cNvSpPr/>
          <p:nvPr/>
        </p:nvSpPr>
        <p:spPr>
          <a:xfrm>
            <a:off x="7840106" y="5779363"/>
            <a:ext cx="8568750" cy="490241"/>
          </a:xfrm>
          <a:prstGeom prst="rect">
            <a:avLst/>
          </a:prstGeom>
          <a:noFill/>
          <a:ln/>
        </p:spPr>
        <p:txBody>
          <a:bodyPr wrap="none" lIns="0" tIns="0" rIns="0" bIns="0" rtlCol="0" anchor="t"/>
          <a:lstStyle/>
          <a:p>
            <a:pPr algn="l" defTabSz="1371600" rtl="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Ευαισθησία σε ήχους, φώτα, υφές και περιβάλλοντα</a:t>
            </a:r>
            <a:endParaRPr lang="en-US" sz="2100" kern="1200" dirty="0">
              <a:solidFill>
                <a:prstClr val="black"/>
              </a:solidFill>
              <a:latin typeface="Barlow" panose="00000500000000000000" pitchFamily="2" charset="0"/>
              <a:ea typeface="+mn-ea"/>
              <a:cs typeface="+mn-cs"/>
            </a:endParaRPr>
          </a:p>
        </p:txBody>
      </p:sp>
      <p:sp>
        <p:nvSpPr>
          <p:cNvPr id="19" name="Shape 13">
            <a:extLst>
              <a:ext uri="{FF2B5EF4-FFF2-40B4-BE49-F238E27FC236}">
                <a16:creationId xmlns:a16="http://schemas.microsoft.com/office/drawing/2014/main" id="{4EF418D9-4B50-148F-6C3C-19BD3C10C8F5}"/>
              </a:ext>
            </a:extLst>
          </p:cNvPr>
          <p:cNvSpPr/>
          <p:nvPr/>
        </p:nvSpPr>
        <p:spPr>
          <a:xfrm>
            <a:off x="843653" y="6689075"/>
            <a:ext cx="8778410" cy="1164788"/>
          </a:xfrm>
          <a:prstGeom prst="roundRect">
            <a:avLst>
              <a:gd name="adj" fmla="val 7187"/>
            </a:avLst>
          </a:prstGeom>
          <a:solidFill>
            <a:srgbClr val="C1E5F5"/>
          </a:solidFill>
          <a:ln w="7620">
            <a:solidFill>
              <a:srgbClr val="BBC2DC"/>
            </a:solidFill>
            <a:prstDash val="solid"/>
          </a:ln>
        </p:spPr>
        <p:txBody>
          <a:bodyPr/>
          <a:lstStyle/>
          <a:p>
            <a:pPr algn="l" defTabSz="1371600" rtl="0">
              <a:buClrTx/>
            </a:pPr>
            <a:endParaRPr lang="it-IT" sz="2100" kern="1200" dirty="0">
              <a:solidFill>
                <a:prstClr val="black"/>
              </a:solidFill>
              <a:latin typeface="Barlow" panose="00000500000000000000" pitchFamily="2" charset="0"/>
              <a:ea typeface="+mn-ea"/>
              <a:cs typeface="+mn-cs"/>
            </a:endParaRPr>
          </a:p>
        </p:txBody>
      </p:sp>
      <p:pic>
        <p:nvPicPr>
          <p:cNvPr id="20" name="Image 3" descr="preencoded.png">
            <a:extLst>
              <a:ext uri="{FF2B5EF4-FFF2-40B4-BE49-F238E27FC236}">
                <a16:creationId xmlns:a16="http://schemas.microsoft.com/office/drawing/2014/main" id="{04E19047-37E9-C00D-18C7-F84412498EC4}"/>
              </a:ext>
            </a:extLst>
          </p:cNvPr>
          <p:cNvPicPr>
            <a:picLocks noChangeAspect="1"/>
          </p:cNvPicPr>
          <p:nvPr/>
        </p:nvPicPr>
        <p:blipFill>
          <a:blip r:embed="rId5"/>
          <a:stretch>
            <a:fillRect/>
          </a:stretch>
        </p:blipFill>
        <p:spPr>
          <a:xfrm>
            <a:off x="5017383" y="6964464"/>
            <a:ext cx="430947" cy="538638"/>
          </a:xfrm>
          <a:prstGeom prst="rect">
            <a:avLst/>
          </a:prstGeom>
        </p:spPr>
      </p:pic>
      <p:sp>
        <p:nvSpPr>
          <p:cNvPr id="21" name="Text 14">
            <a:extLst>
              <a:ext uri="{FF2B5EF4-FFF2-40B4-BE49-F238E27FC236}">
                <a16:creationId xmlns:a16="http://schemas.microsoft.com/office/drawing/2014/main" id="{C5D1BA02-9B99-A7FC-FD05-EC8BF0A7614E}"/>
              </a:ext>
            </a:extLst>
          </p:cNvPr>
          <p:cNvSpPr/>
          <p:nvPr/>
        </p:nvSpPr>
        <p:spPr>
          <a:xfrm>
            <a:off x="9978633" y="6687152"/>
            <a:ext cx="4524672" cy="503991"/>
          </a:xfrm>
          <a:prstGeom prst="rect">
            <a:avLst/>
          </a:prstGeom>
          <a:noFill/>
          <a:ln/>
        </p:spPr>
        <p:txBody>
          <a:bodyPr wrap="none" lIns="0" tIns="0" rIns="0" bIns="0" rtlCol="0" anchor="t"/>
          <a:lstStyle/>
          <a:p>
            <a:pPr algn="l" defTabSz="1371600" rtl="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Προσαρμογή στην Αλλαγή</a:t>
            </a:r>
            <a:endParaRPr lang="en-US" sz="2100" b="1" kern="1200" dirty="0">
              <a:solidFill>
                <a:prstClr val="black"/>
              </a:solidFill>
              <a:latin typeface="Barlow" panose="00000500000000000000" pitchFamily="2" charset="0"/>
              <a:ea typeface="+mn-ea"/>
              <a:cs typeface="+mn-cs"/>
            </a:endParaRPr>
          </a:p>
        </p:txBody>
      </p:sp>
      <p:sp>
        <p:nvSpPr>
          <p:cNvPr id="22" name="Text 15">
            <a:extLst>
              <a:ext uri="{FF2B5EF4-FFF2-40B4-BE49-F238E27FC236}">
                <a16:creationId xmlns:a16="http://schemas.microsoft.com/office/drawing/2014/main" id="{A32063F3-1FE2-8422-658F-2C7D010DFE27}"/>
              </a:ext>
            </a:extLst>
          </p:cNvPr>
          <p:cNvSpPr/>
          <p:nvPr/>
        </p:nvSpPr>
        <p:spPr>
          <a:xfrm>
            <a:off x="10101644" y="7233784"/>
            <a:ext cx="6173271" cy="490241"/>
          </a:xfrm>
          <a:prstGeom prst="rect">
            <a:avLst/>
          </a:prstGeom>
          <a:noFill/>
          <a:ln/>
        </p:spPr>
        <p:txBody>
          <a:bodyPr wrap="none" lIns="0" tIns="0" rIns="0" bIns="0" rtlCol="0" anchor="t"/>
          <a:lstStyle/>
          <a:p>
            <a:pPr algn="l" defTabSz="1371600" rtl="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Προτίμηση για ρουτίνα και προβλεψιμότητα</a:t>
            </a:r>
            <a:endParaRPr lang="en-US" sz="2100" kern="1200" dirty="0">
              <a:solidFill>
                <a:prstClr val="black"/>
              </a:solidFill>
              <a:latin typeface="Barlow" panose="00000500000000000000" pitchFamily="2" charset="0"/>
              <a:ea typeface="+mn-ea"/>
              <a:cs typeface="+mn-cs"/>
            </a:endParaRPr>
          </a:p>
        </p:txBody>
      </p:sp>
      <p:sp>
        <p:nvSpPr>
          <p:cNvPr id="23" name="Text 16">
            <a:extLst>
              <a:ext uri="{FF2B5EF4-FFF2-40B4-BE49-F238E27FC236}">
                <a16:creationId xmlns:a16="http://schemas.microsoft.com/office/drawing/2014/main" id="{17E52C90-38C0-1C12-0B35-0623D060B3DC}"/>
              </a:ext>
            </a:extLst>
          </p:cNvPr>
          <p:cNvSpPr/>
          <p:nvPr/>
        </p:nvSpPr>
        <p:spPr>
          <a:xfrm>
            <a:off x="870107" y="8085958"/>
            <a:ext cx="17120492" cy="980480"/>
          </a:xfrm>
          <a:prstGeom prst="rect">
            <a:avLst/>
          </a:prstGeom>
          <a:noFill/>
          <a:ln/>
        </p:spPr>
        <p:txBody>
          <a:bodyPr wrap="square" lIns="0" tIns="0" rIns="0" bIns="0" rtlCol="0" anchor="t"/>
          <a:lstStyle/>
          <a:p>
            <a:pPr algn="l" defTabSz="1371600" rtl="0">
              <a:lnSpc>
                <a:spcPts val="3825"/>
              </a:lnSpc>
              <a:buClrTx/>
            </a:pPr>
            <a:r>
              <a:rPr lang="en-US" sz="2100" i="1" kern="1200" dirty="0">
                <a:solidFill>
                  <a:prstClr val="black"/>
                </a:solidFill>
                <a:latin typeface="Barlow" panose="00000500000000000000" pitchFamily="2" charset="0"/>
                <a:ea typeface="Sora Light" pitchFamily="34" charset="-122"/>
                <a:cs typeface="Sora Light" pitchFamily="34" charset="-120"/>
              </a:rPr>
              <a:t>Η ανεπαρκής γνώση των παρόχων και τα κατακερματισμένα συστήματα αφήνουν πολλούς χωρίς τη φροντίδα και την προστασία που δικαιούνται, με αποτέλεσμα να αυξάνονται οι ανεκπλήρωτες ανάγκες υγείας και να είναι ευάλωτοι σε χρόνιες ασθένειες, βία και κακοποίηση.</a:t>
            </a:r>
            <a:endParaRPr lang="en-US" sz="2100" i="1"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423748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
            <a:extLst>
              <a:ext uri="{FF2B5EF4-FFF2-40B4-BE49-F238E27FC236}">
                <a16:creationId xmlns:a16="http://schemas.microsoft.com/office/drawing/2014/main" id="{43A540CD-1BCB-EF6F-7EC2-867488867C33}"/>
              </a:ext>
            </a:extLst>
          </p:cNvPr>
          <p:cNvSpPr/>
          <p:nvPr/>
        </p:nvSpPr>
        <p:spPr>
          <a:xfrm>
            <a:off x="5013960" y="7207426"/>
            <a:ext cx="7680960" cy="217338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5" name="Shape 1">
            <a:extLst>
              <a:ext uri="{FF2B5EF4-FFF2-40B4-BE49-F238E27FC236}">
                <a16:creationId xmlns:a16="http://schemas.microsoft.com/office/drawing/2014/main" id="{72298BDB-65C1-4754-18E1-31549C65A1BC}"/>
              </a:ext>
            </a:extLst>
          </p:cNvPr>
          <p:cNvSpPr/>
          <p:nvPr/>
        </p:nvSpPr>
        <p:spPr>
          <a:xfrm>
            <a:off x="9367661" y="4535062"/>
            <a:ext cx="5929959" cy="217338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5D9F726C-6830-80AC-69E5-B5E4C21A762E}"/>
              </a:ext>
            </a:extLst>
          </p:cNvPr>
          <p:cNvSpPr/>
          <p:nvPr/>
        </p:nvSpPr>
        <p:spPr>
          <a:xfrm>
            <a:off x="2383136" y="4543651"/>
            <a:ext cx="5929959" cy="217338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B2659507-284A-B731-D4FD-24A6C351E97C}"/>
              </a:ext>
            </a:extLst>
          </p:cNvPr>
          <p:cNvSpPr>
            <a:spLocks noGrp="1"/>
          </p:cNvSpPr>
          <p:nvPr>
            <p:ph type="title"/>
          </p:nvPr>
        </p:nvSpPr>
        <p:spPr>
          <a:xfrm>
            <a:off x="413034" y="1297923"/>
            <a:ext cx="15773400" cy="954489"/>
          </a:xfrm>
        </p:spPr>
        <p:txBody>
          <a:bodyPr/>
          <a:lstStyle/>
          <a:p>
            <a:pPr algn="l" rtl="0"/>
            <a:r>
              <a:rPr lang="en-US" sz="4800" dirty="0">
                <a:solidFill>
                  <a:srgbClr val="462AF0"/>
                </a:solidFill>
              </a:rPr>
              <a:t>Αυτισμός στον χώρο εργασίας στον τουρισμό και τη φιλοξενία</a:t>
            </a:r>
            <a:endParaRPr lang="it-IT" sz="4800" dirty="0">
              <a:solidFill>
                <a:srgbClr val="462AF0"/>
              </a:solidFill>
            </a:endParaRPr>
          </a:p>
        </p:txBody>
      </p:sp>
      <p:sp>
        <p:nvSpPr>
          <p:cNvPr id="4" name="Text 1"/>
          <p:cNvSpPr/>
          <p:nvPr/>
        </p:nvSpPr>
        <p:spPr>
          <a:xfrm>
            <a:off x="2635448" y="4397777"/>
            <a:ext cx="5537657" cy="804207"/>
          </a:xfrm>
          <a:prstGeom prst="rect">
            <a:avLst/>
          </a:prstGeom>
          <a:noFill/>
          <a:ln/>
        </p:spPr>
        <p:txBody>
          <a:bodyPr wrap="none" lIns="0" tIns="0" rIns="0" bIns="0" rtlCol="0" anchor="t"/>
          <a:lstStyle/>
          <a:p>
            <a:pPr algn="ctr" defTabSz="1371600" rtl="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80%</a:t>
            </a:r>
            <a:endParaRPr lang="en-US" sz="3600" kern="1200" dirty="0">
              <a:solidFill>
                <a:prstClr val="black"/>
              </a:solidFill>
              <a:latin typeface="Barlow" panose="00000500000000000000" pitchFamily="2" charset="0"/>
              <a:ea typeface="+mn-ea"/>
              <a:cs typeface="+mn-cs"/>
            </a:endParaRPr>
          </a:p>
        </p:txBody>
      </p:sp>
      <p:sp>
        <p:nvSpPr>
          <p:cNvPr id="5" name="Text 2"/>
          <p:cNvSpPr/>
          <p:nvPr/>
        </p:nvSpPr>
        <p:spPr>
          <a:xfrm>
            <a:off x="3652192" y="5201984"/>
            <a:ext cx="3391853" cy="400943"/>
          </a:xfrm>
          <a:prstGeom prst="rect">
            <a:avLst/>
          </a:prstGeom>
          <a:noFill/>
          <a:ln/>
        </p:spPr>
        <p:txBody>
          <a:bodyPr wrap="none" lIns="0" tIns="0" rIns="0" bIns="0" rtlCol="0" anchor="t"/>
          <a:lstStyle/>
          <a:p>
            <a:pPr algn="ctr" defTabSz="1371600" rtl="0">
              <a:lnSpc>
                <a:spcPts val="315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Ποσοστό ανεργίας</a:t>
            </a:r>
            <a:endParaRPr lang="en-US" sz="2100" kern="1200" dirty="0">
              <a:solidFill>
                <a:prstClr val="black"/>
              </a:solidFill>
              <a:latin typeface="Barlow" panose="00000500000000000000" pitchFamily="2" charset="0"/>
              <a:ea typeface="+mn-ea"/>
              <a:cs typeface="+mn-cs"/>
            </a:endParaRPr>
          </a:p>
        </p:txBody>
      </p:sp>
      <p:sp>
        <p:nvSpPr>
          <p:cNvPr id="6" name="Text 3"/>
          <p:cNvSpPr/>
          <p:nvPr/>
        </p:nvSpPr>
        <p:spPr>
          <a:xfrm>
            <a:off x="2270760" y="5814656"/>
            <a:ext cx="6042335" cy="780098"/>
          </a:xfrm>
          <a:prstGeom prst="rect">
            <a:avLst/>
          </a:prstGeom>
          <a:noFill/>
          <a:ln/>
        </p:spPr>
        <p:txBody>
          <a:bodyPr wrap="square" lIns="0" tIns="0" rIns="0" bIns="0" rtlCol="0" anchor="t"/>
          <a:lstStyle/>
          <a:p>
            <a:pPr algn="ctr" defTabSz="1371600" rtl="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Εκτιμώμενο παγκόσμιο ποσοστό ανεργίας για ενήλικες στο φάσμα του αυτισμού</a:t>
            </a:r>
            <a:endParaRPr lang="en-US" sz="2100" kern="1200" dirty="0">
              <a:solidFill>
                <a:prstClr val="black"/>
              </a:solidFill>
              <a:latin typeface="Barlow" panose="00000500000000000000" pitchFamily="2" charset="0"/>
              <a:ea typeface="+mn-ea"/>
              <a:cs typeface="+mn-cs"/>
            </a:endParaRPr>
          </a:p>
        </p:txBody>
      </p:sp>
      <p:sp>
        <p:nvSpPr>
          <p:cNvPr id="7" name="Text 4"/>
          <p:cNvSpPr/>
          <p:nvPr/>
        </p:nvSpPr>
        <p:spPr>
          <a:xfrm>
            <a:off x="9377627" y="4518839"/>
            <a:ext cx="5537835" cy="804207"/>
          </a:xfrm>
          <a:prstGeom prst="rect">
            <a:avLst/>
          </a:prstGeom>
          <a:noFill/>
          <a:ln/>
        </p:spPr>
        <p:txBody>
          <a:bodyPr wrap="none" lIns="0" tIns="0" rIns="0" bIns="0" rtlCol="0" anchor="t"/>
          <a:lstStyle/>
          <a:p>
            <a:pPr algn="ctr" defTabSz="1371600" rtl="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28%</a:t>
            </a:r>
            <a:endParaRPr lang="en-US" sz="3600" kern="1200" dirty="0">
              <a:solidFill>
                <a:prstClr val="black"/>
              </a:solidFill>
              <a:latin typeface="Barlow" panose="00000500000000000000" pitchFamily="2" charset="0"/>
              <a:ea typeface="+mn-ea"/>
              <a:cs typeface="+mn-cs"/>
            </a:endParaRPr>
          </a:p>
        </p:txBody>
      </p:sp>
      <p:sp>
        <p:nvSpPr>
          <p:cNvPr id="8" name="Text 5"/>
          <p:cNvSpPr/>
          <p:nvPr/>
        </p:nvSpPr>
        <p:spPr>
          <a:xfrm>
            <a:off x="10543040" y="5195621"/>
            <a:ext cx="3207008" cy="400943"/>
          </a:xfrm>
          <a:prstGeom prst="rect">
            <a:avLst/>
          </a:prstGeom>
          <a:noFill/>
          <a:ln/>
        </p:spPr>
        <p:txBody>
          <a:bodyPr wrap="none" lIns="0" tIns="0" rIns="0" bIns="0" rtlCol="0" anchor="t"/>
          <a:lstStyle/>
          <a:p>
            <a:pPr algn="ctr" defTabSz="1371600" rtl="0">
              <a:lnSpc>
                <a:spcPts val="315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Αύξηση εσόδων</a:t>
            </a:r>
            <a:endParaRPr lang="en-US" sz="2100" kern="1200" dirty="0">
              <a:solidFill>
                <a:prstClr val="black"/>
              </a:solidFill>
              <a:latin typeface="Barlow" panose="00000500000000000000" pitchFamily="2" charset="0"/>
              <a:ea typeface="+mn-ea"/>
              <a:cs typeface="+mn-cs"/>
            </a:endParaRPr>
          </a:p>
        </p:txBody>
      </p:sp>
      <p:sp>
        <p:nvSpPr>
          <p:cNvPr id="9" name="Text 6"/>
          <p:cNvSpPr/>
          <p:nvPr/>
        </p:nvSpPr>
        <p:spPr>
          <a:xfrm>
            <a:off x="9377625" y="5668003"/>
            <a:ext cx="5919995" cy="780098"/>
          </a:xfrm>
          <a:prstGeom prst="rect">
            <a:avLst/>
          </a:prstGeom>
          <a:noFill/>
          <a:ln/>
        </p:spPr>
        <p:txBody>
          <a:bodyPr wrap="square" lIns="0" tIns="0" rIns="0" bIns="0" rtlCol="0" anchor="t"/>
          <a:lstStyle/>
          <a:p>
            <a:pPr algn="ctr" defTabSz="1371600" rtl="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Μέσος όρος υψηλότερων εσόδων για οργανισμούς που απασχολούν νευροδιαφορετικό προσωπικό</a:t>
            </a:r>
            <a:endParaRPr lang="en-US" sz="2100" kern="1200" dirty="0">
              <a:solidFill>
                <a:prstClr val="black"/>
              </a:solidFill>
              <a:latin typeface="Barlow" panose="00000500000000000000" pitchFamily="2" charset="0"/>
              <a:ea typeface="+mn-ea"/>
              <a:cs typeface="+mn-cs"/>
            </a:endParaRPr>
          </a:p>
        </p:txBody>
      </p:sp>
      <p:sp>
        <p:nvSpPr>
          <p:cNvPr id="10" name="Text 7"/>
          <p:cNvSpPr/>
          <p:nvPr/>
        </p:nvSpPr>
        <p:spPr>
          <a:xfrm>
            <a:off x="6375172" y="7207425"/>
            <a:ext cx="5537657" cy="804207"/>
          </a:xfrm>
          <a:prstGeom prst="rect">
            <a:avLst/>
          </a:prstGeom>
          <a:noFill/>
          <a:ln/>
        </p:spPr>
        <p:txBody>
          <a:bodyPr wrap="none" lIns="0" tIns="0" rIns="0" bIns="0" rtlCol="0" anchor="t"/>
          <a:lstStyle/>
          <a:p>
            <a:pPr algn="ctr" defTabSz="1371600" rtl="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37-46%</a:t>
            </a:r>
            <a:endParaRPr lang="en-US" sz="3600" kern="1200" dirty="0">
              <a:solidFill>
                <a:prstClr val="black"/>
              </a:solidFill>
              <a:latin typeface="Barlow" panose="00000500000000000000" pitchFamily="2" charset="0"/>
              <a:ea typeface="+mn-ea"/>
              <a:cs typeface="+mn-cs"/>
            </a:endParaRPr>
          </a:p>
        </p:txBody>
      </p:sp>
      <p:sp>
        <p:nvSpPr>
          <p:cNvPr id="11" name="Text 8"/>
          <p:cNvSpPr/>
          <p:nvPr/>
        </p:nvSpPr>
        <p:spPr>
          <a:xfrm>
            <a:off x="7540495" y="7924198"/>
            <a:ext cx="3002545" cy="478914"/>
          </a:xfrm>
          <a:prstGeom prst="rect">
            <a:avLst/>
          </a:prstGeom>
          <a:noFill/>
          <a:ln/>
        </p:spPr>
        <p:txBody>
          <a:bodyPr wrap="none" lIns="0" tIns="0" rIns="0" bIns="0" rtlCol="0" anchor="t"/>
          <a:lstStyle/>
          <a:p>
            <a:pPr algn="ctr" defTabSz="1371600" rtl="0">
              <a:lnSpc>
                <a:spcPts val="315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Υπερβολική εξειδίκευση</a:t>
            </a:r>
            <a:endParaRPr lang="en-US" sz="2100" kern="1200" dirty="0">
              <a:solidFill>
                <a:prstClr val="black"/>
              </a:solidFill>
              <a:latin typeface="Barlow" panose="00000500000000000000" pitchFamily="2" charset="0"/>
              <a:ea typeface="+mn-ea"/>
              <a:cs typeface="+mn-cs"/>
            </a:endParaRPr>
          </a:p>
        </p:txBody>
      </p:sp>
      <p:sp>
        <p:nvSpPr>
          <p:cNvPr id="12" name="Text 9"/>
          <p:cNvSpPr/>
          <p:nvPr/>
        </p:nvSpPr>
        <p:spPr>
          <a:xfrm>
            <a:off x="5257800" y="8403112"/>
            <a:ext cx="7437120" cy="780098"/>
          </a:xfrm>
          <a:prstGeom prst="rect">
            <a:avLst/>
          </a:prstGeom>
          <a:noFill/>
          <a:ln/>
        </p:spPr>
        <p:txBody>
          <a:bodyPr wrap="square" lIns="0" tIns="0" rIns="0" bIns="0" rtlCol="0" anchor="t"/>
          <a:lstStyle/>
          <a:p>
            <a:pPr algn="ctr" defTabSz="1371600" rtl="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Ποσοστό εργαζομένων με αυτισμό που αναφέρουν ότι ήταν υπερεκτιμημένοι για τους ρόλους τους</a:t>
            </a:r>
            <a:endParaRPr lang="en-US" sz="2100" kern="1200" dirty="0">
              <a:solidFill>
                <a:prstClr val="black"/>
              </a:solidFill>
              <a:latin typeface="Barlow" panose="00000500000000000000" pitchFamily="2" charset="0"/>
              <a:ea typeface="+mn-ea"/>
              <a:cs typeface="+mn-cs"/>
            </a:endParaRPr>
          </a:p>
        </p:txBody>
      </p:sp>
      <p:sp>
        <p:nvSpPr>
          <p:cNvPr id="13" name="Text 10"/>
          <p:cNvSpPr/>
          <p:nvPr/>
        </p:nvSpPr>
        <p:spPr>
          <a:xfrm>
            <a:off x="698733" y="2617934"/>
            <a:ext cx="16572774" cy="1560195"/>
          </a:xfrm>
          <a:prstGeom prst="rect">
            <a:avLst/>
          </a:prstGeom>
          <a:noFill/>
          <a:ln/>
        </p:spPr>
        <p:txBody>
          <a:bodyPr wrap="square" lIns="0" tIns="0" rIns="0" bIns="0" rtlCol="0" anchor="t"/>
          <a:lstStyle/>
          <a:p>
            <a:pPr algn="l" defTabSz="1371600" rtl="0">
              <a:lnSpc>
                <a:spcPts val="3000"/>
              </a:lnSpc>
              <a:buClrTx/>
            </a:pPr>
            <a:r>
              <a:rPr lang="en-US" sz="2100" b="1" kern="1200" dirty="0">
                <a:solidFill>
                  <a:prstClr val="black"/>
                </a:solidFill>
                <a:latin typeface="Barlow" panose="00000500000000000000" pitchFamily="2" charset="0"/>
                <a:ea typeface="Sora Light" pitchFamily="34" charset="-122"/>
                <a:cs typeface="Sora Light" pitchFamily="34" charset="-120"/>
              </a:rPr>
              <a:t>Έρευνες δείχνουν ότι όταν οι εργασίες και τα περιβάλλοντα είναι καλά δομημένα (σαφείς περιγραφές ρόλων, μειωμένο αισθητηριακό φορτίο και επιτόπια καθοδήγηση εργασίας), τα ποσοστά απασχόλησης και διατήρησης είναι υψηλά.</a:t>
            </a:r>
          </a:p>
          <a:p>
            <a:pPr algn="l" defTabSz="1371600" rtl="0">
              <a:lnSpc>
                <a:spcPts val="3000"/>
              </a:lnSpc>
              <a:buClrTx/>
            </a:pPr>
            <a:r>
              <a:rPr lang="en-US" sz="2100" b="1" kern="1200" dirty="0">
                <a:solidFill>
                  <a:prstClr val="black"/>
                </a:solidFill>
                <a:latin typeface="Barlow" panose="00000500000000000000" pitchFamily="2" charset="0"/>
                <a:ea typeface="Sora Light" pitchFamily="34" charset="-122"/>
                <a:cs typeface="Sora Light" pitchFamily="34" charset="-120"/>
              </a:rPr>
              <a:t>Παρά τις καλές αυτές πρακτικές, οι ενήλικες με αυτισμό εξακολουθούν να υποεκπροσωπούνται στον τομέα της φιλοξενίας λόγω αισθητηριακής υπερφόρτωσης, απρόβλεπτων αλλαγών και περιορισμένης διοικητικής κατάρτισης.</a:t>
            </a:r>
            <a:endParaRPr lang="en-US" sz="2100" b="1"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82089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83561E-8C11-D396-FAF5-5AF15551351B}"/>
              </a:ext>
            </a:extLst>
          </p:cNvPr>
          <p:cNvSpPr>
            <a:spLocks noGrp="1"/>
          </p:cNvSpPr>
          <p:nvPr>
            <p:ph type="title"/>
          </p:nvPr>
        </p:nvSpPr>
        <p:spPr>
          <a:xfrm>
            <a:off x="408677" y="1285234"/>
            <a:ext cx="15773400" cy="1186235"/>
          </a:xfrm>
        </p:spPr>
        <p:txBody>
          <a:bodyPr/>
          <a:lstStyle/>
          <a:p>
            <a:pPr algn="l" rtl="0"/>
            <a:r>
              <a:rPr lang="it-IT" sz="4800" dirty="0" err="1">
                <a:solidFill>
                  <a:srgbClr val="462AF0"/>
                </a:solidFill>
              </a:rPr>
              <a:t>Δυν</a:t>
            </a:r>
            <a:r>
              <a:rPr lang="it-IT" sz="4800" dirty="0">
                <a:solidFill>
                  <a:srgbClr val="462AF0"/>
                </a:solidFill>
              </a:rPr>
              <a:t>ατά </a:t>
            </a:r>
            <a:r>
              <a:rPr lang="it-IT" sz="4800" dirty="0" smtClean="0">
                <a:solidFill>
                  <a:srgbClr val="462AF0"/>
                </a:solidFill>
              </a:rPr>
              <a:t>σημεία</a:t>
            </a:r>
            <a:r>
              <a:rPr lang="el-GR" sz="4800" dirty="0" smtClean="0">
                <a:solidFill>
                  <a:srgbClr val="462AF0"/>
                </a:solidFill>
              </a:rPr>
              <a:t> </a:t>
            </a:r>
            <a:r>
              <a:rPr lang="it-IT" sz="4800" dirty="0" smtClean="0">
                <a:solidFill>
                  <a:srgbClr val="462AF0"/>
                </a:solidFill>
              </a:rPr>
              <a:t>τ</a:t>
            </a:r>
            <a:r>
              <a:rPr lang="el-GR" sz="4800" dirty="0" smtClean="0">
                <a:solidFill>
                  <a:srgbClr val="462AF0"/>
                </a:solidFill>
              </a:rPr>
              <a:t>ων </a:t>
            </a:r>
            <a:r>
              <a:rPr lang="it-IT" sz="4800" dirty="0" err="1" smtClean="0">
                <a:solidFill>
                  <a:srgbClr val="462AF0"/>
                </a:solidFill>
              </a:rPr>
              <a:t>Αυτιστικ</a:t>
            </a:r>
            <a:r>
              <a:rPr lang="el-GR" sz="4800" dirty="0" err="1" smtClean="0">
                <a:solidFill>
                  <a:srgbClr val="462AF0"/>
                </a:solidFill>
              </a:rPr>
              <a:t>ών</a:t>
            </a:r>
            <a:r>
              <a:rPr lang="el-GR" sz="4800" dirty="0" smtClean="0">
                <a:solidFill>
                  <a:srgbClr val="462AF0"/>
                </a:solidFill>
              </a:rPr>
              <a:t> Υπαλλήλων</a:t>
            </a:r>
            <a:endParaRPr lang="it-IT" sz="4800" dirty="0">
              <a:solidFill>
                <a:srgbClr val="462AF0"/>
              </a:solidFill>
            </a:endParaRPr>
          </a:p>
        </p:txBody>
      </p:sp>
      <p:grpSp>
        <p:nvGrpSpPr>
          <p:cNvPr id="21" name="Gruppo 20">
            <a:extLst>
              <a:ext uri="{FF2B5EF4-FFF2-40B4-BE49-F238E27FC236}">
                <a16:creationId xmlns:a16="http://schemas.microsoft.com/office/drawing/2014/main" id="{E3AEEC05-9BF4-E1CB-245C-124177604AB4}"/>
              </a:ext>
            </a:extLst>
          </p:cNvPr>
          <p:cNvGrpSpPr/>
          <p:nvPr/>
        </p:nvGrpSpPr>
        <p:grpSpPr>
          <a:xfrm>
            <a:off x="4498011" y="2741736"/>
            <a:ext cx="8557197" cy="6337632"/>
            <a:chOff x="3231588" y="1810571"/>
            <a:chExt cx="5704798" cy="4225088"/>
          </a:xfrm>
        </p:grpSpPr>
        <p:sp>
          <p:nvSpPr>
            <p:cNvPr id="20" name="Shape 1">
              <a:extLst>
                <a:ext uri="{FF2B5EF4-FFF2-40B4-BE49-F238E27FC236}">
                  <a16:creationId xmlns:a16="http://schemas.microsoft.com/office/drawing/2014/main" id="{0D651ABE-E84B-E8D2-F0A0-BC10802DE9FB}"/>
                </a:ext>
              </a:extLst>
            </p:cNvPr>
            <p:cNvSpPr/>
            <p:nvPr/>
          </p:nvSpPr>
          <p:spPr>
            <a:xfrm>
              <a:off x="6118781" y="3971785"/>
              <a:ext cx="2817605" cy="2063873"/>
            </a:xfrm>
            <a:prstGeom prst="roundRect">
              <a:avLst>
                <a:gd name="adj" fmla="val 2707"/>
              </a:avLst>
            </a:prstGeom>
            <a:solidFill>
              <a:srgbClr val="C1E5F5"/>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9" name="Shape 1">
              <a:extLst>
                <a:ext uri="{FF2B5EF4-FFF2-40B4-BE49-F238E27FC236}">
                  <a16:creationId xmlns:a16="http://schemas.microsoft.com/office/drawing/2014/main" id="{AAB788DF-49FB-4C3E-0215-F94D089F2172}"/>
                </a:ext>
              </a:extLst>
            </p:cNvPr>
            <p:cNvSpPr/>
            <p:nvPr/>
          </p:nvSpPr>
          <p:spPr>
            <a:xfrm>
              <a:off x="3231588" y="3971786"/>
              <a:ext cx="2817605" cy="2063873"/>
            </a:xfrm>
            <a:prstGeom prst="roundRect">
              <a:avLst>
                <a:gd name="adj" fmla="val 2707"/>
              </a:avLst>
            </a:prstGeom>
            <a:solidFill>
              <a:srgbClr val="C1E5F5"/>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8" name="Shape 1">
              <a:extLst>
                <a:ext uri="{FF2B5EF4-FFF2-40B4-BE49-F238E27FC236}">
                  <a16:creationId xmlns:a16="http://schemas.microsoft.com/office/drawing/2014/main" id="{B33525DD-27EB-505F-837C-6328C23883DD}"/>
                </a:ext>
              </a:extLst>
            </p:cNvPr>
            <p:cNvSpPr/>
            <p:nvPr/>
          </p:nvSpPr>
          <p:spPr>
            <a:xfrm>
              <a:off x="6118781" y="1826287"/>
              <a:ext cx="2817605" cy="2063873"/>
            </a:xfrm>
            <a:prstGeom prst="roundRect">
              <a:avLst>
                <a:gd name="adj" fmla="val 2707"/>
              </a:avLst>
            </a:prstGeom>
            <a:solidFill>
              <a:srgbClr val="C1E5F5"/>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7" name="Shape 1">
              <a:extLst>
                <a:ext uri="{FF2B5EF4-FFF2-40B4-BE49-F238E27FC236}">
                  <a16:creationId xmlns:a16="http://schemas.microsoft.com/office/drawing/2014/main" id="{39D0008B-3663-488F-305E-7AA22C300BCB}"/>
                </a:ext>
              </a:extLst>
            </p:cNvPr>
            <p:cNvSpPr/>
            <p:nvPr/>
          </p:nvSpPr>
          <p:spPr>
            <a:xfrm>
              <a:off x="3231589" y="1810571"/>
              <a:ext cx="2817605" cy="2063873"/>
            </a:xfrm>
            <a:prstGeom prst="roundRect">
              <a:avLst>
                <a:gd name="adj" fmla="val 2707"/>
              </a:avLst>
            </a:prstGeom>
            <a:solidFill>
              <a:srgbClr val="C1E5F5"/>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pic>
          <p:nvPicPr>
            <p:cNvPr id="4" name="Image 1" descr="preencoded.png">
              <a:extLst>
                <a:ext uri="{FF2B5EF4-FFF2-40B4-BE49-F238E27FC236}">
                  <a16:creationId xmlns:a16="http://schemas.microsoft.com/office/drawing/2014/main" id="{7EE5E855-E492-A6C7-EC9E-8CD2808B8DD4}"/>
                </a:ext>
              </a:extLst>
            </p:cNvPr>
            <p:cNvPicPr>
              <a:picLocks noChangeAspect="1"/>
            </p:cNvPicPr>
            <p:nvPr/>
          </p:nvPicPr>
          <p:blipFill>
            <a:blip r:embed="rId2"/>
            <a:stretch>
              <a:fillRect/>
            </a:stretch>
          </p:blipFill>
          <p:spPr>
            <a:xfrm>
              <a:off x="3369574" y="1964724"/>
              <a:ext cx="433268" cy="433268"/>
            </a:xfrm>
            <a:prstGeom prst="rect">
              <a:avLst/>
            </a:prstGeom>
          </p:spPr>
        </p:pic>
        <p:sp>
          <p:nvSpPr>
            <p:cNvPr id="5" name="Text 1">
              <a:extLst>
                <a:ext uri="{FF2B5EF4-FFF2-40B4-BE49-F238E27FC236}">
                  <a16:creationId xmlns:a16="http://schemas.microsoft.com/office/drawing/2014/main" id="{C4DD23C2-A436-64E6-F9FD-2E6F3194319C}"/>
                </a:ext>
              </a:extLst>
            </p:cNvPr>
            <p:cNvSpPr/>
            <p:nvPr/>
          </p:nvSpPr>
          <p:spPr>
            <a:xfrm>
              <a:off x="3971632" y="1986216"/>
              <a:ext cx="1791533" cy="570309"/>
            </a:xfrm>
            <a:prstGeom prst="rect">
              <a:avLst/>
            </a:prstGeom>
            <a:noFill/>
            <a:ln/>
          </p:spPr>
          <p:txBody>
            <a:bodyPr wrap="square" lIns="0" tIns="0" rIns="0" bIns="0" rtlCol="0" anchor="t"/>
            <a:lstStyle/>
            <a:p>
              <a:pPr algn="l" defTabSz="1371600" rtl="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Προσοχή στη λεπτομέρεια</a:t>
              </a:r>
              <a:endParaRPr lang="en-US" sz="2625"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CD2F51D8-9ED8-6423-58C4-90307C704931}"/>
                </a:ext>
              </a:extLst>
            </p:cNvPr>
            <p:cNvSpPr/>
            <p:nvPr/>
          </p:nvSpPr>
          <p:spPr>
            <a:xfrm>
              <a:off x="3473534" y="2590408"/>
              <a:ext cx="2487283" cy="1386483"/>
            </a:xfrm>
            <a:prstGeom prst="rect">
              <a:avLst/>
            </a:prstGeom>
            <a:noFill/>
            <a:ln/>
          </p:spPr>
          <p:txBody>
            <a:bodyPr wrap="square" lIns="0" tIns="0" rIns="0" bIns="0" rtlCol="0" anchor="t"/>
            <a:lstStyle/>
            <a:p>
              <a:pPr algn="l" defTabSz="1371600" rtl="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Εξαιρετική ικανότητα να παρατηρεί μοτίβα και ασυνέπειες που άλλοι μπορεί να μην γνωρίζουν.</a:t>
              </a:r>
              <a:endParaRPr lang="en-US" sz="2100" kern="1200" dirty="0">
                <a:solidFill>
                  <a:prstClr val="black"/>
                </a:solidFill>
                <a:latin typeface="Barlow" panose="00000500000000000000" pitchFamily="2" charset="0"/>
                <a:ea typeface="+mn-ea"/>
                <a:cs typeface="+mn-cs"/>
              </a:endParaRPr>
            </a:p>
          </p:txBody>
        </p:sp>
        <p:pic>
          <p:nvPicPr>
            <p:cNvPr id="7" name="Image 2" descr="preencoded.png">
              <a:extLst>
                <a:ext uri="{FF2B5EF4-FFF2-40B4-BE49-F238E27FC236}">
                  <a16:creationId xmlns:a16="http://schemas.microsoft.com/office/drawing/2014/main" id="{8EA5D49C-5AFA-76FF-A619-7051F13C3F66}"/>
                </a:ext>
              </a:extLst>
            </p:cNvPr>
            <p:cNvPicPr>
              <a:picLocks noChangeAspect="1"/>
            </p:cNvPicPr>
            <p:nvPr/>
          </p:nvPicPr>
          <p:blipFill>
            <a:blip r:embed="rId3"/>
            <a:stretch>
              <a:fillRect/>
            </a:stretch>
          </p:blipFill>
          <p:spPr>
            <a:xfrm>
              <a:off x="6304233" y="1960512"/>
              <a:ext cx="433268" cy="433268"/>
            </a:xfrm>
            <a:prstGeom prst="rect">
              <a:avLst/>
            </a:prstGeom>
          </p:spPr>
        </p:pic>
        <p:sp>
          <p:nvSpPr>
            <p:cNvPr id="8" name="Text 3">
              <a:extLst>
                <a:ext uri="{FF2B5EF4-FFF2-40B4-BE49-F238E27FC236}">
                  <a16:creationId xmlns:a16="http://schemas.microsoft.com/office/drawing/2014/main" id="{0478738D-C677-4BD3-31CD-C6431D8D5991}"/>
                </a:ext>
              </a:extLst>
            </p:cNvPr>
            <p:cNvSpPr/>
            <p:nvPr/>
          </p:nvSpPr>
          <p:spPr>
            <a:xfrm>
              <a:off x="6873835" y="2085051"/>
              <a:ext cx="1791533" cy="285155"/>
            </a:xfrm>
            <a:prstGeom prst="rect">
              <a:avLst/>
            </a:prstGeom>
            <a:noFill/>
            <a:ln/>
          </p:spPr>
          <p:txBody>
            <a:bodyPr wrap="none" lIns="0" tIns="0" rIns="0" bIns="0" rtlCol="0" anchor="t"/>
            <a:lstStyle/>
            <a:p>
              <a:pPr algn="l" defTabSz="1371600" rtl="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Αξιοπιστία</a:t>
              </a:r>
              <a:endParaRPr lang="en-US" sz="2625" b="1" kern="1200" dirty="0">
                <a:solidFill>
                  <a:prstClr val="black"/>
                </a:solidFill>
                <a:latin typeface="Barlow" panose="00000500000000000000" pitchFamily="2" charset="0"/>
                <a:ea typeface="+mn-ea"/>
                <a:cs typeface="+mn-cs"/>
              </a:endParaRPr>
            </a:p>
          </p:txBody>
        </p:sp>
        <p:sp>
          <p:nvSpPr>
            <p:cNvPr id="9" name="Text 4">
              <a:extLst>
                <a:ext uri="{FF2B5EF4-FFF2-40B4-BE49-F238E27FC236}">
                  <a16:creationId xmlns:a16="http://schemas.microsoft.com/office/drawing/2014/main" id="{BC0F563E-F28C-1649-7E59-7C56E149208C}"/>
                </a:ext>
              </a:extLst>
            </p:cNvPr>
            <p:cNvSpPr/>
            <p:nvPr/>
          </p:nvSpPr>
          <p:spPr>
            <a:xfrm>
              <a:off x="6333836" y="2465958"/>
              <a:ext cx="2487283" cy="1386483"/>
            </a:xfrm>
            <a:prstGeom prst="rect">
              <a:avLst/>
            </a:prstGeom>
            <a:noFill/>
            <a:ln/>
          </p:spPr>
          <p:txBody>
            <a:bodyPr wrap="square" lIns="0" tIns="0" rIns="0" bIns="0" rtlCol="0" anchor="t"/>
            <a:lstStyle/>
            <a:p>
              <a:pPr algn="l" defTabSz="1371600" rtl="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Αυστηρή τήρηση χρονοδιαγραμμάτων και διαδικασιών, με υψηλή συνέπεια στην εκτέλεση των εργασιών.</a:t>
              </a:r>
              <a:endParaRPr lang="en-US" sz="2100" kern="1200" dirty="0">
                <a:solidFill>
                  <a:prstClr val="black"/>
                </a:solidFill>
                <a:latin typeface="Barlow" panose="00000500000000000000" pitchFamily="2" charset="0"/>
                <a:ea typeface="+mn-ea"/>
                <a:cs typeface="+mn-cs"/>
              </a:endParaRPr>
            </a:p>
          </p:txBody>
        </p:sp>
        <p:pic>
          <p:nvPicPr>
            <p:cNvPr id="10" name="Image 3" descr="preencoded.png">
              <a:extLst>
                <a:ext uri="{FF2B5EF4-FFF2-40B4-BE49-F238E27FC236}">
                  <a16:creationId xmlns:a16="http://schemas.microsoft.com/office/drawing/2014/main" id="{D3DC85CD-527E-2A2D-E52F-A383DD86AA2C}"/>
                </a:ext>
              </a:extLst>
            </p:cNvPr>
            <p:cNvPicPr>
              <a:picLocks noChangeAspect="1"/>
            </p:cNvPicPr>
            <p:nvPr/>
          </p:nvPicPr>
          <p:blipFill>
            <a:blip r:embed="rId4"/>
            <a:stretch>
              <a:fillRect/>
            </a:stretch>
          </p:blipFill>
          <p:spPr>
            <a:xfrm>
              <a:off x="3477802" y="3990769"/>
              <a:ext cx="433268" cy="433268"/>
            </a:xfrm>
            <a:prstGeom prst="rect">
              <a:avLst/>
            </a:prstGeom>
          </p:spPr>
        </p:pic>
        <p:sp>
          <p:nvSpPr>
            <p:cNvPr id="11" name="Text 5">
              <a:extLst>
                <a:ext uri="{FF2B5EF4-FFF2-40B4-BE49-F238E27FC236}">
                  <a16:creationId xmlns:a16="http://schemas.microsoft.com/office/drawing/2014/main" id="{0EFF6E79-FA5C-9875-F345-C3F661A89942}"/>
                </a:ext>
              </a:extLst>
            </p:cNvPr>
            <p:cNvSpPr/>
            <p:nvPr/>
          </p:nvSpPr>
          <p:spPr>
            <a:xfrm>
              <a:off x="4084306" y="4063397"/>
              <a:ext cx="1791533" cy="855464"/>
            </a:xfrm>
            <a:prstGeom prst="rect">
              <a:avLst/>
            </a:prstGeom>
            <a:noFill/>
            <a:ln/>
          </p:spPr>
          <p:txBody>
            <a:bodyPr wrap="square" lIns="0" tIns="0" rIns="0" bIns="0" rtlCol="0" anchor="t"/>
            <a:lstStyle/>
            <a:p>
              <a:pPr algn="l" defTabSz="1371600" rtl="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Δημιουργική Επίλυση Προβλημάτων</a:t>
              </a:r>
              <a:endParaRPr lang="en-US" sz="2625" b="1" kern="1200" dirty="0">
                <a:solidFill>
                  <a:prstClr val="black"/>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7F729F86-23AF-8F30-6BBB-7C9F5892C3E2}"/>
                </a:ext>
              </a:extLst>
            </p:cNvPr>
            <p:cNvSpPr/>
            <p:nvPr/>
          </p:nvSpPr>
          <p:spPr>
            <a:xfrm>
              <a:off x="3586208" y="5003722"/>
              <a:ext cx="2289631" cy="855465"/>
            </a:xfrm>
            <a:prstGeom prst="rect">
              <a:avLst/>
            </a:prstGeom>
            <a:noFill/>
            <a:ln/>
          </p:spPr>
          <p:txBody>
            <a:bodyPr wrap="square" lIns="0" tIns="0" rIns="0" bIns="0" rtlCol="0" anchor="t"/>
            <a:lstStyle/>
            <a:p>
              <a:pPr algn="l" defTabSz="1371600" rtl="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Μοναδικές προοπτικές που μπορούν να οδηγήσουν σε καινοτόμες </a:t>
              </a:r>
              <a:r>
                <a:rPr lang="en-US" sz="2100" kern="1200" dirty="0" smtClean="0">
                  <a:solidFill>
                    <a:prstClr val="black"/>
                  </a:solidFill>
                  <a:latin typeface="Barlow" panose="00000500000000000000" pitchFamily="2" charset="0"/>
                  <a:ea typeface="Sora Light" pitchFamily="34" charset="-122"/>
                  <a:cs typeface="Sora Light" pitchFamily="34" charset="-120"/>
                </a:rPr>
                <a:t>λύσεις</a:t>
              </a:r>
              <a:endParaRPr lang="en-US" sz="2100" kern="1200" dirty="0">
                <a:solidFill>
                  <a:prstClr val="black"/>
                </a:solidFill>
                <a:latin typeface="Barlow" panose="00000500000000000000" pitchFamily="2" charset="0"/>
                <a:ea typeface="+mn-ea"/>
                <a:cs typeface="+mn-cs"/>
              </a:endParaRPr>
            </a:p>
          </p:txBody>
        </p:sp>
        <p:pic>
          <p:nvPicPr>
            <p:cNvPr id="14" name="Image 4" descr="preencoded.png">
              <a:extLst>
                <a:ext uri="{FF2B5EF4-FFF2-40B4-BE49-F238E27FC236}">
                  <a16:creationId xmlns:a16="http://schemas.microsoft.com/office/drawing/2014/main" id="{61B30ABF-4941-CBCF-97A0-B11B96605A15}"/>
                </a:ext>
              </a:extLst>
            </p:cNvPr>
            <p:cNvPicPr>
              <a:picLocks noChangeAspect="1"/>
            </p:cNvPicPr>
            <p:nvPr/>
          </p:nvPicPr>
          <p:blipFill>
            <a:blip r:embed="rId5"/>
            <a:stretch>
              <a:fillRect/>
            </a:stretch>
          </p:blipFill>
          <p:spPr>
            <a:xfrm>
              <a:off x="6295407" y="4024402"/>
              <a:ext cx="433268" cy="433268"/>
            </a:xfrm>
            <a:prstGeom prst="rect">
              <a:avLst/>
            </a:prstGeom>
          </p:spPr>
        </p:pic>
        <p:sp>
          <p:nvSpPr>
            <p:cNvPr id="15" name="Text 8">
              <a:extLst>
                <a:ext uri="{FF2B5EF4-FFF2-40B4-BE49-F238E27FC236}">
                  <a16:creationId xmlns:a16="http://schemas.microsoft.com/office/drawing/2014/main" id="{B371D027-48F0-04F4-BDB2-E188ED6BF2FA}"/>
                </a:ext>
              </a:extLst>
            </p:cNvPr>
            <p:cNvSpPr/>
            <p:nvPr/>
          </p:nvSpPr>
          <p:spPr>
            <a:xfrm>
              <a:off x="6798263" y="4141967"/>
              <a:ext cx="2104063" cy="360640"/>
            </a:xfrm>
            <a:prstGeom prst="rect">
              <a:avLst/>
            </a:prstGeom>
            <a:noFill/>
            <a:ln/>
          </p:spPr>
          <p:txBody>
            <a:bodyPr wrap="square" lIns="0" tIns="0" rIns="0" bIns="0" rtlCol="0" anchor="t"/>
            <a:lstStyle/>
            <a:p>
              <a:pPr algn="l" defTabSz="1371600" rtl="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Ηθικό Πλεονέκτημα</a:t>
              </a:r>
              <a:endParaRPr lang="en-US" sz="2625" b="1" kern="1200" dirty="0">
                <a:solidFill>
                  <a:prstClr val="black"/>
                </a:solidFill>
                <a:latin typeface="Barlow" panose="00000500000000000000" pitchFamily="2" charset="0"/>
                <a:ea typeface="+mn-ea"/>
                <a:cs typeface="+mn-cs"/>
              </a:endParaRPr>
            </a:p>
          </p:txBody>
        </p:sp>
        <p:sp>
          <p:nvSpPr>
            <p:cNvPr id="16" name="Text 9">
              <a:extLst>
                <a:ext uri="{FF2B5EF4-FFF2-40B4-BE49-F238E27FC236}">
                  <a16:creationId xmlns:a16="http://schemas.microsoft.com/office/drawing/2014/main" id="{ACF97FCF-4B3E-DAC5-AF5C-1CEFCEC1A466}"/>
                </a:ext>
              </a:extLst>
            </p:cNvPr>
            <p:cNvSpPr/>
            <p:nvPr/>
          </p:nvSpPr>
          <p:spPr>
            <a:xfrm>
              <a:off x="6333836" y="4584232"/>
              <a:ext cx="2331532" cy="1413284"/>
            </a:xfrm>
            <a:prstGeom prst="rect">
              <a:avLst/>
            </a:prstGeom>
            <a:noFill/>
            <a:ln/>
          </p:spPr>
          <p:txBody>
            <a:bodyPr wrap="square" lIns="0" tIns="0" rIns="0" bIns="0" rtlCol="0" anchor="t"/>
            <a:lstStyle/>
            <a:p>
              <a:pPr algn="l" defTabSz="1371600" rtl="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Είναι πιο πιθανό να μιλήσουν ανοιχτά για </a:t>
              </a:r>
              <a:r>
                <a:rPr lang="en-US" sz="2100" kern="1200" dirty="0" smtClean="0">
                  <a:solidFill>
                    <a:prstClr val="black"/>
                  </a:solidFill>
                  <a:latin typeface="Barlow" panose="00000500000000000000" pitchFamily="2" charset="0"/>
                  <a:ea typeface="Sora Light" pitchFamily="34" charset="-122"/>
                  <a:cs typeface="Sora Light" pitchFamily="34" charset="-120"/>
                </a:rPr>
                <a:t>προβλήματ</a:t>
              </a:r>
              <a:r>
                <a:rPr lang="el-GR" sz="2100" kern="1200" dirty="0" smtClean="0">
                  <a:solidFill>
                    <a:prstClr val="black"/>
                  </a:solidFill>
                  <a:latin typeface="Barlow" panose="00000500000000000000" pitchFamily="2" charset="0"/>
                  <a:ea typeface="Sora Light" pitchFamily="34" charset="-122"/>
                  <a:cs typeface="Sora Light" pitchFamily="34" charset="-120"/>
                </a:rPr>
                <a:t>α </a:t>
              </a:r>
              <a:r>
                <a:rPr lang="en-US" sz="2100" kern="1200" dirty="0" smtClean="0">
                  <a:solidFill>
                    <a:prstClr val="black"/>
                  </a:solidFill>
                  <a:latin typeface="Barlow" panose="00000500000000000000" pitchFamily="2" charset="0"/>
                  <a:ea typeface="Sora Light" pitchFamily="34" charset="-122"/>
                  <a:cs typeface="Sora Light" pitchFamily="34" charset="-120"/>
                </a:rPr>
                <a:t>ή </a:t>
              </a:r>
              <a:r>
                <a:rPr lang="en-US" sz="2100" kern="1200" dirty="0">
                  <a:solidFill>
                    <a:prstClr val="black"/>
                  </a:solidFill>
                  <a:latin typeface="Barlow" panose="00000500000000000000" pitchFamily="2" charset="0"/>
                  <a:ea typeface="Sora Light" pitchFamily="34" charset="-122"/>
                  <a:cs typeface="Sora Light" pitchFamily="34" charset="-120"/>
                </a:rPr>
                <a:t>ανήθικες πρακτικές, β</a:t>
              </a:r>
              <a:r>
                <a:rPr lang="en-US" sz="2100" kern="1200" dirty="0" err="1">
                  <a:solidFill>
                    <a:prstClr val="black"/>
                  </a:solidFill>
                  <a:latin typeface="Barlow" panose="00000500000000000000" pitchFamily="2" charset="0"/>
                  <a:ea typeface="Sora Light" pitchFamily="34" charset="-122"/>
                  <a:cs typeface="Sora Light" pitchFamily="34" charset="-120"/>
                </a:rPr>
                <a:t>οηθώντ</a:t>
              </a:r>
              <a:r>
                <a:rPr lang="en-US" sz="2100" kern="1200" dirty="0">
                  <a:solidFill>
                    <a:prstClr val="black"/>
                  </a:solidFill>
                  <a:latin typeface="Barlow" panose="00000500000000000000" pitchFamily="2" charset="0"/>
                  <a:ea typeface="Sora Light" pitchFamily="34" charset="-122"/>
                  <a:cs typeface="Sora Light" pitchFamily="34" charset="-120"/>
                </a:rPr>
                <a:t>ας </a:t>
              </a:r>
              <a:r>
                <a:rPr lang="el-GR" sz="2100" kern="1200" dirty="0" smtClean="0">
                  <a:solidFill>
                    <a:prstClr val="black"/>
                  </a:solidFill>
                  <a:latin typeface="Barlow" panose="00000500000000000000" pitchFamily="2" charset="0"/>
                  <a:ea typeface="Sora Light" pitchFamily="34" charset="-122"/>
                  <a:cs typeface="Sora Light" pitchFamily="34" charset="-120"/>
                </a:rPr>
                <a:t>στον γρήγορο εντοπισμό προβλημάτων.</a:t>
              </a:r>
              <a:endParaRPr lang="en-US" sz="2100" kern="1200" dirty="0">
                <a:solidFill>
                  <a:prstClr val="black"/>
                </a:solidFill>
                <a:latin typeface="Barlow" panose="00000500000000000000" pitchFamily="2" charset="0"/>
                <a:ea typeface="+mn-ea"/>
                <a:cs typeface="+mn-cs"/>
              </a:endParaRPr>
            </a:p>
          </p:txBody>
        </p:sp>
      </p:grpSp>
    </p:spTree>
    <p:extLst>
      <p:ext uri="{BB962C8B-B14F-4D97-AF65-F5344CB8AC3E}">
        <p14:creationId xmlns:p14="http://schemas.microsoft.com/office/powerpoint/2010/main" val="2370645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14313-81CC-A3C9-3E30-5490A8C35705}"/>
              </a:ext>
            </a:extLst>
          </p:cNvPr>
          <p:cNvSpPr>
            <a:spLocks noGrp="1"/>
          </p:cNvSpPr>
          <p:nvPr>
            <p:ph type="title"/>
          </p:nvPr>
        </p:nvSpPr>
        <p:spPr>
          <a:xfrm>
            <a:off x="434555" y="1608725"/>
            <a:ext cx="15773400" cy="1988345"/>
          </a:xfrm>
        </p:spPr>
        <p:txBody>
          <a:bodyPr/>
          <a:lstStyle/>
          <a:p>
            <a:pPr algn="l" rtl="0"/>
            <a:r>
              <a:rPr lang="en-US" sz="4800" dirty="0">
                <a:solidFill>
                  <a:srgbClr val="462AF0"/>
                </a:solidFill>
              </a:rPr>
              <a:t>Εμπόδια στην απασχόληση για άτομα με αυτισμό</a:t>
            </a:r>
            <a:br>
              <a:rPr lang="en-US" sz="4800" dirty="0">
                <a:solidFill>
                  <a:srgbClr val="462AF0"/>
                </a:solidFill>
              </a:rPr>
            </a:br>
            <a:endParaRPr lang="it-IT" sz="4800" dirty="0">
              <a:solidFill>
                <a:srgbClr val="462AF0"/>
              </a:solidFill>
            </a:endParaRPr>
          </a:p>
        </p:txBody>
      </p:sp>
      <p:pic>
        <p:nvPicPr>
          <p:cNvPr id="4" name="Image 0" descr="preencoded.png">
            <a:extLst>
              <a:ext uri="{FF2B5EF4-FFF2-40B4-BE49-F238E27FC236}">
                <a16:creationId xmlns:a16="http://schemas.microsoft.com/office/drawing/2014/main" id="{D72D1F67-F8F9-5609-4872-A689FC029393}"/>
              </a:ext>
            </a:extLst>
          </p:cNvPr>
          <p:cNvPicPr>
            <a:picLocks noChangeAspect="1"/>
          </p:cNvPicPr>
          <p:nvPr/>
        </p:nvPicPr>
        <p:blipFill>
          <a:blip r:embed="rId2"/>
          <a:stretch>
            <a:fillRect/>
          </a:stretch>
        </p:blipFill>
        <p:spPr>
          <a:xfrm>
            <a:off x="827851" y="3186287"/>
            <a:ext cx="10973219" cy="6144939"/>
          </a:xfrm>
          <a:prstGeom prst="rect">
            <a:avLst/>
          </a:prstGeom>
        </p:spPr>
      </p:pic>
      <p:sp>
        <p:nvSpPr>
          <p:cNvPr id="6" name="CasellaDiTesto 5">
            <a:extLst>
              <a:ext uri="{FF2B5EF4-FFF2-40B4-BE49-F238E27FC236}">
                <a16:creationId xmlns:a16="http://schemas.microsoft.com/office/drawing/2014/main" id="{43B91575-6A89-AD7E-CA22-415CF01BEC6B}"/>
              </a:ext>
            </a:extLst>
          </p:cNvPr>
          <p:cNvSpPr txBox="1"/>
          <p:nvPr/>
        </p:nvSpPr>
        <p:spPr>
          <a:xfrm>
            <a:off x="12039089" y="4179341"/>
            <a:ext cx="5904398" cy="4555093"/>
          </a:xfrm>
          <a:prstGeom prst="rect">
            <a:avLst/>
          </a:prstGeom>
          <a:noFill/>
        </p:spPr>
        <p:txBody>
          <a:bodyPr wrap="square">
            <a:spAutoFit/>
          </a:bodyPr>
          <a:lstStyle/>
          <a:p>
            <a:pPr algn="l" defTabSz="1371600" rtl="0">
              <a:lnSpc>
                <a:spcPts val="2850"/>
              </a:lnSpc>
              <a:buClrTx/>
            </a:pPr>
            <a:r>
              <a:rPr lang="en-US" sz="2400" kern="1200" dirty="0">
                <a:solidFill>
                  <a:prstClr val="black"/>
                </a:solidFill>
                <a:latin typeface="Barlow" panose="00000500000000000000" pitchFamily="2" charset="0"/>
                <a:ea typeface="+mn-ea"/>
                <a:cs typeface="Sora Light" pitchFamily="34" charset="-120"/>
              </a:rPr>
              <a:t>Οι συμβατικές πρακτικές HR—ειδικά οι μη δομημένες, προσωπικές </a:t>
            </a:r>
            <a:r>
              <a:rPr lang="en-US" sz="2400" kern="1200" dirty="0" smtClean="0">
                <a:solidFill>
                  <a:prstClr val="black"/>
                </a:solidFill>
                <a:latin typeface="Barlow" panose="00000500000000000000" pitchFamily="2" charset="0"/>
                <a:ea typeface="+mn-ea"/>
                <a:cs typeface="Sora Light" pitchFamily="34" charset="-120"/>
              </a:rPr>
              <a:t>συνεντεύξεις—συχνά</a:t>
            </a:r>
            <a:r>
              <a:rPr lang="el-GR" sz="2400" kern="1200" dirty="0" smtClean="0">
                <a:solidFill>
                  <a:prstClr val="black"/>
                </a:solidFill>
                <a:latin typeface="Barlow" panose="00000500000000000000" pitchFamily="2" charset="0"/>
                <a:ea typeface="+mn-ea"/>
                <a:cs typeface="Sora Light" pitchFamily="34" charset="-120"/>
              </a:rPr>
              <a:t> ‘τιμωρούν’ τα άτομα</a:t>
            </a:r>
            <a:r>
              <a:rPr lang="en-US" sz="2400" kern="1200" dirty="0" smtClean="0">
                <a:solidFill>
                  <a:prstClr val="black"/>
                </a:solidFill>
                <a:latin typeface="Barlow" panose="00000500000000000000" pitchFamily="2" charset="0"/>
                <a:ea typeface="+mn-ea"/>
                <a:cs typeface="Sora Light" pitchFamily="34" charset="-120"/>
              </a:rPr>
              <a:t> </a:t>
            </a:r>
            <a:r>
              <a:rPr lang="en-US" sz="2400" kern="1200" dirty="0">
                <a:solidFill>
                  <a:prstClr val="black"/>
                </a:solidFill>
                <a:latin typeface="Barlow" panose="00000500000000000000" pitchFamily="2" charset="0"/>
                <a:ea typeface="+mn-ea"/>
                <a:cs typeface="Sora Light" pitchFamily="34" charset="-120"/>
              </a:rPr>
              <a:t>με αυτισμό.</a:t>
            </a:r>
          </a:p>
          <a:p>
            <a:pPr algn="l" defTabSz="1371600" rtl="0">
              <a:lnSpc>
                <a:spcPts val="2850"/>
              </a:lnSpc>
              <a:buClrTx/>
            </a:pPr>
            <a:endParaRPr lang="en-US" sz="2400" kern="1200" dirty="0">
              <a:solidFill>
                <a:prstClr val="black"/>
              </a:solidFill>
              <a:latin typeface="Barlow" panose="00000500000000000000" pitchFamily="2" charset="0"/>
              <a:ea typeface="+mn-ea"/>
              <a:cs typeface="Sora Light" pitchFamily="34" charset="-120"/>
            </a:endParaRPr>
          </a:p>
          <a:p>
            <a:pPr algn="l" defTabSz="1371600" rtl="0">
              <a:lnSpc>
                <a:spcPts val="2850"/>
              </a:lnSpc>
              <a:buClrTx/>
            </a:pPr>
            <a:r>
              <a:rPr lang="en-US" sz="2400" kern="1200" dirty="0">
                <a:solidFill>
                  <a:prstClr val="black"/>
                </a:solidFill>
                <a:latin typeface="Barlow" panose="00000500000000000000" pitchFamily="2" charset="0"/>
                <a:ea typeface="+mn-ea"/>
                <a:cs typeface="Sora Light" pitchFamily="34" charset="-120"/>
              </a:rPr>
              <a:t>Πειραματικά στοιχεία δείχνουν ότι όταν οι υπεύθυνοι προσλήψεων βλέπουν ηχογραφημένες συνεντεύξεις, οι αυτιστικοί υποψήφιοι που είναι εξίσου καταρτισμένοι με τους νευροτυπικούς συνομηλίκους τους βαθμολογούνται σημαντικά </a:t>
            </a:r>
            <a:r>
              <a:rPr lang="en-US" sz="2400" kern="1200" dirty="0" smtClean="0">
                <a:solidFill>
                  <a:prstClr val="black"/>
                </a:solidFill>
                <a:latin typeface="Barlow" panose="00000500000000000000" pitchFamily="2" charset="0"/>
                <a:ea typeface="+mn-ea"/>
                <a:cs typeface="Sora Light" pitchFamily="34" charset="-120"/>
              </a:rPr>
              <a:t>χαμηλότερα</a:t>
            </a:r>
            <a:r>
              <a:rPr lang="el-GR" sz="2400" kern="1200" dirty="0" smtClean="0">
                <a:solidFill>
                  <a:prstClr val="black"/>
                </a:solidFill>
                <a:latin typeface="Barlow" panose="00000500000000000000" pitchFamily="2" charset="0"/>
                <a:ea typeface="+mn-ea"/>
                <a:cs typeface="Sora Light" pitchFamily="34" charset="-120"/>
              </a:rPr>
              <a:t>, </a:t>
            </a:r>
            <a:r>
              <a:rPr lang="en-US" sz="2400" kern="1200" dirty="0" err="1" smtClean="0">
                <a:solidFill>
                  <a:prstClr val="black"/>
                </a:solidFill>
                <a:latin typeface="Barlow" panose="00000500000000000000" pitchFamily="2" charset="0"/>
                <a:ea typeface="+mn-ea"/>
                <a:cs typeface="Sora Light" pitchFamily="34" charset="-120"/>
              </a:rPr>
              <a:t>λόγω</a:t>
            </a:r>
            <a:r>
              <a:rPr lang="en-US" sz="2400" kern="1200" dirty="0" smtClean="0">
                <a:solidFill>
                  <a:prstClr val="black"/>
                </a:solidFill>
                <a:latin typeface="Barlow" panose="00000500000000000000" pitchFamily="2" charset="0"/>
                <a:ea typeface="+mn-ea"/>
                <a:cs typeface="Sora Light" pitchFamily="34" charset="-120"/>
              </a:rPr>
              <a:t> </a:t>
            </a:r>
            <a:r>
              <a:rPr lang="en-US" sz="2400" kern="1200" dirty="0">
                <a:solidFill>
                  <a:prstClr val="black"/>
                </a:solidFill>
                <a:latin typeface="Barlow" panose="00000500000000000000" pitchFamily="2" charset="0"/>
                <a:ea typeface="+mn-ea"/>
                <a:cs typeface="Sora Light" pitchFamily="34" charset="-120"/>
              </a:rPr>
              <a:t>άτυπης οπτικής επαφής, γλώσσας του σώματος και φωνητικής χροιάς.</a:t>
            </a:r>
          </a:p>
        </p:txBody>
      </p:sp>
    </p:spTree>
    <p:extLst>
      <p:ext uri="{BB962C8B-B14F-4D97-AF65-F5344CB8AC3E}">
        <p14:creationId xmlns:p14="http://schemas.microsoft.com/office/powerpoint/2010/main" val="178224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0664FD-031C-E32A-F213-A84AAB66D676}"/>
              </a:ext>
            </a:extLst>
          </p:cNvPr>
          <p:cNvSpPr>
            <a:spLocks noGrp="1"/>
          </p:cNvSpPr>
          <p:nvPr>
            <p:ph type="title"/>
          </p:nvPr>
        </p:nvSpPr>
        <p:spPr>
          <a:xfrm>
            <a:off x="408675" y="1345811"/>
            <a:ext cx="17222010" cy="1305167"/>
          </a:xfrm>
        </p:spPr>
        <p:txBody>
          <a:bodyPr/>
          <a:lstStyle/>
          <a:p>
            <a:pPr algn="l" rtl="0"/>
            <a:r>
              <a:rPr lang="en-US" sz="4800" dirty="0">
                <a:solidFill>
                  <a:srgbClr val="462AF0"/>
                </a:solidFill>
              </a:rPr>
              <a:t>Ο Κύκλος Απασχόλησης για το Προσωπικό με Αυτισμό</a:t>
            </a:r>
            <a:endParaRPr lang="it-IT" sz="4800" dirty="0">
              <a:solidFill>
                <a:srgbClr val="462AF0"/>
              </a:solidFill>
            </a:endParaRPr>
          </a:p>
        </p:txBody>
      </p:sp>
      <p:pic>
        <p:nvPicPr>
          <p:cNvPr id="4" name="Image 1" descr="preencoded.png">
            <a:extLst>
              <a:ext uri="{FF2B5EF4-FFF2-40B4-BE49-F238E27FC236}">
                <a16:creationId xmlns:a16="http://schemas.microsoft.com/office/drawing/2014/main" id="{02D2403A-2F59-0AE3-1A7D-A4B8308DCB7B}"/>
              </a:ext>
            </a:extLst>
          </p:cNvPr>
          <p:cNvPicPr>
            <a:picLocks noChangeAspect="1"/>
          </p:cNvPicPr>
          <p:nvPr/>
        </p:nvPicPr>
        <p:blipFill>
          <a:blip r:embed="rId2">
            <a:duotone>
              <a:prstClr val="black"/>
              <a:srgbClr val="C1E5F5">
                <a:tint val="45000"/>
                <a:satMod val="400000"/>
              </a:srgbClr>
            </a:duotone>
          </a:blip>
          <a:stretch>
            <a:fillRect/>
          </a:stretch>
        </p:blipFill>
        <p:spPr>
          <a:xfrm>
            <a:off x="142345" y="2800068"/>
            <a:ext cx="1218725" cy="1462326"/>
          </a:xfrm>
          <a:prstGeom prst="rect">
            <a:avLst/>
          </a:prstGeom>
        </p:spPr>
      </p:pic>
      <p:sp>
        <p:nvSpPr>
          <p:cNvPr id="5" name="Text 1">
            <a:extLst>
              <a:ext uri="{FF2B5EF4-FFF2-40B4-BE49-F238E27FC236}">
                <a16:creationId xmlns:a16="http://schemas.microsoft.com/office/drawing/2014/main" id="{065B958A-9952-7D1F-F330-ACEB8B9772BE}"/>
              </a:ext>
            </a:extLst>
          </p:cNvPr>
          <p:cNvSpPr/>
          <p:nvPr/>
        </p:nvSpPr>
        <p:spPr>
          <a:xfrm>
            <a:off x="1726651" y="3043670"/>
            <a:ext cx="3207008" cy="400943"/>
          </a:xfrm>
          <a:prstGeom prst="rect">
            <a:avLst/>
          </a:prstGeom>
          <a:noFill/>
          <a:ln/>
        </p:spPr>
        <p:txBody>
          <a:bodyPr wrap="none" lIns="0" tIns="0" rIns="0" bIns="0" rtlCol="0" anchor="t"/>
          <a:lstStyle/>
          <a:p>
            <a:pPr algn="l" defTabSz="1371600" rtl="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Στρατολόγηση</a:t>
            </a:r>
            <a:endParaRPr lang="en-US" sz="2400"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7A04BBAC-DF56-81ED-2F45-1F2FD90F4200}"/>
              </a:ext>
            </a:extLst>
          </p:cNvPr>
          <p:cNvSpPr/>
          <p:nvPr/>
        </p:nvSpPr>
        <p:spPr>
          <a:xfrm>
            <a:off x="1726650" y="3590704"/>
            <a:ext cx="9856767" cy="390050"/>
          </a:xfrm>
          <a:prstGeom prst="rect">
            <a:avLst/>
          </a:prstGeom>
          <a:noFill/>
          <a:ln/>
        </p:spPr>
        <p:txBody>
          <a:bodyPr wrap="none" lIns="0" tIns="0" rIns="0" bIns="0" rtlCol="0" anchor="t"/>
          <a:lstStyle/>
          <a:p>
            <a:pPr algn="l" defTabSz="1371600" rtl="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Προσαρμοσμένες διαδικασίες συνέντευξης, σαφείς περιγραφές θέσεων εργασίας, αξιολόγηση βάσει δεξιοτήτων</a:t>
            </a:r>
            <a:endParaRPr lang="en-US" sz="2400" kern="1200" dirty="0">
              <a:solidFill>
                <a:prstClr val="black"/>
              </a:solidFill>
              <a:latin typeface="Barlow" panose="00000500000000000000" pitchFamily="2" charset="0"/>
              <a:ea typeface="+mn-ea"/>
              <a:cs typeface="+mn-cs"/>
            </a:endParaRPr>
          </a:p>
        </p:txBody>
      </p:sp>
      <p:pic>
        <p:nvPicPr>
          <p:cNvPr id="7" name="Image 2" descr="preencoded.png">
            <a:extLst>
              <a:ext uri="{FF2B5EF4-FFF2-40B4-BE49-F238E27FC236}">
                <a16:creationId xmlns:a16="http://schemas.microsoft.com/office/drawing/2014/main" id="{7EE1094B-B932-E4AC-E2B9-F973DD9D2ED1}"/>
              </a:ext>
            </a:extLst>
          </p:cNvPr>
          <p:cNvPicPr>
            <a:picLocks noChangeAspect="1"/>
          </p:cNvPicPr>
          <p:nvPr/>
        </p:nvPicPr>
        <p:blipFill>
          <a:blip r:embed="rId3">
            <a:duotone>
              <a:prstClr val="black"/>
              <a:srgbClr val="C1E5F5">
                <a:tint val="45000"/>
                <a:satMod val="400000"/>
              </a:srgbClr>
            </a:duotone>
          </a:blip>
          <a:stretch>
            <a:fillRect/>
          </a:stretch>
        </p:blipFill>
        <p:spPr>
          <a:xfrm>
            <a:off x="142345" y="4262394"/>
            <a:ext cx="1218725" cy="1462326"/>
          </a:xfrm>
          <a:prstGeom prst="rect">
            <a:avLst/>
          </a:prstGeom>
        </p:spPr>
      </p:pic>
      <p:sp>
        <p:nvSpPr>
          <p:cNvPr id="8" name="Text 3">
            <a:extLst>
              <a:ext uri="{FF2B5EF4-FFF2-40B4-BE49-F238E27FC236}">
                <a16:creationId xmlns:a16="http://schemas.microsoft.com/office/drawing/2014/main" id="{C678183C-22C5-266F-55F2-EE8F72C7F10B}"/>
              </a:ext>
            </a:extLst>
          </p:cNvPr>
          <p:cNvSpPr/>
          <p:nvPr/>
        </p:nvSpPr>
        <p:spPr>
          <a:xfrm>
            <a:off x="1726651" y="4505996"/>
            <a:ext cx="3207008" cy="400943"/>
          </a:xfrm>
          <a:prstGeom prst="rect">
            <a:avLst/>
          </a:prstGeom>
          <a:noFill/>
          <a:ln/>
        </p:spPr>
        <p:txBody>
          <a:bodyPr wrap="none" lIns="0" tIns="0" rIns="0" bIns="0" rtlCol="0" anchor="t"/>
          <a:lstStyle/>
          <a:p>
            <a:pPr algn="l" defTabSz="1371600" rtl="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Ενσωμάτωση</a:t>
            </a:r>
            <a:endParaRPr lang="en-US" sz="2400" b="1" kern="1200" dirty="0">
              <a:solidFill>
                <a:prstClr val="black"/>
              </a:solidFill>
              <a:latin typeface="Barlow" panose="00000500000000000000" pitchFamily="2" charset="0"/>
              <a:ea typeface="+mn-ea"/>
              <a:cs typeface="+mn-cs"/>
            </a:endParaRPr>
          </a:p>
        </p:txBody>
      </p:sp>
      <p:sp>
        <p:nvSpPr>
          <p:cNvPr id="9" name="Text 4">
            <a:extLst>
              <a:ext uri="{FF2B5EF4-FFF2-40B4-BE49-F238E27FC236}">
                <a16:creationId xmlns:a16="http://schemas.microsoft.com/office/drawing/2014/main" id="{D7549025-23B9-FCA3-CD74-46DE7B71347A}"/>
              </a:ext>
            </a:extLst>
          </p:cNvPr>
          <p:cNvSpPr/>
          <p:nvPr/>
        </p:nvSpPr>
        <p:spPr>
          <a:xfrm>
            <a:off x="1726650" y="5053027"/>
            <a:ext cx="12705630" cy="593831"/>
          </a:xfrm>
          <a:prstGeom prst="rect">
            <a:avLst/>
          </a:prstGeom>
          <a:noFill/>
          <a:ln/>
        </p:spPr>
        <p:txBody>
          <a:bodyPr wrap="none" lIns="0" tIns="0" rIns="0" bIns="0" rtlCol="0" anchor="t"/>
          <a:lstStyle/>
          <a:p>
            <a:pPr algn="l" defTabSz="1371600" rtl="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Γραπτά χρονοδιαγράμματα, εκπαιδευμένοι επόπτες, χώροι εργασίας φιλικοί προς τις αισθήσεις</a:t>
            </a:r>
            <a:endParaRPr lang="en-US" sz="2400" kern="1200" dirty="0">
              <a:solidFill>
                <a:prstClr val="black"/>
              </a:solidFill>
              <a:latin typeface="Barlow" panose="00000500000000000000" pitchFamily="2" charset="0"/>
              <a:ea typeface="+mn-ea"/>
              <a:cs typeface="+mn-cs"/>
            </a:endParaRPr>
          </a:p>
        </p:txBody>
      </p:sp>
      <p:pic>
        <p:nvPicPr>
          <p:cNvPr id="10" name="Image 3" descr="preencoded.png">
            <a:extLst>
              <a:ext uri="{FF2B5EF4-FFF2-40B4-BE49-F238E27FC236}">
                <a16:creationId xmlns:a16="http://schemas.microsoft.com/office/drawing/2014/main" id="{2BFBEB47-6A0B-0C6B-10D8-FA6F0002617D}"/>
              </a:ext>
            </a:extLst>
          </p:cNvPr>
          <p:cNvPicPr>
            <a:picLocks noChangeAspect="1"/>
          </p:cNvPicPr>
          <p:nvPr/>
        </p:nvPicPr>
        <p:blipFill>
          <a:blip r:embed="rId4">
            <a:duotone>
              <a:prstClr val="black"/>
              <a:srgbClr val="C1E5F5">
                <a:tint val="45000"/>
                <a:satMod val="400000"/>
              </a:srgbClr>
            </a:duotone>
          </a:blip>
          <a:stretch>
            <a:fillRect/>
          </a:stretch>
        </p:blipFill>
        <p:spPr>
          <a:xfrm>
            <a:off x="142345" y="5724719"/>
            <a:ext cx="1218725" cy="1462326"/>
          </a:xfrm>
          <a:prstGeom prst="rect">
            <a:avLst/>
          </a:prstGeom>
        </p:spPr>
      </p:pic>
      <p:sp>
        <p:nvSpPr>
          <p:cNvPr id="11" name="Text 5">
            <a:extLst>
              <a:ext uri="{FF2B5EF4-FFF2-40B4-BE49-F238E27FC236}">
                <a16:creationId xmlns:a16="http://schemas.microsoft.com/office/drawing/2014/main" id="{8642AE2D-C5E5-D1C3-336D-B1C9D28088C0}"/>
              </a:ext>
            </a:extLst>
          </p:cNvPr>
          <p:cNvSpPr/>
          <p:nvPr/>
        </p:nvSpPr>
        <p:spPr>
          <a:xfrm>
            <a:off x="1726651" y="5968322"/>
            <a:ext cx="3207008" cy="400943"/>
          </a:xfrm>
          <a:prstGeom prst="rect">
            <a:avLst/>
          </a:prstGeom>
          <a:noFill/>
          <a:ln/>
        </p:spPr>
        <p:txBody>
          <a:bodyPr wrap="none" lIns="0" tIns="0" rIns="0" bIns="0" rtlCol="0" anchor="t"/>
          <a:lstStyle/>
          <a:p>
            <a:pPr algn="l" defTabSz="1371600" rtl="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Ανάπτυξη</a:t>
            </a:r>
            <a:endParaRPr lang="en-US" sz="2400" b="1" kern="1200" dirty="0">
              <a:solidFill>
                <a:prstClr val="black"/>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8FC95E19-D419-AE73-65B1-5991607B4973}"/>
              </a:ext>
            </a:extLst>
          </p:cNvPr>
          <p:cNvSpPr/>
          <p:nvPr/>
        </p:nvSpPr>
        <p:spPr>
          <a:xfrm>
            <a:off x="1726650" y="6515354"/>
            <a:ext cx="9856767" cy="390050"/>
          </a:xfrm>
          <a:prstGeom prst="rect">
            <a:avLst/>
          </a:prstGeom>
          <a:noFill/>
          <a:ln/>
        </p:spPr>
        <p:txBody>
          <a:bodyPr wrap="none" lIns="0" tIns="0" rIns="0" bIns="0" rtlCol="0" anchor="t"/>
          <a:lstStyle/>
          <a:p>
            <a:pPr algn="l" defTabSz="1371600" rtl="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Καθοδήγηση, καθοδήγηση, σαφείς οδοί εξέλιξης</a:t>
            </a:r>
            <a:endParaRPr lang="en-US" sz="2400" kern="1200" dirty="0">
              <a:solidFill>
                <a:prstClr val="black"/>
              </a:solidFill>
              <a:latin typeface="Barlow" panose="00000500000000000000" pitchFamily="2" charset="0"/>
              <a:ea typeface="+mn-ea"/>
              <a:cs typeface="+mn-cs"/>
            </a:endParaRPr>
          </a:p>
        </p:txBody>
      </p:sp>
      <p:pic>
        <p:nvPicPr>
          <p:cNvPr id="13" name="Image 4" descr="preencoded.png">
            <a:extLst>
              <a:ext uri="{FF2B5EF4-FFF2-40B4-BE49-F238E27FC236}">
                <a16:creationId xmlns:a16="http://schemas.microsoft.com/office/drawing/2014/main" id="{40608375-CC47-1FF8-C108-77743FE6C972}"/>
              </a:ext>
            </a:extLst>
          </p:cNvPr>
          <p:cNvPicPr>
            <a:picLocks noChangeAspect="1"/>
          </p:cNvPicPr>
          <p:nvPr/>
        </p:nvPicPr>
        <p:blipFill>
          <a:blip r:embed="rId5">
            <a:duotone>
              <a:prstClr val="black"/>
              <a:srgbClr val="C1E5F5">
                <a:tint val="45000"/>
                <a:satMod val="400000"/>
              </a:srgbClr>
            </a:duotone>
          </a:blip>
          <a:stretch>
            <a:fillRect/>
          </a:stretch>
        </p:blipFill>
        <p:spPr>
          <a:xfrm>
            <a:off x="142345" y="7187045"/>
            <a:ext cx="1218725" cy="1462326"/>
          </a:xfrm>
          <a:prstGeom prst="rect">
            <a:avLst/>
          </a:prstGeom>
        </p:spPr>
      </p:pic>
      <p:sp>
        <p:nvSpPr>
          <p:cNvPr id="14" name="Text 7">
            <a:extLst>
              <a:ext uri="{FF2B5EF4-FFF2-40B4-BE49-F238E27FC236}">
                <a16:creationId xmlns:a16="http://schemas.microsoft.com/office/drawing/2014/main" id="{A55E6061-F183-55F8-33B0-DAAFE21EC320}"/>
              </a:ext>
            </a:extLst>
          </p:cNvPr>
          <p:cNvSpPr/>
          <p:nvPr/>
        </p:nvSpPr>
        <p:spPr>
          <a:xfrm>
            <a:off x="1726651" y="7430647"/>
            <a:ext cx="3207008" cy="400943"/>
          </a:xfrm>
          <a:prstGeom prst="rect">
            <a:avLst/>
          </a:prstGeom>
          <a:noFill/>
          <a:ln/>
        </p:spPr>
        <p:txBody>
          <a:bodyPr wrap="none" lIns="0" tIns="0" rIns="0" bIns="0" rtlCol="0" anchor="t"/>
          <a:lstStyle/>
          <a:p>
            <a:pPr algn="l" defTabSz="1371600" rtl="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Κράτηση</a:t>
            </a:r>
            <a:endParaRPr lang="en-US" sz="2400" b="1" kern="1200" dirty="0">
              <a:solidFill>
                <a:prstClr val="black"/>
              </a:solidFill>
              <a:latin typeface="Barlow" panose="00000500000000000000" pitchFamily="2" charset="0"/>
              <a:ea typeface="+mn-ea"/>
              <a:cs typeface="+mn-cs"/>
            </a:endParaRPr>
          </a:p>
        </p:txBody>
      </p:sp>
      <p:sp>
        <p:nvSpPr>
          <p:cNvPr id="15" name="Text 8">
            <a:extLst>
              <a:ext uri="{FF2B5EF4-FFF2-40B4-BE49-F238E27FC236}">
                <a16:creationId xmlns:a16="http://schemas.microsoft.com/office/drawing/2014/main" id="{03A9950B-62CA-6D34-A6FB-7B228025AC72}"/>
              </a:ext>
            </a:extLst>
          </p:cNvPr>
          <p:cNvSpPr/>
          <p:nvPr/>
        </p:nvSpPr>
        <p:spPr>
          <a:xfrm>
            <a:off x="1726650" y="7977680"/>
            <a:ext cx="9856767" cy="390050"/>
          </a:xfrm>
          <a:prstGeom prst="rect">
            <a:avLst/>
          </a:prstGeom>
          <a:noFill/>
          <a:ln/>
        </p:spPr>
        <p:txBody>
          <a:bodyPr wrap="none" lIns="0" tIns="0" rIns="0" bIns="0" rtlCol="0" anchor="t"/>
          <a:lstStyle/>
          <a:p>
            <a:pPr algn="l" defTabSz="1371600" rtl="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Συνεχής υποστήριξη, εστίαση στην ευημερία, καταλύματα</a:t>
            </a:r>
            <a:endParaRPr lang="en-US" sz="2400" kern="1200" dirty="0">
              <a:solidFill>
                <a:prstClr val="black"/>
              </a:solidFill>
              <a:latin typeface="Barlow" panose="00000500000000000000" pitchFamily="2" charset="0"/>
              <a:ea typeface="+mn-ea"/>
              <a:cs typeface="+mn-cs"/>
            </a:endParaRPr>
          </a:p>
        </p:txBody>
      </p:sp>
      <p:sp>
        <p:nvSpPr>
          <p:cNvPr id="17" name="CasellaDiTesto 16">
            <a:extLst>
              <a:ext uri="{FF2B5EF4-FFF2-40B4-BE49-F238E27FC236}">
                <a16:creationId xmlns:a16="http://schemas.microsoft.com/office/drawing/2014/main" id="{72B1B2C8-0432-E240-D1D9-5626AB152ABB}"/>
              </a:ext>
            </a:extLst>
          </p:cNvPr>
          <p:cNvSpPr txBox="1"/>
          <p:nvPr/>
        </p:nvSpPr>
        <p:spPr>
          <a:xfrm>
            <a:off x="9828053" y="6082842"/>
            <a:ext cx="7985512" cy="2695610"/>
          </a:xfrm>
          <a:prstGeom prst="rect">
            <a:avLst/>
          </a:prstGeom>
          <a:noFill/>
          <a:ln w="28575">
            <a:solidFill>
              <a:srgbClr val="C1E5F5"/>
            </a:solidFill>
          </a:ln>
        </p:spPr>
        <p:txBody>
          <a:bodyPr wrap="square">
            <a:spAutoFit/>
          </a:bodyPr>
          <a:lstStyle/>
          <a:p>
            <a:pPr algn="l" defTabSz="1371600" rtl="0">
              <a:lnSpc>
                <a:spcPts val="2850"/>
              </a:lnSpc>
              <a:buClrTx/>
            </a:pPr>
            <a:r>
              <a:rPr lang="en-US" sz="2400" kern="1200" dirty="0" err="1" smtClean="0">
                <a:solidFill>
                  <a:prstClr val="black"/>
                </a:solidFill>
                <a:latin typeface="Barlow" panose="00000500000000000000" pitchFamily="2" charset="0"/>
                <a:ea typeface="+mn-ea"/>
                <a:cs typeface="Sora Light" pitchFamily="34" charset="-120"/>
              </a:rPr>
              <a:t>Μι</a:t>
            </a:r>
            <a:r>
              <a:rPr lang="en-US" sz="2400" kern="1200" dirty="0" smtClean="0">
                <a:solidFill>
                  <a:prstClr val="black"/>
                </a:solidFill>
                <a:latin typeface="Barlow" panose="00000500000000000000" pitchFamily="2" charset="0"/>
                <a:ea typeface="+mn-ea"/>
                <a:cs typeface="Sora Light" pitchFamily="34" charset="-120"/>
              </a:rPr>
              <a:t>α </a:t>
            </a:r>
            <a:r>
              <a:rPr lang="en-US" sz="2400" kern="1200" dirty="0">
                <a:solidFill>
                  <a:prstClr val="black"/>
                </a:solidFill>
                <a:latin typeface="Barlow" panose="00000500000000000000" pitchFamily="2" charset="0"/>
                <a:ea typeface="+mn-ea"/>
                <a:cs typeface="Sora Light" pitchFamily="34" charset="-120"/>
              </a:rPr>
              <a:t>12μηνη παρακολούθηση αυτιστικών ενηλίκων σε ένα πρόγραμμα υποστηριζόμενης απασχόλησης διαπίστωσε ότι όλοι οι συμμετέχοντες διατήρησαν τις θέσεις εργασίας τους για ολόκληρο το έτος, υποδεικνύοντας ότι οι δομημένες ρουτίνες, η επιτόπια καθοδήγηση και οι χαμηλού κόστους περιβαλλοντικές τροποποιήσεις μπορούν να εξασφαλίσουν μακροπρόθεσμη σταθερότητα στην εργασία.</a:t>
            </a:r>
          </a:p>
        </p:txBody>
      </p:sp>
    </p:spTree>
    <p:extLst>
      <p:ext uri="{BB962C8B-B14F-4D97-AF65-F5344CB8AC3E}">
        <p14:creationId xmlns:p14="http://schemas.microsoft.com/office/powerpoint/2010/main" val="1536179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EF6E7-E6AB-44A2-F54C-0556C0A4A4C2}"/>
              </a:ext>
            </a:extLst>
          </p:cNvPr>
          <p:cNvSpPr>
            <a:spLocks noGrp="1"/>
          </p:cNvSpPr>
          <p:nvPr>
            <p:ph type="title"/>
          </p:nvPr>
        </p:nvSpPr>
        <p:spPr>
          <a:xfrm>
            <a:off x="434556" y="1285234"/>
            <a:ext cx="17072754" cy="992141"/>
          </a:xfrm>
        </p:spPr>
        <p:txBody>
          <a:bodyPr/>
          <a:lstStyle/>
          <a:p>
            <a:pPr algn="l" rtl="0"/>
            <a:r>
              <a:rPr lang="it-IT" sz="4800" dirty="0" err="1" smtClean="0">
                <a:solidFill>
                  <a:srgbClr val="462AF0"/>
                </a:solidFill>
              </a:rPr>
              <a:t>Δημιουργί</a:t>
            </a:r>
            <a:r>
              <a:rPr lang="it-IT" sz="4800" dirty="0" smtClean="0">
                <a:solidFill>
                  <a:srgbClr val="462AF0"/>
                </a:solidFill>
              </a:rPr>
              <a:t>α</a:t>
            </a:r>
            <a:r>
              <a:rPr lang="el-GR" sz="4800" dirty="0" smtClean="0">
                <a:solidFill>
                  <a:srgbClr val="462AF0"/>
                </a:solidFill>
              </a:rPr>
              <a:t> </a:t>
            </a:r>
            <a:r>
              <a:rPr lang="it-IT" sz="4800" dirty="0" smtClean="0">
                <a:solidFill>
                  <a:srgbClr val="462AF0"/>
                </a:solidFill>
              </a:rPr>
              <a:t>Υπ</a:t>
            </a:r>
            <a:r>
              <a:rPr lang="it-IT" sz="4800" dirty="0" err="1" smtClean="0">
                <a:solidFill>
                  <a:srgbClr val="462AF0"/>
                </a:solidFill>
              </a:rPr>
              <a:t>οστηρικτικ</a:t>
            </a:r>
            <a:r>
              <a:rPr lang="el-GR" sz="4800" dirty="0" err="1" smtClean="0">
                <a:solidFill>
                  <a:srgbClr val="462AF0"/>
                </a:solidFill>
              </a:rPr>
              <a:t>ών</a:t>
            </a:r>
            <a:r>
              <a:rPr lang="it-IT" sz="4800" dirty="0" smtClean="0">
                <a:solidFill>
                  <a:srgbClr val="462AF0"/>
                </a:solidFill>
              </a:rPr>
              <a:t> </a:t>
            </a:r>
            <a:r>
              <a:rPr lang="it-IT" sz="4800" dirty="0" err="1" smtClean="0">
                <a:solidFill>
                  <a:srgbClr val="462AF0"/>
                </a:solidFill>
              </a:rPr>
              <a:t>Εργ</a:t>
            </a:r>
            <a:r>
              <a:rPr lang="it-IT" sz="4800" dirty="0" smtClean="0">
                <a:solidFill>
                  <a:srgbClr val="462AF0"/>
                </a:solidFill>
              </a:rPr>
              <a:t>ασ</a:t>
            </a:r>
            <a:r>
              <a:rPr lang="el-GR" sz="4800" dirty="0" err="1" smtClean="0">
                <a:solidFill>
                  <a:srgbClr val="462AF0"/>
                </a:solidFill>
              </a:rPr>
              <a:t>ιακών</a:t>
            </a:r>
            <a:r>
              <a:rPr lang="el-GR" sz="4800" dirty="0" smtClean="0">
                <a:solidFill>
                  <a:srgbClr val="462AF0"/>
                </a:solidFill>
              </a:rPr>
              <a:t> </a:t>
            </a:r>
            <a:r>
              <a:rPr lang="it-IT" sz="4800" dirty="0" err="1" smtClean="0">
                <a:solidFill>
                  <a:srgbClr val="462AF0"/>
                </a:solidFill>
              </a:rPr>
              <a:t>Περι</a:t>
            </a:r>
            <a:r>
              <a:rPr lang="it-IT" sz="4800" dirty="0" smtClean="0">
                <a:solidFill>
                  <a:srgbClr val="462AF0"/>
                </a:solidFill>
              </a:rPr>
              <a:t>βάλλον</a:t>
            </a:r>
            <a:r>
              <a:rPr lang="el-GR" sz="4800" dirty="0" smtClean="0">
                <a:solidFill>
                  <a:srgbClr val="462AF0"/>
                </a:solidFill>
              </a:rPr>
              <a:t>των</a:t>
            </a:r>
            <a:endParaRPr lang="it-IT" sz="4800" dirty="0">
              <a:solidFill>
                <a:srgbClr val="462AF0"/>
              </a:solidFill>
            </a:endParaRPr>
          </a:p>
        </p:txBody>
      </p:sp>
      <p:grpSp>
        <p:nvGrpSpPr>
          <p:cNvPr id="16" name="Gruppo 15">
            <a:extLst>
              <a:ext uri="{FF2B5EF4-FFF2-40B4-BE49-F238E27FC236}">
                <a16:creationId xmlns:a16="http://schemas.microsoft.com/office/drawing/2014/main" id="{1BF34304-8A62-075E-92CD-7AF39A3AA15A}"/>
              </a:ext>
            </a:extLst>
          </p:cNvPr>
          <p:cNvGrpSpPr/>
          <p:nvPr/>
        </p:nvGrpSpPr>
        <p:grpSpPr>
          <a:xfrm>
            <a:off x="839277" y="2615577"/>
            <a:ext cx="16668032" cy="5741081"/>
            <a:chOff x="505590" y="1637185"/>
            <a:chExt cx="11112021" cy="3827387"/>
          </a:xfrm>
        </p:grpSpPr>
        <p:sp>
          <p:nvSpPr>
            <p:cNvPr id="4" name="Shape 1">
              <a:extLst>
                <a:ext uri="{FF2B5EF4-FFF2-40B4-BE49-F238E27FC236}">
                  <a16:creationId xmlns:a16="http://schemas.microsoft.com/office/drawing/2014/main" id="{C7323DE0-5D33-C0B4-B957-63508A584E66}"/>
                </a:ext>
              </a:extLst>
            </p:cNvPr>
            <p:cNvSpPr/>
            <p:nvPr/>
          </p:nvSpPr>
          <p:spPr>
            <a:xfrm>
              <a:off x="505590" y="1637185"/>
              <a:ext cx="11112021" cy="833788"/>
            </a:xfrm>
            <a:prstGeom prst="roundRect">
              <a:avLst>
                <a:gd name="adj" fmla="val 5576"/>
              </a:avLst>
            </a:prstGeom>
            <a:solidFill>
              <a:srgbClr val="C1E5F5"/>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661C16DC-185C-75B2-59EA-2F904A9D1185}"/>
                </a:ext>
              </a:extLst>
            </p:cNvPr>
            <p:cNvSpPr/>
            <p:nvPr/>
          </p:nvSpPr>
          <p:spPr>
            <a:xfrm>
              <a:off x="684305" y="1698428"/>
              <a:ext cx="3492815" cy="182009"/>
            </a:xfrm>
            <a:prstGeom prst="rect">
              <a:avLst/>
            </a:prstGeom>
            <a:noFill/>
            <a:ln/>
          </p:spPr>
          <p:txBody>
            <a:bodyPr wrap="none" lIns="0" tIns="0" rIns="0" bIns="0" rtlCol="0" anchor="t"/>
            <a:lstStyle/>
            <a:p>
              <a:pPr algn="l" defTabSz="1371600" rtl="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Φυσικές Προσαρμογές</a:t>
              </a:r>
              <a:endParaRPr lang="en-US" sz="2625"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71B50901-F6D5-DAD1-7A34-0544E005627E}"/>
                </a:ext>
              </a:extLst>
            </p:cNvPr>
            <p:cNvSpPr/>
            <p:nvPr/>
          </p:nvSpPr>
          <p:spPr>
            <a:xfrm>
              <a:off x="684305" y="1951004"/>
              <a:ext cx="10592633" cy="354157"/>
            </a:xfrm>
            <a:prstGeom prst="rect">
              <a:avLst/>
            </a:prstGeom>
            <a:noFill/>
            <a:ln/>
          </p:spPr>
          <p:txBody>
            <a:bodyPr wrap="square" lIns="0" tIns="0" rIns="0" bIns="0" rtlCol="0" anchor="t"/>
            <a:lstStyle/>
            <a:p>
              <a:pPr algn="l" defTabSz="1371600" rtl="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Ήσυχοι χώροι για διαλείμματα, μειωμένη αισθητηριακή διέγερση στους χώρους εργασίας, σαφής σήμανση και οπτική υποστήριξη, καθώς και συνεπής οργάνωση του χώρου εργασίας.</a:t>
              </a:r>
              <a:endParaRPr lang="en-US" sz="1950" kern="1200" dirty="0">
                <a:solidFill>
                  <a:prstClr val="black"/>
                </a:solidFill>
                <a:latin typeface="Barlow" panose="00000500000000000000" pitchFamily="2" charset="0"/>
                <a:ea typeface="+mn-ea"/>
                <a:cs typeface="+mn-cs"/>
              </a:endParaRPr>
            </a:p>
          </p:txBody>
        </p:sp>
        <p:sp>
          <p:nvSpPr>
            <p:cNvPr id="7" name="Shape 4">
              <a:extLst>
                <a:ext uri="{FF2B5EF4-FFF2-40B4-BE49-F238E27FC236}">
                  <a16:creationId xmlns:a16="http://schemas.microsoft.com/office/drawing/2014/main" id="{A0160A38-9A93-1F89-7638-E3861E02795D}"/>
                </a:ext>
              </a:extLst>
            </p:cNvPr>
            <p:cNvSpPr/>
            <p:nvPr/>
          </p:nvSpPr>
          <p:spPr>
            <a:xfrm>
              <a:off x="505590" y="2649685"/>
              <a:ext cx="11112021" cy="833788"/>
            </a:xfrm>
            <a:prstGeom prst="roundRect">
              <a:avLst>
                <a:gd name="adj" fmla="val 5576"/>
              </a:avLst>
            </a:prstGeom>
            <a:solidFill>
              <a:srgbClr val="C1E5F5"/>
            </a:solidFill>
            <a:ln w="7620">
              <a:solidFill>
                <a:srgbClr val="BBC2DC"/>
              </a:solidFill>
              <a:prstDash val="solid"/>
            </a:ln>
          </p:spPr>
          <p:txBody>
            <a:bodyPr/>
            <a:lstStyle/>
            <a:p>
              <a:pPr algn="l" defTabSz="1371600" rtl="0">
                <a:buClrTx/>
              </a:pPr>
              <a:endParaRPr lang="it-IT" sz="27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FBE56B59-EAAA-C6DD-A846-A48AEA7CF77A}"/>
                </a:ext>
              </a:extLst>
            </p:cNvPr>
            <p:cNvSpPr/>
            <p:nvPr/>
          </p:nvSpPr>
          <p:spPr>
            <a:xfrm>
              <a:off x="684305" y="2737423"/>
              <a:ext cx="4286605" cy="182009"/>
            </a:xfrm>
            <a:prstGeom prst="rect">
              <a:avLst/>
            </a:prstGeom>
            <a:noFill/>
            <a:ln/>
          </p:spPr>
          <p:txBody>
            <a:bodyPr wrap="none" lIns="0" tIns="0" rIns="0" bIns="0" rtlCol="0" anchor="t"/>
            <a:lstStyle/>
            <a:p>
              <a:pPr algn="l" defTabSz="1371600" rtl="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Υποστήριξη επικοινωνίας</a:t>
              </a:r>
              <a:endParaRPr lang="en-US" sz="2625"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03FC389-A78F-E616-AF78-D4C56344F0FF}"/>
                </a:ext>
              </a:extLst>
            </p:cNvPr>
            <p:cNvSpPr/>
            <p:nvPr/>
          </p:nvSpPr>
          <p:spPr>
            <a:xfrm>
              <a:off x="684305" y="3053220"/>
              <a:ext cx="10592633" cy="354157"/>
            </a:xfrm>
            <a:prstGeom prst="rect">
              <a:avLst/>
            </a:prstGeom>
            <a:noFill/>
            <a:ln/>
          </p:spPr>
          <p:txBody>
            <a:bodyPr wrap="square" lIns="0" tIns="0" rIns="0" bIns="0" rtlCol="0" anchor="t"/>
            <a:lstStyle/>
            <a:p>
              <a:pPr algn="l" defTabSz="1371600" rtl="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Γραπτές οδηγίες, οπτικά χρονοδιαγράμματα, άμεση και σαφής επικοινωνία, τακτικά check-in και δομημένες συνεδρίες ανατροφοδότησης.</a:t>
              </a:r>
              <a:endParaRPr lang="en-US" sz="1950" kern="1200" dirty="0">
                <a:solidFill>
                  <a:prstClr val="black"/>
                </a:solidFill>
                <a:latin typeface="Barlow" panose="00000500000000000000" pitchFamily="2" charset="0"/>
                <a:ea typeface="+mn-ea"/>
                <a:cs typeface="+mn-cs"/>
              </a:endParaRPr>
            </a:p>
          </p:txBody>
        </p:sp>
        <p:sp>
          <p:nvSpPr>
            <p:cNvPr id="10" name="Shape 7">
              <a:extLst>
                <a:ext uri="{FF2B5EF4-FFF2-40B4-BE49-F238E27FC236}">
                  <a16:creationId xmlns:a16="http://schemas.microsoft.com/office/drawing/2014/main" id="{86085A4B-5A27-A043-7A58-62392324013F}"/>
                </a:ext>
              </a:extLst>
            </p:cNvPr>
            <p:cNvSpPr/>
            <p:nvPr/>
          </p:nvSpPr>
          <p:spPr>
            <a:xfrm>
              <a:off x="505590" y="3617261"/>
              <a:ext cx="11112021" cy="833788"/>
            </a:xfrm>
            <a:prstGeom prst="roundRect">
              <a:avLst>
                <a:gd name="adj" fmla="val 5576"/>
              </a:avLst>
            </a:prstGeom>
            <a:solidFill>
              <a:srgbClr val="C1E5F5"/>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808F2685-15A8-CF0B-4192-D4C320636555}"/>
                </a:ext>
              </a:extLst>
            </p:cNvPr>
            <p:cNvSpPr/>
            <p:nvPr/>
          </p:nvSpPr>
          <p:spPr>
            <a:xfrm>
              <a:off x="684305" y="3689256"/>
              <a:ext cx="3271529" cy="182009"/>
            </a:xfrm>
            <a:prstGeom prst="rect">
              <a:avLst/>
            </a:prstGeom>
            <a:noFill/>
            <a:ln/>
          </p:spPr>
          <p:txBody>
            <a:bodyPr wrap="none" lIns="0" tIns="0" rIns="0" bIns="0" rtlCol="0" anchor="t"/>
            <a:lstStyle/>
            <a:p>
              <a:pPr algn="l" defTabSz="1371600" rtl="0">
                <a:lnSpc>
                  <a:spcPts val="3300"/>
                </a:lnSpc>
                <a:buClrTx/>
              </a:pPr>
              <a:r>
                <a:rPr lang="en-US" sz="2625" b="1" kern="1200" dirty="0" err="1" smtClean="0">
                  <a:solidFill>
                    <a:prstClr val="black"/>
                  </a:solidFill>
                  <a:latin typeface="Barlow" panose="00000500000000000000" pitchFamily="2" charset="0"/>
                  <a:ea typeface="Alexandria Semi Bold" pitchFamily="34" charset="-122"/>
                  <a:cs typeface="Alexandria Semi Bold" pitchFamily="34" charset="-120"/>
                </a:rPr>
                <a:t>Κοινωνικ</a:t>
              </a:r>
              <a:r>
                <a:rPr lang="el-GR" sz="2625" b="1" kern="1200" dirty="0" smtClean="0">
                  <a:solidFill>
                    <a:prstClr val="black"/>
                  </a:solidFill>
                  <a:latin typeface="Barlow" panose="00000500000000000000" pitchFamily="2" charset="0"/>
                  <a:ea typeface="Alexandria Semi Bold" pitchFamily="34" charset="-122"/>
                  <a:cs typeface="Alexandria Semi Bold" pitchFamily="34" charset="-120"/>
                </a:rPr>
                <a:t>ή</a:t>
              </a:r>
              <a:r>
                <a:rPr lang="en-US" sz="2625" b="1" kern="1200" dirty="0" smtClean="0">
                  <a:solidFill>
                    <a:prstClr val="black"/>
                  </a:solidFill>
                  <a:latin typeface="Barlow" panose="00000500000000000000" pitchFamily="2" charset="0"/>
                  <a:ea typeface="Alexandria Semi Bold" pitchFamily="34" charset="-122"/>
                  <a:cs typeface="Alexandria Semi Bold" pitchFamily="34" charset="-120"/>
                </a:rPr>
                <a:t> υπ</a:t>
              </a:r>
              <a:r>
                <a:rPr lang="en-US" sz="2625" b="1" kern="1200" dirty="0" err="1" smtClean="0">
                  <a:solidFill>
                    <a:prstClr val="black"/>
                  </a:solidFill>
                  <a:latin typeface="Barlow" panose="00000500000000000000" pitchFamily="2" charset="0"/>
                  <a:ea typeface="Alexandria Semi Bold" pitchFamily="34" charset="-122"/>
                  <a:cs typeface="Alexandria Semi Bold" pitchFamily="34" charset="-120"/>
                </a:rPr>
                <a:t>οστ</a:t>
              </a:r>
              <a:r>
                <a:rPr lang="el-GR" sz="2625" b="1" kern="1200" dirty="0" err="1" smtClean="0">
                  <a:solidFill>
                    <a:prstClr val="black"/>
                  </a:solidFill>
                  <a:latin typeface="Barlow" panose="00000500000000000000" pitchFamily="2" charset="0"/>
                  <a:ea typeface="Alexandria Semi Bold" pitchFamily="34" charset="-122"/>
                  <a:cs typeface="Alexandria Semi Bold" pitchFamily="34" charset="-120"/>
                </a:rPr>
                <a:t>ήριξη</a:t>
              </a:r>
              <a:endParaRPr lang="en-US" sz="2625"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0CD6BC2E-B857-3B46-7B63-607DDF383D86}"/>
                </a:ext>
              </a:extLst>
            </p:cNvPr>
            <p:cNvSpPr/>
            <p:nvPr/>
          </p:nvSpPr>
          <p:spPr>
            <a:xfrm>
              <a:off x="684305" y="3953615"/>
              <a:ext cx="10592633" cy="354157"/>
            </a:xfrm>
            <a:prstGeom prst="rect">
              <a:avLst/>
            </a:prstGeom>
            <a:noFill/>
            <a:ln/>
          </p:spPr>
          <p:txBody>
            <a:bodyPr wrap="square" lIns="0" tIns="0" rIns="0" bIns="0" rtlCol="0" anchor="t"/>
            <a:lstStyle/>
            <a:p>
              <a:pPr algn="l" defTabSz="1371600" rtl="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Προγράμματα καθοδήγησης, σαφείς κοινωνικές προσδοκίες, εκπαίδευση ευαισθητοποίησης για τον αυτισμό για όλο το προσωπικό και καθορισμένες επαφές υποστήριξης.</a:t>
              </a:r>
              <a:endParaRPr lang="en-US" sz="1950" kern="1200" dirty="0">
                <a:solidFill>
                  <a:prstClr val="black"/>
                </a:solidFill>
                <a:latin typeface="Barlow" panose="00000500000000000000" pitchFamily="2" charset="0"/>
                <a:ea typeface="+mn-ea"/>
                <a:cs typeface="+mn-cs"/>
              </a:endParaRPr>
            </a:p>
          </p:txBody>
        </p:sp>
        <p:sp>
          <p:nvSpPr>
            <p:cNvPr id="13" name="Shape 10">
              <a:extLst>
                <a:ext uri="{FF2B5EF4-FFF2-40B4-BE49-F238E27FC236}">
                  <a16:creationId xmlns:a16="http://schemas.microsoft.com/office/drawing/2014/main" id="{0A587A46-FFB9-8EF1-FB5C-AD4D4B9D26E9}"/>
                </a:ext>
              </a:extLst>
            </p:cNvPr>
            <p:cNvSpPr/>
            <p:nvPr/>
          </p:nvSpPr>
          <p:spPr>
            <a:xfrm>
              <a:off x="505590" y="4630784"/>
              <a:ext cx="11112021" cy="833788"/>
            </a:xfrm>
            <a:prstGeom prst="roundRect">
              <a:avLst>
                <a:gd name="adj" fmla="val 5576"/>
              </a:avLst>
            </a:prstGeom>
            <a:solidFill>
              <a:srgbClr val="C1E5F5"/>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D9029218-60A1-EA83-7013-626BEEA51683}"/>
                </a:ext>
              </a:extLst>
            </p:cNvPr>
            <p:cNvSpPr/>
            <p:nvPr/>
          </p:nvSpPr>
          <p:spPr>
            <a:xfrm>
              <a:off x="684305" y="4691545"/>
              <a:ext cx="3752336" cy="182009"/>
            </a:xfrm>
            <a:prstGeom prst="rect">
              <a:avLst/>
            </a:prstGeom>
            <a:noFill/>
            <a:ln/>
          </p:spPr>
          <p:txBody>
            <a:bodyPr wrap="none" lIns="0" tIns="0" rIns="0" bIns="0" rtlCol="0" anchor="t"/>
            <a:lstStyle/>
            <a:p>
              <a:pPr algn="l" defTabSz="1371600" rtl="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Προσαρμογές Ροής Εργασίας</a:t>
              </a:r>
              <a:endParaRPr lang="en-US" sz="2625" b="1" kern="1200" dirty="0">
                <a:solidFill>
                  <a:prstClr val="black"/>
                </a:solidFill>
                <a:latin typeface="Barlow" panose="00000500000000000000" pitchFamily="2" charset="0"/>
                <a:ea typeface="+mn-ea"/>
                <a:cs typeface="+mn-cs"/>
              </a:endParaRPr>
            </a:p>
          </p:txBody>
        </p:sp>
        <p:sp>
          <p:nvSpPr>
            <p:cNvPr id="15" name="Text 12">
              <a:extLst>
                <a:ext uri="{FF2B5EF4-FFF2-40B4-BE49-F238E27FC236}">
                  <a16:creationId xmlns:a16="http://schemas.microsoft.com/office/drawing/2014/main" id="{22969CE3-DEFF-C938-2CF0-C5BA76AF3A55}"/>
                </a:ext>
              </a:extLst>
            </p:cNvPr>
            <p:cNvSpPr/>
            <p:nvPr/>
          </p:nvSpPr>
          <p:spPr>
            <a:xfrm>
              <a:off x="684305" y="4991984"/>
              <a:ext cx="10592633" cy="354157"/>
            </a:xfrm>
            <a:prstGeom prst="rect">
              <a:avLst/>
            </a:prstGeom>
            <a:noFill/>
            <a:ln/>
          </p:spPr>
          <p:txBody>
            <a:bodyPr wrap="square" lIns="0" tIns="0" rIns="0" bIns="0" rtlCol="0" anchor="t"/>
            <a:lstStyle/>
            <a:p>
              <a:pPr algn="l" defTabSz="1371600" rtl="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Σαφείς ρουτίνες, ειδοποίηση αλλαγών εκ των προτέρων, ανάλυση καθηκόντων και αντιστοίχιση θέσεων εργασίας με βάση τα δυνατά σημεία.</a:t>
              </a:r>
              <a:endParaRPr lang="en-US" sz="1950" kern="1200" dirty="0">
                <a:solidFill>
                  <a:prstClr val="black"/>
                </a:solidFill>
                <a:latin typeface="Barlow" panose="00000500000000000000" pitchFamily="2" charset="0"/>
                <a:ea typeface="+mn-ea"/>
                <a:cs typeface="+mn-cs"/>
              </a:endParaRPr>
            </a:p>
          </p:txBody>
        </p:sp>
      </p:grpSp>
    </p:spTree>
    <p:extLst>
      <p:ext uri="{BB962C8B-B14F-4D97-AF65-F5344CB8AC3E}">
        <p14:creationId xmlns:p14="http://schemas.microsoft.com/office/powerpoint/2010/main" val="3211837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89DB2-FBE1-4B21-15A5-C1E48F9C73A5}"/>
              </a:ext>
            </a:extLst>
          </p:cNvPr>
          <p:cNvSpPr>
            <a:spLocks noGrp="1"/>
          </p:cNvSpPr>
          <p:nvPr>
            <p:ph type="title"/>
          </p:nvPr>
        </p:nvSpPr>
        <p:spPr>
          <a:xfrm>
            <a:off x="101267" y="1175297"/>
            <a:ext cx="15773400" cy="1059099"/>
          </a:xfrm>
        </p:spPr>
        <p:txBody>
          <a:bodyPr/>
          <a:lstStyle/>
          <a:p>
            <a:pPr algn="l" rtl="0"/>
            <a:r>
              <a:rPr lang="en-US" sz="4800" dirty="0">
                <a:solidFill>
                  <a:srgbClr val="462AF0"/>
                </a:solidFill>
              </a:rPr>
              <a:t>Βασικά Συμπεράσματα και Επόμενα Βήματα</a:t>
            </a:r>
            <a:endParaRPr lang="it-IT" sz="4800" dirty="0">
              <a:solidFill>
                <a:srgbClr val="462AF0"/>
              </a:solidFill>
            </a:endParaRPr>
          </a:p>
        </p:txBody>
      </p:sp>
      <p:grpSp>
        <p:nvGrpSpPr>
          <p:cNvPr id="20" name="Gruppo 19">
            <a:extLst>
              <a:ext uri="{FF2B5EF4-FFF2-40B4-BE49-F238E27FC236}">
                <a16:creationId xmlns:a16="http://schemas.microsoft.com/office/drawing/2014/main" id="{48C5004B-D2EB-9650-2FF3-E633B912243B}"/>
              </a:ext>
            </a:extLst>
          </p:cNvPr>
          <p:cNvGrpSpPr/>
          <p:nvPr/>
        </p:nvGrpSpPr>
        <p:grpSpPr>
          <a:xfrm>
            <a:off x="612989" y="2414057"/>
            <a:ext cx="11559750" cy="6848402"/>
            <a:chOff x="461925" y="1618249"/>
            <a:chExt cx="7706500" cy="4565601"/>
          </a:xfrm>
        </p:grpSpPr>
        <p:sp>
          <p:nvSpPr>
            <p:cNvPr id="4" name="Shape 1">
              <a:extLst>
                <a:ext uri="{FF2B5EF4-FFF2-40B4-BE49-F238E27FC236}">
                  <a16:creationId xmlns:a16="http://schemas.microsoft.com/office/drawing/2014/main" id="{C7E2892D-7915-EB5B-5878-02CF8C64F1B8}"/>
                </a:ext>
              </a:extLst>
            </p:cNvPr>
            <p:cNvSpPr/>
            <p:nvPr/>
          </p:nvSpPr>
          <p:spPr>
            <a:xfrm>
              <a:off x="461925" y="1666984"/>
              <a:ext cx="409337" cy="409337"/>
            </a:xfrm>
            <a:prstGeom prst="roundRect">
              <a:avLst>
                <a:gd name="adj" fmla="val 18671"/>
              </a:avLst>
            </a:prstGeom>
            <a:solidFill>
              <a:srgbClr val="C1E5F5"/>
            </a:solidFill>
            <a:ln w="7620">
              <a:solidFill>
                <a:srgbClr val="BBC2DC"/>
              </a:solidFill>
              <a:prstDash val="solid"/>
            </a:ln>
          </p:spPr>
          <p:txBody>
            <a:bodyPr/>
            <a:lstStyle/>
            <a:p>
              <a:pPr algn="l" defTabSz="1371600" rtl="0">
                <a:buClrTx/>
              </a:pPr>
              <a:endParaRPr lang="it-IT" sz="2100"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B8B5B9DC-5984-36AF-A592-59CAE2139AAA}"/>
                </a:ext>
              </a:extLst>
            </p:cNvPr>
            <p:cNvSpPr/>
            <p:nvPr/>
          </p:nvSpPr>
          <p:spPr>
            <a:xfrm>
              <a:off x="522945" y="1702902"/>
              <a:ext cx="287298" cy="359092"/>
            </a:xfrm>
            <a:prstGeom prst="rect">
              <a:avLst/>
            </a:prstGeom>
            <a:noFill/>
            <a:ln/>
          </p:spPr>
          <p:txBody>
            <a:bodyPr wrap="none" lIns="0" tIns="0" rIns="0" bIns="0" rtlCol="0" anchor="t"/>
            <a:lstStyle/>
            <a:p>
              <a:pPr algn="ctr" defTabSz="1371600" rtl="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00419D4C-EF20-4ADE-0A2D-4204E4F16C22}"/>
                </a:ext>
              </a:extLst>
            </p:cNvPr>
            <p:cNvSpPr/>
            <p:nvPr/>
          </p:nvSpPr>
          <p:spPr>
            <a:xfrm>
              <a:off x="1053190" y="1618249"/>
              <a:ext cx="2394347" cy="299204"/>
            </a:xfrm>
            <a:prstGeom prst="rect">
              <a:avLst/>
            </a:prstGeom>
            <a:noFill/>
            <a:ln/>
          </p:spPr>
          <p:txBody>
            <a:bodyPr wrap="none" lIns="0" tIns="0" rIns="0" bIns="0" rtlCol="0" anchor="t"/>
            <a:lstStyle/>
            <a:p>
              <a:pPr algn="l" defTabSz="1371600" rtl="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Στρατηγική Αξία</a:t>
              </a:r>
              <a:endParaRPr lang="en-US" sz="21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589DC6E2-3CAF-B57A-56ED-B2189F4434E8}"/>
                </a:ext>
              </a:extLst>
            </p:cNvPr>
            <p:cNvSpPr/>
            <p:nvPr/>
          </p:nvSpPr>
          <p:spPr>
            <a:xfrm>
              <a:off x="1053189" y="1877979"/>
              <a:ext cx="7054215" cy="872966"/>
            </a:xfrm>
            <a:prstGeom prst="rect">
              <a:avLst/>
            </a:prstGeom>
            <a:noFill/>
            <a:ln/>
          </p:spPr>
          <p:txBody>
            <a:bodyPr wrap="square" lIns="0" tIns="0" rIns="0" bIns="0" rtlCol="0" anchor="t"/>
            <a:lstStyle/>
            <a:p>
              <a:pPr algn="l" defTabSz="1371600" rtl="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Η συμπεριληπτική απασχόληση αυτιστικών ατόμων δεν είναι φιλανθρωπία, αλλά ένα στρατηγικό επιχειρηματικό πλεονέκτημα που ενισχύει την καινοτομία, την εξυπηρέτηση πελατών και την απόδοση της ομάδας.</a:t>
              </a:r>
              <a:endParaRPr lang="en-US" sz="2100" kern="1200" dirty="0">
                <a:solidFill>
                  <a:prstClr val="black"/>
                </a:solidFill>
                <a:latin typeface="Barlow" panose="00000500000000000000" pitchFamily="2" charset="0"/>
                <a:ea typeface="+mn-ea"/>
                <a:cs typeface="+mn-cs"/>
              </a:endParaRPr>
            </a:p>
          </p:txBody>
        </p:sp>
        <p:sp>
          <p:nvSpPr>
            <p:cNvPr id="8" name="Shape 5">
              <a:extLst>
                <a:ext uri="{FF2B5EF4-FFF2-40B4-BE49-F238E27FC236}">
                  <a16:creationId xmlns:a16="http://schemas.microsoft.com/office/drawing/2014/main" id="{D8827FDB-D4D7-BBBB-F8BA-CE6AAFF555CA}"/>
                </a:ext>
              </a:extLst>
            </p:cNvPr>
            <p:cNvSpPr/>
            <p:nvPr/>
          </p:nvSpPr>
          <p:spPr>
            <a:xfrm>
              <a:off x="476595" y="2705907"/>
              <a:ext cx="409337" cy="409337"/>
            </a:xfrm>
            <a:prstGeom prst="roundRect">
              <a:avLst>
                <a:gd name="adj" fmla="val 18671"/>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1E59C34-C723-26DA-A458-35F66043AF92}"/>
                </a:ext>
              </a:extLst>
            </p:cNvPr>
            <p:cNvSpPr/>
            <p:nvPr/>
          </p:nvSpPr>
          <p:spPr>
            <a:xfrm>
              <a:off x="545949" y="2756152"/>
              <a:ext cx="287298" cy="359092"/>
            </a:xfrm>
            <a:prstGeom prst="rect">
              <a:avLst/>
            </a:prstGeom>
            <a:noFill/>
            <a:ln/>
          </p:spPr>
          <p:txBody>
            <a:bodyPr wrap="none" lIns="0" tIns="0" rIns="0" bIns="0" rtlCol="0" anchor="t"/>
            <a:lstStyle/>
            <a:p>
              <a:pPr algn="ctr" defTabSz="1371600" rtl="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2</a:t>
              </a:r>
              <a:endParaRPr lang="en-US" sz="2100" kern="1200" dirty="0">
                <a:solidFill>
                  <a:prstClr val="black"/>
                </a:solidFill>
                <a:latin typeface="Barlow" panose="00000500000000000000" pitchFamily="2" charset="0"/>
                <a:ea typeface="+mn-ea"/>
                <a:cs typeface="+mn-cs"/>
              </a:endParaRPr>
            </a:p>
          </p:txBody>
        </p:sp>
        <p:sp>
          <p:nvSpPr>
            <p:cNvPr id="10" name="Text 7">
              <a:extLst>
                <a:ext uri="{FF2B5EF4-FFF2-40B4-BE49-F238E27FC236}">
                  <a16:creationId xmlns:a16="http://schemas.microsoft.com/office/drawing/2014/main" id="{B19BBBD4-AEC5-1399-6D72-E2FA13474EE6}"/>
                </a:ext>
              </a:extLst>
            </p:cNvPr>
            <p:cNvSpPr/>
            <p:nvPr/>
          </p:nvSpPr>
          <p:spPr>
            <a:xfrm>
              <a:off x="1067860" y="2743293"/>
              <a:ext cx="2394347" cy="299204"/>
            </a:xfrm>
            <a:prstGeom prst="rect">
              <a:avLst/>
            </a:prstGeom>
            <a:noFill/>
            <a:ln/>
          </p:spPr>
          <p:txBody>
            <a:bodyPr wrap="none" lIns="0" tIns="0" rIns="0" bIns="0" rtlCol="0" anchor="t"/>
            <a:lstStyle/>
            <a:p>
              <a:pPr algn="l" defTabSz="1371600" rtl="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Προσαρμοσμένη Προσέγγιση</a:t>
              </a:r>
              <a:endParaRPr lang="en-US" sz="2100" b="1"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81E0E2BF-864D-B877-F533-BAD479D4DB17}"/>
                </a:ext>
              </a:extLst>
            </p:cNvPr>
            <p:cNvSpPr/>
            <p:nvPr/>
          </p:nvSpPr>
          <p:spPr>
            <a:xfrm>
              <a:off x="1067860" y="3004745"/>
              <a:ext cx="7054215" cy="872966"/>
            </a:xfrm>
            <a:prstGeom prst="rect">
              <a:avLst/>
            </a:prstGeom>
            <a:noFill/>
            <a:ln/>
          </p:spPr>
          <p:txBody>
            <a:bodyPr wrap="square" lIns="0" tIns="0" rIns="0" bIns="0" rtlCol="0" anchor="t"/>
            <a:lstStyle/>
            <a:p>
              <a:pPr algn="l" defTabSz="1371600" rtl="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Η επιτυχής ένταξη απαιτεί την προσαρμογή των πρακτικών πρόσληψης, ένταξης και εργασίας ώστε να ανταποκρίνονται σε διαφορετικά στυλ επικοινωνίας και αισθητηριακές ανάγκες.</a:t>
              </a:r>
              <a:endParaRPr lang="en-US" sz="2100" kern="1200" dirty="0">
                <a:solidFill>
                  <a:prstClr val="black"/>
                </a:solidFill>
                <a:latin typeface="Barlow" panose="00000500000000000000" pitchFamily="2" charset="0"/>
                <a:ea typeface="+mn-ea"/>
                <a:cs typeface="+mn-cs"/>
              </a:endParaRPr>
            </a:p>
          </p:txBody>
        </p:sp>
        <p:sp>
          <p:nvSpPr>
            <p:cNvPr id="12" name="Shape 9">
              <a:extLst>
                <a:ext uri="{FF2B5EF4-FFF2-40B4-BE49-F238E27FC236}">
                  <a16:creationId xmlns:a16="http://schemas.microsoft.com/office/drawing/2014/main" id="{22B73656-5407-FFC7-97D2-AF7D684BC146}"/>
                </a:ext>
              </a:extLst>
            </p:cNvPr>
            <p:cNvSpPr/>
            <p:nvPr/>
          </p:nvSpPr>
          <p:spPr>
            <a:xfrm>
              <a:off x="461925" y="3759157"/>
              <a:ext cx="409337" cy="409337"/>
            </a:xfrm>
            <a:prstGeom prst="roundRect">
              <a:avLst>
                <a:gd name="adj" fmla="val 18671"/>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13" name="Text 10">
              <a:extLst>
                <a:ext uri="{FF2B5EF4-FFF2-40B4-BE49-F238E27FC236}">
                  <a16:creationId xmlns:a16="http://schemas.microsoft.com/office/drawing/2014/main" id="{07379E32-6406-038A-455C-3BFD5AB56DEC}"/>
                </a:ext>
              </a:extLst>
            </p:cNvPr>
            <p:cNvSpPr/>
            <p:nvPr/>
          </p:nvSpPr>
          <p:spPr>
            <a:xfrm>
              <a:off x="522945" y="3784279"/>
              <a:ext cx="287298" cy="359092"/>
            </a:xfrm>
            <a:prstGeom prst="rect">
              <a:avLst/>
            </a:prstGeom>
            <a:noFill/>
            <a:ln/>
          </p:spPr>
          <p:txBody>
            <a:bodyPr wrap="none" lIns="0" tIns="0" rIns="0" bIns="0" rtlCol="0" anchor="t"/>
            <a:lstStyle/>
            <a:p>
              <a:pPr algn="ctr" defTabSz="1371600" rtl="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3</a:t>
              </a:r>
              <a:endParaRPr lang="en-US" sz="2100" kern="1200" dirty="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62426669-AA8F-96C1-B006-D38931B67E02}"/>
                </a:ext>
              </a:extLst>
            </p:cNvPr>
            <p:cNvSpPr/>
            <p:nvPr/>
          </p:nvSpPr>
          <p:spPr>
            <a:xfrm>
              <a:off x="1053190" y="3821664"/>
              <a:ext cx="2394347" cy="299204"/>
            </a:xfrm>
            <a:prstGeom prst="rect">
              <a:avLst/>
            </a:prstGeom>
            <a:noFill/>
            <a:ln/>
          </p:spPr>
          <p:txBody>
            <a:bodyPr wrap="none" lIns="0" tIns="0" rIns="0" bIns="0" rtlCol="0" anchor="t"/>
            <a:lstStyle/>
            <a:p>
              <a:pPr algn="l" defTabSz="1371600" rtl="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Συνεχής υποστήριξη</a:t>
              </a:r>
              <a:endParaRPr lang="en-US" sz="2100" b="1" kern="1200" dirty="0">
                <a:solidFill>
                  <a:prstClr val="black"/>
                </a:solidFill>
                <a:latin typeface="Barlow" panose="00000500000000000000" pitchFamily="2" charset="0"/>
                <a:ea typeface="+mn-ea"/>
                <a:cs typeface="+mn-cs"/>
              </a:endParaRPr>
            </a:p>
          </p:txBody>
        </p:sp>
        <p:sp>
          <p:nvSpPr>
            <p:cNvPr id="15" name="Text 12">
              <a:extLst>
                <a:ext uri="{FF2B5EF4-FFF2-40B4-BE49-F238E27FC236}">
                  <a16:creationId xmlns:a16="http://schemas.microsoft.com/office/drawing/2014/main" id="{C43B5AFD-DE51-E892-D75B-8B0EC34DFAAC}"/>
                </a:ext>
              </a:extLst>
            </p:cNvPr>
            <p:cNvSpPr/>
            <p:nvPr/>
          </p:nvSpPr>
          <p:spPr>
            <a:xfrm>
              <a:off x="1053189" y="4120868"/>
              <a:ext cx="7054215" cy="581978"/>
            </a:xfrm>
            <a:prstGeom prst="rect">
              <a:avLst/>
            </a:prstGeom>
            <a:noFill/>
            <a:ln/>
          </p:spPr>
          <p:txBody>
            <a:bodyPr wrap="square" lIns="0" tIns="0" rIns="0" bIns="0" rtlCol="0" anchor="t"/>
            <a:lstStyle/>
            <a:p>
              <a:pPr algn="l" defTabSz="1371600" rtl="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Η καθοδήγηση, η σαφής επικοινωνία και τα δομημένα περιβάλλοντα είναι ζωτικής σημασίας για τη μακροπρόθεσμη διατήρηση και την επαγγελματική εξέλιξη του αυτιστικού προσωπικού.</a:t>
              </a:r>
              <a:endParaRPr lang="en-US" sz="2100" kern="1200" dirty="0">
                <a:solidFill>
                  <a:prstClr val="black"/>
                </a:solidFill>
                <a:latin typeface="Barlow" panose="00000500000000000000" pitchFamily="2" charset="0"/>
                <a:ea typeface="+mn-ea"/>
                <a:cs typeface="+mn-cs"/>
              </a:endParaRPr>
            </a:p>
          </p:txBody>
        </p:sp>
        <p:sp>
          <p:nvSpPr>
            <p:cNvPr id="16" name="Shape 13">
              <a:extLst>
                <a:ext uri="{FF2B5EF4-FFF2-40B4-BE49-F238E27FC236}">
                  <a16:creationId xmlns:a16="http://schemas.microsoft.com/office/drawing/2014/main" id="{CDC1B07C-8284-D332-700A-1CFA9B0492C3}"/>
                </a:ext>
              </a:extLst>
            </p:cNvPr>
            <p:cNvSpPr/>
            <p:nvPr/>
          </p:nvSpPr>
          <p:spPr>
            <a:xfrm>
              <a:off x="484929" y="4949171"/>
              <a:ext cx="409337" cy="409337"/>
            </a:xfrm>
            <a:prstGeom prst="roundRect">
              <a:avLst>
                <a:gd name="adj" fmla="val 18671"/>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17" name="Text 14">
              <a:extLst>
                <a:ext uri="{FF2B5EF4-FFF2-40B4-BE49-F238E27FC236}">
                  <a16:creationId xmlns:a16="http://schemas.microsoft.com/office/drawing/2014/main" id="{CE6CBB75-DDE6-7D9D-DF25-16DE4C538469}"/>
                </a:ext>
              </a:extLst>
            </p:cNvPr>
            <p:cNvSpPr/>
            <p:nvPr/>
          </p:nvSpPr>
          <p:spPr>
            <a:xfrm>
              <a:off x="559718" y="5008965"/>
              <a:ext cx="287298" cy="359092"/>
            </a:xfrm>
            <a:prstGeom prst="rect">
              <a:avLst/>
            </a:prstGeom>
            <a:noFill/>
            <a:ln/>
          </p:spPr>
          <p:txBody>
            <a:bodyPr wrap="none" lIns="0" tIns="0" rIns="0" bIns="0" rtlCol="0" anchor="t"/>
            <a:lstStyle/>
            <a:p>
              <a:pPr algn="ctr" defTabSz="1371600" rtl="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4</a:t>
              </a:r>
              <a:endParaRPr lang="en-US" sz="2100" kern="1200" dirty="0">
                <a:solidFill>
                  <a:prstClr val="black"/>
                </a:solidFill>
                <a:latin typeface="Barlow" panose="00000500000000000000" pitchFamily="2" charset="0"/>
                <a:ea typeface="+mn-ea"/>
                <a:cs typeface="+mn-cs"/>
              </a:endParaRPr>
            </a:p>
          </p:txBody>
        </p:sp>
        <p:sp>
          <p:nvSpPr>
            <p:cNvPr id="18" name="Text 15">
              <a:extLst>
                <a:ext uri="{FF2B5EF4-FFF2-40B4-BE49-F238E27FC236}">
                  <a16:creationId xmlns:a16="http://schemas.microsoft.com/office/drawing/2014/main" id="{C6414882-5F5C-8095-0736-449F2D66F33C}"/>
                </a:ext>
              </a:extLst>
            </p:cNvPr>
            <p:cNvSpPr/>
            <p:nvPr/>
          </p:nvSpPr>
          <p:spPr>
            <a:xfrm>
              <a:off x="1114210" y="5011680"/>
              <a:ext cx="2394347" cy="299204"/>
            </a:xfrm>
            <a:prstGeom prst="rect">
              <a:avLst/>
            </a:prstGeom>
            <a:noFill/>
            <a:ln/>
          </p:spPr>
          <p:txBody>
            <a:bodyPr wrap="none" lIns="0" tIns="0" rIns="0" bIns="0" rtlCol="0" anchor="t"/>
            <a:lstStyle/>
            <a:p>
              <a:pPr algn="l" defTabSz="1371600" rtl="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Ενσωμάτωση ΕΚΕ</a:t>
              </a:r>
              <a:endParaRPr lang="en-US" sz="2100" b="1" kern="1200" dirty="0">
                <a:solidFill>
                  <a:prstClr val="black"/>
                </a:solidFill>
                <a:latin typeface="Barlow" panose="00000500000000000000" pitchFamily="2" charset="0"/>
                <a:ea typeface="+mn-ea"/>
                <a:cs typeface="+mn-cs"/>
              </a:endParaRPr>
            </a:p>
          </p:txBody>
        </p:sp>
        <p:sp>
          <p:nvSpPr>
            <p:cNvPr id="19" name="Text 16">
              <a:extLst>
                <a:ext uri="{FF2B5EF4-FFF2-40B4-BE49-F238E27FC236}">
                  <a16:creationId xmlns:a16="http://schemas.microsoft.com/office/drawing/2014/main" id="{18AB8EF9-6DD7-8919-4869-A71D011EA459}"/>
                </a:ext>
              </a:extLst>
            </p:cNvPr>
            <p:cNvSpPr/>
            <p:nvPr/>
          </p:nvSpPr>
          <p:spPr>
            <a:xfrm>
              <a:off x="1114210" y="5310884"/>
              <a:ext cx="7054215" cy="872966"/>
            </a:xfrm>
            <a:prstGeom prst="rect">
              <a:avLst/>
            </a:prstGeom>
            <a:noFill/>
            <a:ln/>
          </p:spPr>
          <p:txBody>
            <a:bodyPr wrap="square" lIns="0" tIns="0" rIns="0" bIns="0" rtlCol="0" anchor="t"/>
            <a:lstStyle/>
            <a:p>
              <a:pPr algn="l" defTabSz="1371600" rtl="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Η ενσωμάτωση της ένταξης του αυτισμού σε ευρύτερα πλαίσια ΕΚΕ δημιουργεί βιώσιμο, μετρήσιμο αντίκτυπο που ωφελεί τις επιχειρήσεις, τα άτομα και τις κοινότητες.</a:t>
              </a:r>
              <a:endParaRPr lang="en-US" sz="2100" kern="1200" dirty="0">
                <a:solidFill>
                  <a:prstClr val="black"/>
                </a:solidFill>
                <a:latin typeface="Barlow" panose="00000500000000000000" pitchFamily="2" charset="0"/>
                <a:ea typeface="+mn-ea"/>
                <a:cs typeface="+mn-cs"/>
              </a:endParaRPr>
            </a:p>
          </p:txBody>
        </p:sp>
      </p:grpSp>
      <p:pic>
        <p:nvPicPr>
          <p:cNvPr id="21" name="Image 0" descr="preencoded.png">
            <a:extLst>
              <a:ext uri="{FF2B5EF4-FFF2-40B4-BE49-F238E27FC236}">
                <a16:creationId xmlns:a16="http://schemas.microsoft.com/office/drawing/2014/main" id="{0F6DF98C-7926-7DBC-AEB1-1490AD85D31E}"/>
              </a:ext>
            </a:extLst>
          </p:cNvPr>
          <p:cNvPicPr>
            <a:picLocks noChangeAspect="1"/>
          </p:cNvPicPr>
          <p:nvPr/>
        </p:nvPicPr>
        <p:blipFill>
          <a:blip r:embed="rId2"/>
          <a:stretch>
            <a:fillRect/>
          </a:stretch>
        </p:blipFill>
        <p:spPr>
          <a:xfrm>
            <a:off x="12854867" y="1425948"/>
            <a:ext cx="5132120" cy="7698180"/>
          </a:xfrm>
          <a:prstGeom prst="rect">
            <a:avLst/>
          </a:prstGeom>
          <a:ln>
            <a:noFill/>
          </a:ln>
          <a:effectLst>
            <a:softEdge rad="112500"/>
          </a:effectLst>
        </p:spPr>
      </p:pic>
    </p:spTree>
    <p:extLst>
      <p:ext uri="{BB962C8B-B14F-4D97-AF65-F5344CB8AC3E}">
        <p14:creationId xmlns:p14="http://schemas.microsoft.com/office/powerpoint/2010/main" val="1689941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l-GR" sz="9600" b="1" dirty="0" smtClean="0">
                <a:solidFill>
                  <a:srgbClr val="FFFFFF"/>
                </a:solidFill>
                <a:sym typeface="Barlow"/>
              </a:rPr>
              <a:t>Ευχαριστώ</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pPr algn="l" rtl="0"/>
            <a:r>
              <a:rPr lang="en-US" dirty="0">
                <a:solidFill>
                  <a:schemeClr val="bg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bg1"/>
              </a:solidFill>
            </a:endParaRPr>
          </a:p>
        </p:txBody>
      </p:sp>
      <p:pic>
        <p:nvPicPr>
          <p:cNvPr id="19" name="Picture 18"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Περιγράψτε λεπτομερώς τι θέλετε να συζητήσετε.</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607314" y="3864209"/>
            <a:ext cx="7195565" cy="4530471"/>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l-GR" sz="3200" b="1" dirty="0" smtClean="0">
                <a:latin typeface="Barlow" pitchFamily="2" charset="77"/>
              </a:rPr>
              <a:t>Η </a:t>
            </a:r>
            <a:r>
              <a:rPr lang="en-US" sz="3200" b="1" dirty="0" err="1" smtClean="0">
                <a:latin typeface="Barlow" pitchFamily="2" charset="77"/>
              </a:rPr>
              <a:t>Ενότητ</a:t>
            </a:r>
            <a:r>
              <a:rPr lang="en-US" sz="3200" b="1" dirty="0" smtClean="0">
                <a:latin typeface="Barlow" pitchFamily="2" charset="77"/>
              </a:rPr>
              <a:t>α 1</a:t>
            </a:r>
            <a:r>
              <a:rPr lang="el-GR" sz="3200" b="1" dirty="0" smtClean="0">
                <a:latin typeface="Barlow" pitchFamily="2" charset="77"/>
              </a:rPr>
              <a:t> </a:t>
            </a:r>
            <a:r>
              <a:rPr lang="en-US" sz="3200" dirty="0" err="1" smtClean="0">
                <a:solidFill>
                  <a:schemeClr val="tx1"/>
                </a:solidFill>
                <a:latin typeface="Barlow" pitchFamily="2" charset="77"/>
                <a:cs typeface="Calibri"/>
              </a:rPr>
              <a:t>στοχεύει</a:t>
            </a:r>
            <a:r>
              <a:rPr lang="en-US" sz="3200" dirty="0" smtClean="0">
                <a:solidFill>
                  <a:schemeClr val="tx1"/>
                </a:solidFill>
                <a:latin typeface="Barlow" pitchFamily="2" charset="77"/>
                <a:cs typeface="Calibri"/>
              </a:rPr>
              <a:t> </a:t>
            </a:r>
            <a:r>
              <a:rPr lang="en-US" sz="3200" dirty="0">
                <a:solidFill>
                  <a:schemeClr val="tx1"/>
                </a:solidFill>
                <a:latin typeface="Barlow" pitchFamily="2" charset="77"/>
                <a:cs typeface="Calibri"/>
              </a:rPr>
              <a:t>να εισαγάγει τους </a:t>
            </a:r>
            <a:r>
              <a:rPr lang="el-GR" sz="3200" dirty="0" smtClean="0">
                <a:solidFill>
                  <a:schemeClr val="tx1"/>
                </a:solidFill>
                <a:latin typeface="Barlow" pitchFamily="2" charset="77"/>
                <a:cs typeface="Calibri"/>
              </a:rPr>
              <a:t>εκπαιδευόμενους</a:t>
            </a:r>
            <a:r>
              <a:rPr lang="en-US" sz="3200" dirty="0" smtClean="0">
                <a:solidFill>
                  <a:schemeClr val="tx1"/>
                </a:solidFill>
                <a:latin typeface="Barlow" pitchFamily="2" charset="77"/>
                <a:cs typeface="Calibri"/>
              </a:rPr>
              <a:t> </a:t>
            </a:r>
            <a:r>
              <a:rPr lang="en-US" sz="3200" dirty="0">
                <a:solidFill>
                  <a:schemeClr val="tx1"/>
                </a:solidFill>
                <a:latin typeface="Barlow" pitchFamily="2" charset="77"/>
                <a:cs typeface="Calibri"/>
              </a:rPr>
              <a:t>στις Κοινωνικές Πολιτικές και τον αντίκτυπό τους στον Τομέα Φιλοξενίας της ΕΕ, να παρέχει γενικές πληροφορίες σχετικά με τον αυτισμό και να εξηγήσει πώς το αυτιστικό προσωπικό μπορεί να συμπεριληφθεί σε </a:t>
            </a:r>
            <a:r>
              <a:rPr lang="en-US" sz="3200" dirty="0" smtClean="0">
                <a:solidFill>
                  <a:schemeClr val="tx1"/>
                </a:solidFill>
                <a:latin typeface="Barlow" pitchFamily="2" charset="77"/>
                <a:cs typeface="Calibri"/>
              </a:rPr>
              <a:t>τέτοι</a:t>
            </a:r>
            <a:r>
              <a:rPr lang="el-GR" sz="3200" dirty="0" err="1" smtClean="0">
                <a:solidFill>
                  <a:schemeClr val="tx1"/>
                </a:solidFill>
                <a:latin typeface="Barlow" pitchFamily="2" charset="77"/>
                <a:cs typeface="Calibri"/>
              </a:rPr>
              <a:t>ους</a:t>
            </a:r>
            <a:r>
              <a:rPr lang="el-GR" sz="3200" dirty="0" smtClean="0">
                <a:solidFill>
                  <a:schemeClr val="tx1"/>
                </a:solidFill>
                <a:latin typeface="Barlow" pitchFamily="2" charset="77"/>
                <a:cs typeface="Calibri"/>
              </a:rPr>
              <a:t> </a:t>
            </a:r>
            <a:r>
              <a:rPr lang="en-US" sz="3200" dirty="0" err="1" smtClean="0">
                <a:solidFill>
                  <a:schemeClr val="tx1"/>
                </a:solidFill>
                <a:latin typeface="Barlow" pitchFamily="2" charset="77"/>
                <a:cs typeface="Calibri"/>
              </a:rPr>
              <a:t>οργ</a:t>
            </a:r>
            <a:r>
              <a:rPr lang="en-US" sz="3200" dirty="0" smtClean="0">
                <a:solidFill>
                  <a:schemeClr val="tx1"/>
                </a:solidFill>
                <a:latin typeface="Barlow" pitchFamily="2" charset="77"/>
                <a:cs typeface="Calibri"/>
              </a:rPr>
              <a:t>ανισ</a:t>
            </a:r>
            <a:r>
              <a:rPr lang="el-GR" sz="3200" dirty="0" err="1" smtClean="0">
                <a:solidFill>
                  <a:schemeClr val="tx1"/>
                </a:solidFill>
                <a:latin typeface="Barlow" pitchFamily="2" charset="77"/>
                <a:cs typeface="Calibri"/>
              </a:rPr>
              <a:t>μούς</a:t>
            </a:r>
            <a:r>
              <a:rPr lang="en-US" sz="3200" dirty="0" smtClean="0">
                <a:solidFill>
                  <a:schemeClr val="tx1"/>
                </a:solidFill>
                <a:latin typeface="Barlow" pitchFamily="2" charset="77"/>
                <a:cs typeface="Calibri"/>
              </a:rPr>
              <a:t>.</a:t>
            </a:r>
            <a:endParaRPr sz="3200" dirty="0">
              <a:solidFill>
                <a:schemeClr val="tx1"/>
              </a:solidFill>
              <a:latin typeface="Barlow" pitchFamily="2" charset="77"/>
              <a:cs typeface="Calibri"/>
            </a:endParaRPr>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540387" y="1136257"/>
            <a:ext cx="19128658" cy="1329595"/>
          </a:xfrm>
          <a:prstGeom prst="rect">
            <a:avLst/>
          </a:prstGeom>
          <a:noFill/>
          <a:ln>
            <a:noFill/>
          </a:ln>
        </p:spPr>
        <p:txBody>
          <a:bodyPr spcFirstLastPara="1" wrap="square" lIns="0" tIns="0" rIns="0" bIns="0" anchor="t" anchorCtr="0">
            <a:spAutoFit/>
          </a:bodyPr>
          <a:lstStyle/>
          <a:p>
            <a:pPr algn="l" rtl="0">
              <a:lnSpc>
                <a:spcPct val="80000"/>
              </a:lnSpc>
            </a:pPr>
            <a:r>
              <a:rPr lang="en-GB" sz="4800" b="1" dirty="0">
                <a:solidFill>
                  <a:schemeClr val="bg2"/>
                </a:solidFill>
                <a:latin typeface="Barlow" pitchFamily="2" charset="77"/>
                <a:ea typeface="Calibri"/>
                <a:cs typeface="Calibri"/>
                <a:sym typeface="Calibri"/>
              </a:rPr>
              <a:t>Ενότητα 1</a:t>
            </a:r>
            <a:r>
              <a:rPr lang="en-GB" sz="4800" b="1" dirty="0" smtClean="0">
                <a:solidFill>
                  <a:schemeClr val="bg2"/>
                </a:solidFill>
                <a:latin typeface="Barlow" pitchFamily="2" charset="77"/>
                <a:ea typeface="Calibri"/>
                <a:cs typeface="Calibri"/>
                <a:sym typeface="Calibri"/>
              </a:rPr>
              <a:t>:</a:t>
            </a:r>
            <a:r>
              <a:rPr lang="el-GR" sz="4800" b="1" dirty="0" smtClean="0">
                <a:solidFill>
                  <a:schemeClr val="bg2"/>
                </a:solidFill>
                <a:latin typeface="Barlow" pitchFamily="2" charset="77"/>
                <a:ea typeface="Calibri"/>
                <a:cs typeface="Calibri"/>
                <a:sym typeface="Calibri"/>
              </a:rPr>
              <a:t> </a:t>
            </a:r>
            <a:r>
              <a:rPr lang="en-US" sz="4800" b="1" dirty="0" err="1" smtClean="0">
                <a:solidFill>
                  <a:schemeClr val="bg2"/>
                </a:solidFill>
                <a:latin typeface="Barlow" pitchFamily="2" charset="77"/>
                <a:ea typeface="Calibri"/>
                <a:cs typeface="Calibri"/>
                <a:sym typeface="Calibri"/>
              </a:rPr>
              <a:t>Αυτισμός</a:t>
            </a:r>
            <a:r>
              <a:rPr lang="en-US" sz="4800" b="1" dirty="0" smtClean="0">
                <a:solidFill>
                  <a:schemeClr val="bg2"/>
                </a:solidFill>
                <a:latin typeface="Barlow" pitchFamily="2" charset="77"/>
                <a:ea typeface="Calibri"/>
                <a:cs typeface="Calibri"/>
                <a:sym typeface="Calibri"/>
              </a:rPr>
              <a:t> </a:t>
            </a:r>
            <a:r>
              <a:rPr lang="en-US" sz="4800" b="1" dirty="0">
                <a:solidFill>
                  <a:schemeClr val="bg2"/>
                </a:solidFill>
                <a:latin typeface="Barlow" pitchFamily="2" charset="77"/>
                <a:ea typeface="Calibri"/>
                <a:cs typeface="Calibri"/>
                <a:sym typeface="Calibri"/>
              </a:rPr>
              <a:t>στον Ευρωπαϊκό Τομέα Φιλοξενίας και</a:t>
            </a:r>
          </a:p>
          <a:p>
            <a:pPr algn="l" rtl="0">
              <a:lnSpc>
                <a:spcPct val="80000"/>
              </a:lnSpc>
            </a:pPr>
            <a:r>
              <a:rPr lang="en-US" sz="4800" b="1" dirty="0">
                <a:solidFill>
                  <a:schemeClr val="bg2"/>
                </a:solidFill>
                <a:latin typeface="Barlow" pitchFamily="2" charset="77"/>
                <a:ea typeface="Calibri"/>
                <a:cs typeface="Calibri"/>
                <a:sym typeface="Calibri"/>
              </a:rPr>
              <a:t>Κοινωνικές Πολιτικές</a:t>
            </a:r>
            <a:r>
              <a:rPr lang="en-GB" sz="6000" dirty="0">
                <a:solidFill>
                  <a:schemeClr val="bg2"/>
                </a:solidFill>
                <a:latin typeface="Six Caps"/>
                <a:sym typeface="Six Caps"/>
              </a:rPr>
              <a:t> </a:t>
            </a:r>
            <a:endParaRPr lang="en-GB" sz="6000" dirty="0">
              <a:solidFill>
                <a:schemeClr val="bg2"/>
              </a:solidFill>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392965" y="4050233"/>
            <a:ext cx="6445873" cy="509678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dirty="0" err="1" smtClean="0">
                <a:latin typeface="Barlow" pitchFamily="2" charset="77"/>
              </a:rPr>
              <a:t>Εισ</a:t>
            </a:r>
            <a:r>
              <a:rPr lang="en-US" sz="2400" dirty="0" smtClean="0">
                <a:latin typeface="Barlow" pitchFamily="2" charset="77"/>
              </a:rPr>
              <a:t>αγωγή </a:t>
            </a:r>
            <a:r>
              <a:rPr lang="en-US" sz="2400" dirty="0">
                <a:latin typeface="Barlow" pitchFamily="2" charset="77"/>
              </a:rPr>
              <a:t>στην έννοια των Πολιτικών Κοινωνικής Ευθύνης και τον αντίκτυπο και την αξία τους στον τομέα της Φιλοξενίας</a:t>
            </a:r>
          </a:p>
          <a:p>
            <a:pPr marL="0" marR="0" lvl="0" indent="0" algn="l" rtl="0">
              <a:lnSpc>
                <a:spcPct val="115000"/>
              </a:lnSpc>
              <a:spcBef>
                <a:spcPts val="0"/>
              </a:spcBef>
              <a:spcAft>
                <a:spcPts val="0"/>
              </a:spcAft>
              <a:buNone/>
            </a:pPr>
            <a:endParaRPr lang="en-US" sz="2400" dirty="0">
              <a:latin typeface="Barlow" pitchFamily="2" charset="77"/>
            </a:endParaRPr>
          </a:p>
          <a:p>
            <a:pPr marL="0" marR="0" lvl="0" indent="0" algn="l" rtl="0">
              <a:lnSpc>
                <a:spcPct val="115000"/>
              </a:lnSpc>
              <a:spcBef>
                <a:spcPts val="0"/>
              </a:spcBef>
              <a:spcAft>
                <a:spcPts val="0"/>
              </a:spcAft>
              <a:buNone/>
            </a:pPr>
            <a:r>
              <a:rPr lang="en-US" sz="2400" dirty="0" smtClean="0">
                <a:latin typeface="Barlow" pitchFamily="2" charset="77"/>
              </a:rPr>
              <a:t>Καταν</a:t>
            </a:r>
            <a:r>
              <a:rPr lang="el-GR" sz="2400" dirty="0" err="1" smtClean="0">
                <a:latin typeface="Barlow" pitchFamily="2" charset="77"/>
              </a:rPr>
              <a:t>όηση</a:t>
            </a:r>
            <a:r>
              <a:rPr lang="en-US" sz="2400" dirty="0" smtClean="0">
                <a:latin typeface="Barlow" pitchFamily="2" charset="77"/>
              </a:rPr>
              <a:t> </a:t>
            </a:r>
            <a:r>
              <a:rPr lang="en-US" sz="2400" dirty="0" err="1" smtClean="0">
                <a:latin typeface="Barlow" pitchFamily="2" charset="77"/>
              </a:rPr>
              <a:t>τη</a:t>
            </a:r>
            <a:r>
              <a:rPr lang="el-GR" sz="2400" dirty="0" smtClean="0">
                <a:latin typeface="Barlow" pitchFamily="2" charset="77"/>
              </a:rPr>
              <a:t>ς</a:t>
            </a:r>
            <a:r>
              <a:rPr lang="en-US" sz="2400" dirty="0" smtClean="0">
                <a:latin typeface="Barlow" pitchFamily="2" charset="77"/>
              </a:rPr>
              <a:t> </a:t>
            </a:r>
            <a:r>
              <a:rPr lang="en-US" sz="2400" dirty="0" err="1" smtClean="0">
                <a:latin typeface="Barlow" pitchFamily="2" charset="77"/>
              </a:rPr>
              <a:t>έννοι</a:t>
            </a:r>
            <a:r>
              <a:rPr lang="en-US" sz="2400" dirty="0" smtClean="0">
                <a:latin typeface="Barlow" pitchFamily="2" charset="77"/>
              </a:rPr>
              <a:t>α</a:t>
            </a:r>
            <a:r>
              <a:rPr lang="el-GR" sz="2400" dirty="0" smtClean="0">
                <a:latin typeface="Barlow" pitchFamily="2" charset="77"/>
              </a:rPr>
              <a:t>ς</a:t>
            </a:r>
            <a:r>
              <a:rPr lang="en-US" sz="2400" dirty="0" smtClean="0">
                <a:latin typeface="Barlow" pitchFamily="2" charset="77"/>
              </a:rPr>
              <a:t> </a:t>
            </a:r>
            <a:r>
              <a:rPr lang="en-US" sz="2400" dirty="0">
                <a:latin typeface="Barlow" pitchFamily="2" charset="77"/>
              </a:rPr>
              <a:t>της Συμπεριληπτικής Απασχόλησης και </a:t>
            </a:r>
            <a:r>
              <a:rPr lang="en-US" sz="2400" dirty="0" smtClean="0">
                <a:latin typeface="Barlow" pitchFamily="2" charset="77"/>
              </a:rPr>
              <a:t>το</a:t>
            </a:r>
            <a:r>
              <a:rPr lang="el-GR" sz="2400" dirty="0" smtClean="0">
                <a:latin typeface="Barlow" pitchFamily="2" charset="77"/>
              </a:rPr>
              <a:t>υ</a:t>
            </a:r>
            <a:r>
              <a:rPr lang="en-US" sz="2400" dirty="0" smtClean="0">
                <a:latin typeface="Barlow" pitchFamily="2" charset="77"/>
              </a:rPr>
              <a:t> </a:t>
            </a:r>
            <a:r>
              <a:rPr lang="en-US" sz="2400" dirty="0" err="1" smtClean="0">
                <a:latin typeface="Barlow" pitchFamily="2" charset="77"/>
              </a:rPr>
              <a:t>κύριο</a:t>
            </a:r>
            <a:r>
              <a:rPr lang="el-GR" sz="2400" dirty="0" smtClean="0">
                <a:latin typeface="Barlow" pitchFamily="2" charset="77"/>
              </a:rPr>
              <a:t>υ</a:t>
            </a:r>
            <a:r>
              <a:rPr lang="en-US" sz="2400" dirty="0" smtClean="0">
                <a:latin typeface="Barlow" pitchFamily="2" charset="77"/>
              </a:rPr>
              <a:t> </a:t>
            </a:r>
            <a:r>
              <a:rPr lang="en-US" sz="2400" dirty="0" err="1" smtClean="0">
                <a:latin typeface="Barlow" pitchFamily="2" charset="77"/>
              </a:rPr>
              <a:t>ορισμ</a:t>
            </a:r>
            <a:r>
              <a:rPr lang="el-GR" sz="2400" dirty="0" err="1" smtClean="0">
                <a:latin typeface="Barlow" pitchFamily="2" charset="77"/>
              </a:rPr>
              <a:t>ού</a:t>
            </a:r>
            <a:r>
              <a:rPr lang="en-US" sz="2400" dirty="0" smtClean="0">
                <a:latin typeface="Barlow" pitchFamily="2" charset="77"/>
              </a:rPr>
              <a:t> </a:t>
            </a:r>
            <a:r>
              <a:rPr lang="en-US" sz="2400" dirty="0">
                <a:latin typeface="Barlow" pitchFamily="2" charset="77"/>
              </a:rPr>
              <a:t>της</a:t>
            </a:r>
          </a:p>
          <a:p>
            <a:pPr marL="0" marR="0" lvl="0" indent="0" algn="l" rtl="0">
              <a:lnSpc>
                <a:spcPct val="115000"/>
              </a:lnSpc>
              <a:spcBef>
                <a:spcPts val="0"/>
              </a:spcBef>
              <a:spcAft>
                <a:spcPts val="0"/>
              </a:spcAft>
              <a:buNone/>
            </a:pPr>
            <a:endParaRPr lang="en-US" sz="2400" dirty="0">
              <a:latin typeface="Barlow" pitchFamily="2" charset="77"/>
            </a:endParaRPr>
          </a:p>
          <a:p>
            <a:pPr marL="0" marR="0" lvl="0" indent="0" algn="l" rtl="0">
              <a:lnSpc>
                <a:spcPct val="115000"/>
              </a:lnSpc>
              <a:spcBef>
                <a:spcPts val="0"/>
              </a:spcBef>
              <a:spcAft>
                <a:spcPts val="0"/>
              </a:spcAft>
              <a:buNone/>
            </a:pPr>
            <a:r>
              <a:rPr lang="en-US" sz="2400" dirty="0" smtClean="0">
                <a:latin typeface="Barlow" pitchFamily="2" charset="77"/>
              </a:rPr>
              <a:t>Καταν</a:t>
            </a:r>
            <a:r>
              <a:rPr lang="el-GR" sz="2400" dirty="0" err="1" smtClean="0">
                <a:latin typeface="Barlow" pitchFamily="2" charset="77"/>
              </a:rPr>
              <a:t>όηση</a:t>
            </a:r>
            <a:r>
              <a:rPr lang="en-US" sz="2400" dirty="0" smtClean="0">
                <a:latin typeface="Barlow" pitchFamily="2" charset="77"/>
              </a:rPr>
              <a:t> </a:t>
            </a:r>
            <a:r>
              <a:rPr lang="en-US" sz="2400" dirty="0" err="1" smtClean="0">
                <a:latin typeface="Barlow" pitchFamily="2" charset="77"/>
              </a:rPr>
              <a:t>το</a:t>
            </a:r>
            <a:r>
              <a:rPr lang="el-GR" sz="2400" dirty="0" smtClean="0">
                <a:latin typeface="Barlow" pitchFamily="2" charset="77"/>
              </a:rPr>
              <a:t>υ</a:t>
            </a:r>
            <a:r>
              <a:rPr lang="en-US" sz="2400" dirty="0" smtClean="0">
                <a:latin typeface="Barlow" pitchFamily="2" charset="77"/>
              </a:rPr>
              <a:t> </a:t>
            </a:r>
            <a:r>
              <a:rPr lang="en-US" sz="2400" dirty="0" err="1" smtClean="0">
                <a:latin typeface="Barlow" pitchFamily="2" charset="77"/>
              </a:rPr>
              <a:t>ορισμ</a:t>
            </a:r>
            <a:r>
              <a:rPr lang="el-GR" sz="2400" dirty="0" err="1" smtClean="0">
                <a:latin typeface="Barlow" pitchFamily="2" charset="77"/>
              </a:rPr>
              <a:t>ού</a:t>
            </a:r>
            <a:r>
              <a:rPr lang="en-US" sz="2400" dirty="0" smtClean="0">
                <a:latin typeface="Barlow" pitchFamily="2" charset="77"/>
              </a:rPr>
              <a:t> </a:t>
            </a:r>
            <a:r>
              <a:rPr lang="en-US" sz="2400" dirty="0" err="1">
                <a:latin typeface="Barlow" pitchFamily="2" charset="77"/>
              </a:rPr>
              <a:t>του</a:t>
            </a:r>
            <a:r>
              <a:rPr lang="en-US" sz="2400" dirty="0">
                <a:latin typeface="Barlow" pitchFamily="2" charset="77"/>
              </a:rPr>
              <a:t> </a:t>
            </a:r>
            <a:r>
              <a:rPr lang="en-US" sz="2400" dirty="0" err="1" smtClean="0">
                <a:latin typeface="Barlow" pitchFamily="2" charset="77"/>
              </a:rPr>
              <a:t>Αυτισμού</a:t>
            </a:r>
            <a:r>
              <a:rPr lang="en-US" sz="2400" dirty="0" smtClean="0">
                <a:latin typeface="Barlow" pitchFamily="2" charset="77"/>
              </a:rPr>
              <a:t> </a:t>
            </a:r>
            <a:r>
              <a:rPr lang="en-US" sz="2400" dirty="0">
                <a:latin typeface="Barlow" pitchFamily="2" charset="77"/>
              </a:rPr>
              <a:t>και τα γενικά χαρακτηριστικά του, με έμφαση στην </a:t>
            </a:r>
            <a:r>
              <a:rPr lang="en-US" sz="2400" dirty="0" smtClean="0">
                <a:latin typeface="Barlow" pitchFamily="2" charset="77"/>
              </a:rPr>
              <a:t>αξί</a:t>
            </a:r>
            <a:r>
              <a:rPr lang="el-GR" sz="2400" dirty="0" smtClean="0">
                <a:latin typeface="Barlow" pitchFamily="2" charset="77"/>
              </a:rPr>
              <a:t>α</a:t>
            </a:r>
            <a:r>
              <a:rPr lang="en-US" sz="2400" dirty="0" smtClean="0">
                <a:latin typeface="Barlow" pitchFamily="2" charset="77"/>
              </a:rPr>
              <a:t>, </a:t>
            </a:r>
            <a:r>
              <a:rPr lang="en-US" sz="2400" dirty="0">
                <a:latin typeface="Barlow" pitchFamily="2" charset="77"/>
              </a:rPr>
              <a:t>τα πλεονεκτήματα και τις </a:t>
            </a:r>
            <a:r>
              <a:rPr lang="en-US" sz="2400" dirty="0" smtClean="0">
                <a:latin typeface="Barlow" pitchFamily="2" charset="77"/>
              </a:rPr>
              <a:t>προκλήσεις</a:t>
            </a:r>
            <a:endParaRPr lang="en-US" sz="2400" dirty="0">
              <a:latin typeface="Barlow" pitchFamily="2" charset="77"/>
            </a:endParaRPr>
          </a:p>
          <a:p>
            <a:pPr marL="0" marR="0" lvl="0" indent="0" algn="l" rtl="0">
              <a:lnSpc>
                <a:spcPct val="115000"/>
              </a:lnSpc>
              <a:spcBef>
                <a:spcPts val="0"/>
              </a:spcBef>
              <a:spcAft>
                <a:spcPts val="0"/>
              </a:spcAft>
              <a:buNone/>
            </a:pPr>
            <a:endParaRPr lang="en-US" sz="2400" dirty="0">
              <a:latin typeface="Barlow" pitchFamily="2" charset="77"/>
            </a:endParaRPr>
          </a:p>
          <a:p>
            <a:pPr algn="l" rtl="0">
              <a:lnSpc>
                <a:spcPct val="115000"/>
              </a:lnSpc>
            </a:pPr>
            <a:endParaRPr sz="24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10319460" y="3030134"/>
            <a:ext cx="7739940" cy="1329595"/>
          </a:xfrm>
          <a:prstGeom prst="rect">
            <a:avLst/>
          </a:prstGeom>
          <a:noFill/>
          <a:ln>
            <a:noFill/>
          </a:ln>
        </p:spPr>
        <p:txBody>
          <a:bodyPr spcFirstLastPara="1" wrap="square" lIns="0" tIns="0" rIns="0" bIns="0" anchor="t" anchorCtr="0">
            <a:spAutoFit/>
          </a:bodyPr>
          <a:lstStyle/>
          <a:p>
            <a:pPr algn="ctr" rtl="0">
              <a:lnSpc>
                <a:spcPct val="80000"/>
              </a:lnSpc>
            </a:pPr>
            <a:r>
              <a:rPr lang="en-GB" sz="4800" b="1" dirty="0">
                <a:solidFill>
                  <a:schemeClr val="bg2"/>
                </a:solidFill>
                <a:latin typeface="Barlow" pitchFamily="2" charset="77"/>
                <a:cs typeface="Calibri" panose="020F0502020204030204" pitchFamily="34" charset="0"/>
              </a:rPr>
              <a:t>Μαθησιακά Αποτελέσματα</a:t>
            </a: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136780" y="3122641"/>
            <a:ext cx="7102219" cy="590931"/>
          </a:xfrm>
          <a:prstGeom prst="rect">
            <a:avLst/>
          </a:prstGeom>
          <a:noFill/>
          <a:ln>
            <a:noFill/>
          </a:ln>
        </p:spPr>
        <p:txBody>
          <a:bodyPr spcFirstLastPara="1" wrap="square" lIns="0" tIns="0" rIns="0" bIns="0" anchor="t" anchorCtr="0">
            <a:spAutoFit/>
          </a:bodyPr>
          <a:lstStyle/>
          <a:p>
            <a:pPr algn="ctr" rtl="0">
              <a:lnSpc>
                <a:spcPct val="80000"/>
              </a:lnSpc>
            </a:pPr>
            <a:r>
              <a:rPr lang="en-GB" sz="4800" b="1" dirty="0">
                <a:solidFill>
                  <a:schemeClr val="bg2"/>
                </a:solidFill>
                <a:latin typeface="Barlow" pitchFamily="2" charset="77"/>
                <a:cs typeface="Calibri" panose="020F0502020204030204" pitchFamily="34" charset="0"/>
              </a:rPr>
              <a:t>Στόχος της ενότητας</a:t>
            </a: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319460" y="4226459"/>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316511" y="5659746"/>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316511" y="7034000"/>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82536" y="437424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82536" y="5780316"/>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88512" y="715383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24" name="Picture 23"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pic>
        <p:nvPicPr>
          <p:cNvPr id="2" name="Picture 1"/>
          <p:cNvPicPr>
            <a:picLocks noChangeAspect="1"/>
          </p:cNvPicPr>
          <p:nvPr/>
        </p:nvPicPr>
        <p:blipFill>
          <a:blip r:embed="rId5"/>
          <a:stretch>
            <a:fillRect/>
          </a:stretch>
        </p:blipFill>
        <p:spPr>
          <a:xfrm>
            <a:off x="6165082" y="9636202"/>
            <a:ext cx="4841398" cy="282939"/>
          </a:xfrm>
          <a:prstGeom prst="rect">
            <a:avLst/>
          </a:prstGeom>
        </p:spPr>
      </p:pic>
    </p:spTree>
    <p:extLst>
      <p:ext uri="{BB962C8B-B14F-4D97-AF65-F5344CB8AC3E}">
        <p14:creationId xmlns:p14="http://schemas.microsoft.com/office/powerpoint/2010/main" val="411360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
            <a:extLst>
              <a:ext uri="{FF2B5EF4-FFF2-40B4-BE49-F238E27FC236}">
                <a16:creationId xmlns:a16="http://schemas.microsoft.com/office/drawing/2014/main" id="{6747FB89-856F-E508-CB76-5BBE5C83FD76}"/>
              </a:ext>
            </a:extLst>
          </p:cNvPr>
          <p:cNvSpPr/>
          <p:nvPr/>
        </p:nvSpPr>
        <p:spPr>
          <a:xfrm>
            <a:off x="457200" y="6660515"/>
            <a:ext cx="13305865" cy="205545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EEE15014-1989-85C4-ADE1-B5300351E602}"/>
              </a:ext>
            </a:extLst>
          </p:cNvPr>
          <p:cNvSpPr/>
          <p:nvPr/>
        </p:nvSpPr>
        <p:spPr>
          <a:xfrm>
            <a:off x="6951424" y="2435988"/>
            <a:ext cx="6811641" cy="4097844"/>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2" name="Shape 1">
            <a:extLst>
              <a:ext uri="{FF2B5EF4-FFF2-40B4-BE49-F238E27FC236}">
                <a16:creationId xmlns:a16="http://schemas.microsoft.com/office/drawing/2014/main" id="{EBC1675D-EEBA-E394-446B-C478B00FBE97}"/>
              </a:ext>
            </a:extLst>
          </p:cNvPr>
          <p:cNvSpPr/>
          <p:nvPr/>
        </p:nvSpPr>
        <p:spPr>
          <a:xfrm>
            <a:off x="457201" y="2452242"/>
            <a:ext cx="6292628" cy="4097844"/>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6" name="Text 0">
            <a:extLst>
              <a:ext uri="{FF2B5EF4-FFF2-40B4-BE49-F238E27FC236}">
                <a16:creationId xmlns:a16="http://schemas.microsoft.com/office/drawing/2014/main" id="{D446AA73-3ECD-BA9F-2ABD-82316C74061E}"/>
              </a:ext>
            </a:extLst>
          </p:cNvPr>
          <p:cNvSpPr/>
          <p:nvPr/>
        </p:nvSpPr>
        <p:spPr>
          <a:xfrm>
            <a:off x="1040868" y="1203329"/>
            <a:ext cx="14611958" cy="1080564"/>
          </a:xfrm>
          <a:prstGeom prst="rect">
            <a:avLst/>
          </a:prstGeom>
          <a:noFill/>
          <a:ln/>
        </p:spPr>
        <p:txBody>
          <a:bodyPr wrap="square" lIns="0" tIns="0" rIns="0" bIns="0" rtlCol="0" anchor="t"/>
          <a:lstStyle/>
          <a:p>
            <a:pPr algn="l" defTabSz="1371600" rtl="0">
              <a:lnSpc>
                <a:spcPts val="7275"/>
              </a:lnSpc>
              <a:buClrTx/>
            </a:pPr>
            <a:r>
              <a:rPr lang="el-GR" sz="4800" b="1" dirty="0" smtClean="0">
                <a:solidFill>
                  <a:srgbClr val="462AF0"/>
                </a:solidFill>
                <a:latin typeface="Barlow" pitchFamily="2" charset="77"/>
                <a:ea typeface="Calibri"/>
                <a:cs typeface="Calibri"/>
              </a:rPr>
              <a:t>Εισαγωγή</a:t>
            </a:r>
            <a:endParaRPr lang="en-US" sz="4800" b="1" dirty="0">
              <a:solidFill>
                <a:srgbClr val="462AF0"/>
              </a:solidFill>
              <a:latin typeface="Barlow" pitchFamily="2" charset="77"/>
              <a:ea typeface="Calibri"/>
              <a:cs typeface="Calibri"/>
            </a:endParaRPr>
          </a:p>
        </p:txBody>
      </p:sp>
      <p:sp>
        <p:nvSpPr>
          <p:cNvPr id="8" name="Text 2">
            <a:extLst>
              <a:ext uri="{FF2B5EF4-FFF2-40B4-BE49-F238E27FC236}">
                <a16:creationId xmlns:a16="http://schemas.microsoft.com/office/drawing/2014/main" id="{D95B5257-3C54-BA4D-D256-54760895A0B1}"/>
              </a:ext>
            </a:extLst>
          </p:cNvPr>
          <p:cNvSpPr/>
          <p:nvPr/>
        </p:nvSpPr>
        <p:spPr>
          <a:xfrm>
            <a:off x="714375" y="2679334"/>
            <a:ext cx="3711000" cy="463808"/>
          </a:xfrm>
          <a:prstGeom prst="rect">
            <a:avLst/>
          </a:prstGeom>
          <a:noFill/>
          <a:ln/>
        </p:spPr>
        <p:txBody>
          <a:bodyPr wrap="none" lIns="0" tIns="0" rIns="0" bIns="0" rtlCol="0" anchor="t"/>
          <a:lstStyle/>
          <a:p>
            <a:pPr algn="l" defTabSz="1371600" rtl="0">
              <a:lnSpc>
                <a:spcPts val="3600"/>
              </a:lnSpc>
              <a:buClrTx/>
            </a:pPr>
            <a:r>
              <a:rPr lang="en-US" sz="2850" b="1" kern="1200" dirty="0">
                <a:solidFill>
                  <a:schemeClr val="tx1"/>
                </a:solidFill>
                <a:latin typeface="Barlow" panose="00000500000000000000" pitchFamily="2" charset="0"/>
                <a:ea typeface="Alexandria Semi Bold" pitchFamily="34" charset="-122"/>
                <a:cs typeface="Alexandria Semi Bold" pitchFamily="34" charset="-120"/>
              </a:rPr>
              <a:t>Παγκόσμιο Πλαίσιο</a:t>
            </a:r>
            <a:endParaRPr lang="en-US" sz="2850" b="1" kern="1200" dirty="0">
              <a:solidFill>
                <a:schemeClr val="tx1"/>
              </a:solidFill>
              <a:latin typeface="Barlow" panose="00000500000000000000" pitchFamily="2" charset="0"/>
              <a:ea typeface="+mn-ea"/>
              <a:cs typeface="+mn-cs"/>
            </a:endParaRPr>
          </a:p>
        </p:txBody>
      </p:sp>
      <p:sp>
        <p:nvSpPr>
          <p:cNvPr id="9" name="Text 3">
            <a:extLst>
              <a:ext uri="{FF2B5EF4-FFF2-40B4-BE49-F238E27FC236}">
                <a16:creationId xmlns:a16="http://schemas.microsoft.com/office/drawing/2014/main" id="{DED6EC1A-45FA-BECD-E012-9CB1D7277F3D}"/>
              </a:ext>
            </a:extLst>
          </p:cNvPr>
          <p:cNvSpPr/>
          <p:nvPr/>
        </p:nvSpPr>
        <p:spPr>
          <a:xfrm>
            <a:off x="716281" y="3274658"/>
            <a:ext cx="5602965" cy="2490597"/>
          </a:xfrm>
          <a:prstGeom prst="rect">
            <a:avLst/>
          </a:prstGeom>
          <a:noFill/>
          <a:ln/>
        </p:spPr>
        <p:txBody>
          <a:bodyPr wrap="square" lIns="0" tIns="0" rIns="0" bIns="0" rtlCol="0" anchor="t"/>
          <a:lstStyle/>
          <a:p>
            <a:pPr algn="l" defTabSz="1371600" rtl="0">
              <a:lnSpc>
                <a:spcPts val="3525"/>
              </a:lnSpc>
              <a:buClrTx/>
            </a:pPr>
            <a:r>
              <a:rPr lang="en-US" sz="2100" dirty="0">
                <a:latin typeface="Barlow" pitchFamily="2" charset="77"/>
              </a:rPr>
              <a:t>Τα άτομα με αναπηρίες αντιπροσωπεύουν περίπου το 15% του παγκόσμιου πληθυσμού, με 785-975 εκατομμύρια να βρίσκονται σε ηλικία εργασίας. Λιγότερο από το 10% των ατόμων στο φάσμα του αυτισμού εργάζονται αμειβόμενα, σε σύγκριση με το 45% των ατόμων με άλλες αναπηρίες.</a:t>
            </a:r>
          </a:p>
        </p:txBody>
      </p:sp>
      <p:sp>
        <p:nvSpPr>
          <p:cNvPr id="11" name="Text 5">
            <a:extLst>
              <a:ext uri="{FF2B5EF4-FFF2-40B4-BE49-F238E27FC236}">
                <a16:creationId xmlns:a16="http://schemas.microsoft.com/office/drawing/2014/main" id="{D1A2B6D3-57D8-19F5-DDE4-220892763246}"/>
              </a:ext>
            </a:extLst>
          </p:cNvPr>
          <p:cNvSpPr/>
          <p:nvPr/>
        </p:nvSpPr>
        <p:spPr>
          <a:xfrm>
            <a:off x="7238720" y="2679334"/>
            <a:ext cx="3711000" cy="463808"/>
          </a:xfrm>
          <a:prstGeom prst="rect">
            <a:avLst/>
          </a:prstGeom>
          <a:noFill/>
          <a:ln/>
        </p:spPr>
        <p:txBody>
          <a:bodyPr wrap="none" lIns="0" tIns="0" rIns="0" bIns="0" rtlCol="0" anchor="t"/>
          <a:lstStyle/>
          <a:p>
            <a:pPr algn="l" defTabSz="1371600" rtl="0">
              <a:lnSpc>
                <a:spcPts val="3600"/>
              </a:lnSpc>
              <a:buClrTx/>
            </a:pPr>
            <a:r>
              <a:rPr lang="en-US" sz="2850" b="1" kern="1200" dirty="0">
                <a:solidFill>
                  <a:schemeClr val="tx1"/>
                </a:solidFill>
                <a:latin typeface="Barlow" panose="00000500000000000000" pitchFamily="2" charset="0"/>
                <a:ea typeface="Alexandria Semi Bold" pitchFamily="34" charset="-122"/>
                <a:cs typeface="Alexandria Semi Bold" pitchFamily="34" charset="-120"/>
              </a:rPr>
              <a:t>Νευροποικιλότητα</a:t>
            </a:r>
            <a:endParaRPr lang="en-US" sz="2850" b="1" kern="1200" dirty="0">
              <a:solidFill>
                <a:schemeClr val="tx1"/>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1A0C83A5-D910-1BAB-5F6B-5A42E1B90871}"/>
              </a:ext>
            </a:extLst>
          </p:cNvPr>
          <p:cNvSpPr/>
          <p:nvPr/>
        </p:nvSpPr>
        <p:spPr>
          <a:xfrm>
            <a:off x="7238720" y="3324707"/>
            <a:ext cx="6355361" cy="2333391"/>
          </a:xfrm>
          <a:prstGeom prst="rect">
            <a:avLst/>
          </a:prstGeom>
          <a:noFill/>
          <a:ln/>
        </p:spPr>
        <p:txBody>
          <a:bodyPr wrap="square" lIns="0" tIns="0" rIns="0" bIns="0" rtlCol="0" anchor="t"/>
          <a:lstStyle/>
          <a:p>
            <a:pPr algn="l" defTabSz="1371600" rtl="0">
              <a:lnSpc>
                <a:spcPts val="3525"/>
              </a:lnSpc>
              <a:buClrTx/>
            </a:pPr>
            <a:r>
              <a:rPr lang="en-US" sz="2100" kern="1200" dirty="0">
                <a:solidFill>
                  <a:schemeClr val="tx1"/>
                </a:solidFill>
                <a:latin typeface="Barlow" panose="00000500000000000000" pitchFamily="2" charset="0"/>
                <a:ea typeface="Sora Light" pitchFamily="34" charset="-122"/>
                <a:cs typeface="Sora Light" pitchFamily="34" charset="-120"/>
              </a:rPr>
              <a:t>Ο όρος «νευροαποκλίνουσα» περιγράφει άτομα των οποίων οι επιλεκτικές νευρογνωστικές λειτουργίες δεν εμπίπτουν στους επικρατούντες κοινωνικούς κανόνες. Η διαταραχή του φάσματος του αυτισμού (ΔΑΦ) επηρεάζει περίπου ένα στα 100 παιδιά παγκοσμίως.</a:t>
            </a:r>
            <a:endParaRPr lang="en-US" sz="2100" kern="1200" dirty="0">
              <a:solidFill>
                <a:schemeClr val="tx1"/>
              </a:solidFill>
              <a:latin typeface="Barlow" panose="00000500000000000000" pitchFamily="2" charset="0"/>
              <a:ea typeface="+mn-ea"/>
              <a:cs typeface="+mn-cs"/>
            </a:endParaRPr>
          </a:p>
        </p:txBody>
      </p:sp>
      <p:sp>
        <p:nvSpPr>
          <p:cNvPr id="14" name="Text 8">
            <a:extLst>
              <a:ext uri="{FF2B5EF4-FFF2-40B4-BE49-F238E27FC236}">
                <a16:creationId xmlns:a16="http://schemas.microsoft.com/office/drawing/2014/main" id="{7CE0BF1B-DAE8-4D57-3325-F364B5E2FF43}"/>
              </a:ext>
            </a:extLst>
          </p:cNvPr>
          <p:cNvSpPr/>
          <p:nvPr/>
        </p:nvSpPr>
        <p:spPr>
          <a:xfrm>
            <a:off x="716281" y="6794635"/>
            <a:ext cx="4022111" cy="463808"/>
          </a:xfrm>
          <a:prstGeom prst="rect">
            <a:avLst/>
          </a:prstGeom>
          <a:noFill/>
          <a:ln/>
        </p:spPr>
        <p:txBody>
          <a:bodyPr wrap="none" lIns="0" tIns="0" rIns="0" bIns="0" rtlCol="0" anchor="t"/>
          <a:lstStyle/>
          <a:p>
            <a:pPr algn="l" defTabSz="1371600" rtl="0">
              <a:lnSpc>
                <a:spcPts val="3600"/>
              </a:lnSpc>
              <a:buClrTx/>
            </a:pPr>
            <a:r>
              <a:rPr lang="en-US" sz="2850" b="1" kern="1200" dirty="0">
                <a:solidFill>
                  <a:schemeClr val="tx1"/>
                </a:solidFill>
                <a:latin typeface="Barlow" panose="00000500000000000000" pitchFamily="2" charset="0"/>
                <a:ea typeface="Alexandria Semi Bold" pitchFamily="34" charset="-122"/>
                <a:cs typeface="Alexandria Semi Bold" pitchFamily="34" charset="-120"/>
              </a:rPr>
              <a:t>Εμπόδια στην απασχόληση</a:t>
            </a:r>
            <a:endParaRPr lang="en-US" sz="2850" b="1" kern="1200" dirty="0">
              <a:solidFill>
                <a:schemeClr val="tx1"/>
              </a:solidFill>
              <a:latin typeface="Barlow" panose="00000500000000000000" pitchFamily="2" charset="0"/>
              <a:ea typeface="+mn-ea"/>
              <a:cs typeface="+mn-cs"/>
            </a:endParaRPr>
          </a:p>
        </p:txBody>
      </p:sp>
      <p:sp>
        <p:nvSpPr>
          <p:cNvPr id="15" name="Text 9">
            <a:extLst>
              <a:ext uri="{FF2B5EF4-FFF2-40B4-BE49-F238E27FC236}">
                <a16:creationId xmlns:a16="http://schemas.microsoft.com/office/drawing/2014/main" id="{18AC2431-A726-B44E-C289-9E882BE19535}"/>
              </a:ext>
            </a:extLst>
          </p:cNvPr>
          <p:cNvSpPr/>
          <p:nvPr/>
        </p:nvSpPr>
        <p:spPr>
          <a:xfrm>
            <a:off x="716281" y="7334916"/>
            <a:ext cx="12877800" cy="1804512"/>
          </a:xfrm>
          <a:prstGeom prst="rect">
            <a:avLst/>
          </a:prstGeom>
          <a:noFill/>
          <a:ln/>
        </p:spPr>
        <p:txBody>
          <a:bodyPr wrap="square" lIns="0" tIns="0" rIns="0" bIns="0" rtlCol="0" anchor="t"/>
          <a:lstStyle/>
          <a:p>
            <a:pPr algn="l" defTabSz="1371600" rtl="0">
              <a:lnSpc>
                <a:spcPts val="3525"/>
              </a:lnSpc>
              <a:buClrTx/>
            </a:pPr>
            <a:r>
              <a:rPr lang="en-US" sz="2100" kern="1200" dirty="0">
                <a:solidFill>
                  <a:schemeClr val="tx1"/>
                </a:solidFill>
                <a:latin typeface="Barlow" panose="00000500000000000000" pitchFamily="2" charset="0"/>
                <a:ea typeface="Sora Light" pitchFamily="34" charset="-122"/>
                <a:cs typeface="Sora Light" pitchFamily="34" charset="-120"/>
              </a:rPr>
              <a:t>Τα αυτιστικά άτομα αντιμετωπίζουν συχνά εμπόδια λόγω συστημικών και κοινωνικών παραγόντων. Οι προκλήσεις που σχετίζονται με την επικοινωνία, την αισθητηριακή επεξεργασία και τις κοινωνικές προσδοκίες μπορούν να καταστήσουν τα παραδοσιακά περιβάλλοντα προσλήψεων και εργασίας απρόσιτα.</a:t>
            </a:r>
            <a:endParaRPr lang="en-US" sz="2100" kern="1200" dirty="0">
              <a:solidFill>
                <a:schemeClr val="tx1"/>
              </a:solidFill>
              <a:latin typeface="Barlow" panose="00000500000000000000" pitchFamily="2" charset="0"/>
              <a:ea typeface="+mn-ea"/>
              <a:cs typeface="+mn-cs"/>
            </a:endParaRPr>
          </a:p>
        </p:txBody>
      </p:sp>
      <p:pic>
        <p:nvPicPr>
          <p:cNvPr id="5" name="Picture 4"/>
          <p:cNvPicPr>
            <a:picLocks noChangeAspect="1"/>
          </p:cNvPicPr>
          <p:nvPr/>
        </p:nvPicPr>
        <p:blipFill>
          <a:blip r:embed="rId2"/>
          <a:stretch>
            <a:fillRect/>
          </a:stretch>
        </p:blipFill>
        <p:spPr>
          <a:xfrm>
            <a:off x="13795676" y="2452242"/>
            <a:ext cx="4220967" cy="6181266"/>
          </a:xfrm>
          <a:prstGeom prst="rect">
            <a:avLst/>
          </a:prstGeom>
        </p:spPr>
      </p:pic>
    </p:spTree>
    <p:extLst>
      <p:ext uri="{BB962C8B-B14F-4D97-AF65-F5344CB8AC3E}">
        <p14:creationId xmlns:p14="http://schemas.microsoft.com/office/powerpoint/2010/main" val="331047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279590F0-A91E-D74A-BEA8-C5F7532CC37C}"/>
              </a:ext>
            </a:extLst>
          </p:cNvPr>
          <p:cNvSpPr/>
          <p:nvPr/>
        </p:nvSpPr>
        <p:spPr>
          <a:xfrm>
            <a:off x="12684789" y="3231562"/>
            <a:ext cx="5209263" cy="5200650"/>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1" name="Shape 1">
            <a:extLst>
              <a:ext uri="{FF2B5EF4-FFF2-40B4-BE49-F238E27FC236}">
                <a16:creationId xmlns:a16="http://schemas.microsoft.com/office/drawing/2014/main" id="{012EF3B5-E384-92C6-33F8-15B8936BEE71}"/>
              </a:ext>
            </a:extLst>
          </p:cNvPr>
          <p:cNvSpPr/>
          <p:nvPr/>
        </p:nvSpPr>
        <p:spPr>
          <a:xfrm>
            <a:off x="6474934" y="3231562"/>
            <a:ext cx="5897188" cy="5200650"/>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C6028E2D-68BA-77EF-B8CF-14A0B97B128B}"/>
              </a:ext>
            </a:extLst>
          </p:cNvPr>
          <p:cNvSpPr/>
          <p:nvPr/>
        </p:nvSpPr>
        <p:spPr>
          <a:xfrm>
            <a:off x="226926" y="2745722"/>
            <a:ext cx="5897188" cy="6306838"/>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D27F8EF7-DB36-B5BA-018F-5986104BC13A}"/>
              </a:ext>
            </a:extLst>
          </p:cNvPr>
          <p:cNvSpPr>
            <a:spLocks noGrp="1"/>
          </p:cNvSpPr>
          <p:nvPr>
            <p:ph type="title"/>
          </p:nvPr>
        </p:nvSpPr>
        <p:spPr>
          <a:xfrm>
            <a:off x="339839" y="1548255"/>
            <a:ext cx="17196875" cy="1069061"/>
          </a:xfrm>
        </p:spPr>
        <p:txBody>
          <a:bodyPr/>
          <a:lstStyle/>
          <a:p>
            <a:pPr algn="l" rtl="0"/>
            <a:r>
              <a:rPr lang="en-US" sz="4800" dirty="0">
                <a:solidFill>
                  <a:srgbClr val="462AF0"/>
                </a:solidFill>
              </a:rPr>
              <a:t>Η Αξία της Νευροποικιλότητας στη Φιλοξενία</a:t>
            </a:r>
            <a:endParaRPr lang="it-IT" sz="4800" dirty="0">
              <a:solidFill>
                <a:srgbClr val="462AF0"/>
              </a:solidFill>
            </a:endParaRPr>
          </a:p>
        </p:txBody>
      </p:sp>
      <p:sp>
        <p:nvSpPr>
          <p:cNvPr id="4" name="Text 0">
            <a:extLst>
              <a:ext uri="{FF2B5EF4-FFF2-40B4-BE49-F238E27FC236}">
                <a16:creationId xmlns:a16="http://schemas.microsoft.com/office/drawing/2014/main" id="{13A90AF9-1846-771F-B886-641AE4EE1893}"/>
              </a:ext>
            </a:extLst>
          </p:cNvPr>
          <p:cNvSpPr/>
          <p:nvPr/>
        </p:nvSpPr>
        <p:spPr>
          <a:xfrm>
            <a:off x="751286" y="1496141"/>
            <a:ext cx="17903487" cy="1069062"/>
          </a:xfrm>
          <a:prstGeom prst="rect">
            <a:avLst/>
          </a:prstGeom>
          <a:noFill/>
          <a:ln/>
        </p:spPr>
        <p:txBody>
          <a:bodyPr wrap="none" lIns="0" tIns="0" rIns="0" bIns="0" rtlCol="0" anchor="t"/>
          <a:lstStyle/>
          <a:p>
            <a:pPr algn="l" defTabSz="1371600" rtl="0">
              <a:lnSpc>
                <a:spcPts val="8400"/>
              </a:lnSpc>
              <a:buClrTx/>
            </a:pPr>
            <a:endParaRPr lang="en-US" sz="6675" kern="1200" dirty="0">
              <a:solidFill>
                <a:prstClr val="black"/>
              </a:solidFill>
              <a:latin typeface="Barlow" panose="00000500000000000000" pitchFamily="2" charset="0"/>
              <a:ea typeface="+mn-ea"/>
              <a:cs typeface="+mn-cs"/>
            </a:endParaRPr>
          </a:p>
        </p:txBody>
      </p:sp>
      <p:sp>
        <p:nvSpPr>
          <p:cNvPr id="5" name="Text 1">
            <a:extLst>
              <a:ext uri="{FF2B5EF4-FFF2-40B4-BE49-F238E27FC236}">
                <a16:creationId xmlns:a16="http://schemas.microsoft.com/office/drawing/2014/main" id="{C51F05F6-FC31-70A1-D69B-328534BC90D6}"/>
              </a:ext>
            </a:extLst>
          </p:cNvPr>
          <p:cNvSpPr/>
          <p:nvPr/>
        </p:nvSpPr>
        <p:spPr>
          <a:xfrm>
            <a:off x="539593" y="2853118"/>
            <a:ext cx="4276070" cy="534353"/>
          </a:xfrm>
          <a:prstGeom prst="rect">
            <a:avLst/>
          </a:prstGeom>
          <a:noFill/>
          <a:ln/>
        </p:spPr>
        <p:txBody>
          <a:bodyPr wrap="none" lIns="0" tIns="0" rIns="0" bIns="0" rtlCol="0" anchor="t"/>
          <a:lstStyle/>
          <a:p>
            <a:pPr algn="l" defTabSz="1371600" rtl="0">
              <a:lnSpc>
                <a:spcPts val="4200"/>
              </a:lnSpc>
              <a:buClrTx/>
            </a:pP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Επιχειρηματικά οφέλη</a:t>
            </a:r>
            <a:endParaRPr lang="en-US" sz="3300"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34E17984-8A52-463F-0E8B-6CACF0273463}"/>
              </a:ext>
            </a:extLst>
          </p:cNvPr>
          <p:cNvSpPr/>
          <p:nvPr/>
        </p:nvSpPr>
        <p:spPr>
          <a:xfrm>
            <a:off x="539593" y="3387471"/>
            <a:ext cx="5271854" cy="5200650"/>
          </a:xfrm>
          <a:prstGeom prst="rect">
            <a:avLst/>
          </a:prstGeom>
          <a:noFill/>
          <a:ln/>
        </p:spPr>
        <p:txBody>
          <a:bodyPr wrap="square" lIns="0" tIns="0" rIns="0" bIns="0" rtlCol="0" anchor="t"/>
          <a:lstStyle/>
          <a:p>
            <a:pPr algn="l" defTabSz="1371600" rtl="0">
              <a:lnSpc>
                <a:spcPts val="4050"/>
              </a:lnSpc>
              <a:buClrTx/>
            </a:pPr>
            <a:r>
              <a:rPr lang="en-US" sz="2100" kern="1200" dirty="0">
                <a:solidFill>
                  <a:srgbClr val="3B3535"/>
                </a:solidFill>
                <a:latin typeface="Barlow" panose="00000500000000000000" pitchFamily="2" charset="0"/>
                <a:ea typeface="Sora Light" pitchFamily="34" charset="-122"/>
                <a:cs typeface="Sora Light" pitchFamily="34" charset="-120"/>
              </a:rPr>
              <a:t>Στον τουρισμό και τη φιλοξενία —τομείς που ευδοκιμούν στην ποικιλομορφία, την εξατομίκευση και την ανθρώπινη σύνδεση— η υιοθέτηση της νευροποικιλότητας δεν είναι μόνο ηθική αλλά και πρακτική. Με την κατάλληλη υποστήριξη, οι επαγγελματίες με αυτισμό προσφέρουν ισχυρά πλεονεκτήματα όπως η προσοχή στη λεπτομέρεια, η αξιοπιστία, η δημιουργική επίλυση προβλημάτων και η συνέπεια στην εξυπηρέτηση πελατών.</a:t>
            </a:r>
            <a:endParaRPr lang="en-US" sz="2100" kern="1200" dirty="0">
              <a:solidFill>
                <a:prstClr val="black"/>
              </a:solidFill>
              <a:latin typeface="Barlow" panose="00000500000000000000" pitchFamily="2" charset="0"/>
              <a:ea typeface="+mn-ea"/>
              <a:cs typeface="+mn-cs"/>
            </a:endParaRPr>
          </a:p>
        </p:txBody>
      </p:sp>
      <p:sp>
        <p:nvSpPr>
          <p:cNvPr id="7" name="Text 3">
            <a:extLst>
              <a:ext uri="{FF2B5EF4-FFF2-40B4-BE49-F238E27FC236}">
                <a16:creationId xmlns:a16="http://schemas.microsoft.com/office/drawing/2014/main" id="{14160CED-7282-D515-4037-20CD1F470001}"/>
              </a:ext>
            </a:extLst>
          </p:cNvPr>
          <p:cNvSpPr/>
          <p:nvPr/>
        </p:nvSpPr>
        <p:spPr>
          <a:xfrm>
            <a:off x="6787601" y="3387472"/>
            <a:ext cx="4494434" cy="534353"/>
          </a:xfrm>
          <a:prstGeom prst="rect">
            <a:avLst/>
          </a:prstGeom>
          <a:noFill/>
          <a:ln/>
        </p:spPr>
        <p:txBody>
          <a:bodyPr wrap="none" lIns="0" tIns="0" rIns="0" bIns="0" rtlCol="0" anchor="t"/>
          <a:lstStyle/>
          <a:p>
            <a:pPr algn="l" defTabSz="1371600" rtl="0">
              <a:lnSpc>
                <a:spcPts val="4200"/>
              </a:lnSpc>
              <a:buClrTx/>
            </a:pP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Κοινωνικός αντίκτυπος</a:t>
            </a:r>
            <a:endParaRPr lang="en-US" sz="3300" b="1" kern="1200" dirty="0">
              <a:solidFill>
                <a:prstClr val="black"/>
              </a:solidFill>
              <a:latin typeface="Barlow" panose="00000500000000000000" pitchFamily="2" charset="0"/>
              <a:ea typeface="+mn-ea"/>
              <a:cs typeface="+mn-cs"/>
            </a:endParaRPr>
          </a:p>
        </p:txBody>
      </p:sp>
      <p:sp>
        <p:nvSpPr>
          <p:cNvPr id="8" name="Text 4">
            <a:extLst>
              <a:ext uri="{FF2B5EF4-FFF2-40B4-BE49-F238E27FC236}">
                <a16:creationId xmlns:a16="http://schemas.microsoft.com/office/drawing/2014/main" id="{19EC5949-A826-17DB-DCE2-D1E9E60DAAF5}"/>
              </a:ext>
            </a:extLst>
          </p:cNvPr>
          <p:cNvSpPr/>
          <p:nvPr/>
        </p:nvSpPr>
        <p:spPr>
          <a:xfrm>
            <a:off x="6787601" y="4090721"/>
            <a:ext cx="5271854" cy="4160520"/>
          </a:xfrm>
          <a:prstGeom prst="rect">
            <a:avLst/>
          </a:prstGeom>
          <a:noFill/>
          <a:ln/>
        </p:spPr>
        <p:txBody>
          <a:bodyPr wrap="square" lIns="0" tIns="0" rIns="0" bIns="0" rtlCol="0" anchor="t"/>
          <a:lstStyle/>
          <a:p>
            <a:pPr algn="l" defTabSz="1371600" rtl="0">
              <a:lnSpc>
                <a:spcPts val="4050"/>
              </a:lnSpc>
              <a:buClrTx/>
            </a:pPr>
            <a:r>
              <a:rPr lang="en-US" sz="2100" kern="1200" dirty="0">
                <a:solidFill>
                  <a:srgbClr val="3B3535"/>
                </a:solidFill>
                <a:latin typeface="Barlow" panose="00000500000000000000" pitchFamily="2" charset="0"/>
                <a:ea typeface="Sora Light" pitchFamily="34" charset="-122"/>
                <a:cs typeface="Sora Light" pitchFamily="34" charset="-120"/>
              </a:rPr>
              <a:t>Η απασχόληση ατόμων με αυτισμό ωφελεί την ευρύτερη κοινωνία προωθώντας την ανεξαρτησία, ενισχύοντας την ευημερία και δίνοντας τη δυνατότητα στα άτομα να συνεισφέρουν οικονομικά και κοινωνικά, μεταξύ άλλων μέσω της φορολογίας και της συμμετοχής στα κοινά.</a:t>
            </a:r>
            <a:endParaRPr lang="en-US" sz="2100" kern="1200" dirty="0">
              <a:solidFill>
                <a:prstClr val="black"/>
              </a:solidFill>
              <a:latin typeface="Barlow" panose="00000500000000000000" pitchFamily="2" charset="0"/>
              <a:ea typeface="+mn-ea"/>
              <a:cs typeface="+mn-cs"/>
            </a:endParaRPr>
          </a:p>
        </p:txBody>
      </p:sp>
      <p:sp>
        <p:nvSpPr>
          <p:cNvPr id="9" name="Text 5">
            <a:extLst>
              <a:ext uri="{FF2B5EF4-FFF2-40B4-BE49-F238E27FC236}">
                <a16:creationId xmlns:a16="http://schemas.microsoft.com/office/drawing/2014/main" id="{8AF677D3-2E84-C77D-6CAA-18B22000996A}"/>
              </a:ext>
            </a:extLst>
          </p:cNvPr>
          <p:cNvSpPr/>
          <p:nvPr/>
        </p:nvSpPr>
        <p:spPr>
          <a:xfrm>
            <a:off x="12722942" y="3387471"/>
            <a:ext cx="4424481" cy="534353"/>
          </a:xfrm>
          <a:prstGeom prst="rect">
            <a:avLst/>
          </a:prstGeom>
          <a:noFill/>
          <a:ln/>
        </p:spPr>
        <p:txBody>
          <a:bodyPr wrap="none" lIns="0" tIns="0" rIns="0" bIns="0" rtlCol="0" anchor="t"/>
          <a:lstStyle/>
          <a:p>
            <a:pPr algn="l" defTabSz="1371600" rtl="0">
              <a:lnSpc>
                <a:spcPts val="4200"/>
              </a:lnSpc>
              <a:buClrTx/>
            </a:pP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Στρατηγικό Πλεονέκτημα</a:t>
            </a:r>
            <a:endParaRPr lang="en-US" sz="3300" b="1" kern="1200" dirty="0">
              <a:solidFill>
                <a:prstClr val="black"/>
              </a:solidFill>
              <a:latin typeface="Barlow" panose="00000500000000000000" pitchFamily="2" charset="0"/>
              <a:ea typeface="+mn-ea"/>
              <a:cs typeface="+mn-cs"/>
            </a:endParaRPr>
          </a:p>
        </p:txBody>
      </p:sp>
      <p:sp>
        <p:nvSpPr>
          <p:cNvPr id="10" name="Text 6">
            <a:extLst>
              <a:ext uri="{FF2B5EF4-FFF2-40B4-BE49-F238E27FC236}">
                <a16:creationId xmlns:a16="http://schemas.microsoft.com/office/drawing/2014/main" id="{092DCD3C-EBDC-8DA5-73EB-8B4AD8707A59}"/>
              </a:ext>
            </a:extLst>
          </p:cNvPr>
          <p:cNvSpPr/>
          <p:nvPr/>
        </p:nvSpPr>
        <p:spPr>
          <a:xfrm>
            <a:off x="13112233" y="4104039"/>
            <a:ext cx="4187273" cy="3120390"/>
          </a:xfrm>
          <a:prstGeom prst="rect">
            <a:avLst/>
          </a:prstGeom>
          <a:noFill/>
          <a:ln/>
        </p:spPr>
        <p:txBody>
          <a:bodyPr wrap="square" lIns="0" tIns="0" rIns="0" bIns="0" rtlCol="0" anchor="t"/>
          <a:lstStyle/>
          <a:p>
            <a:pPr algn="l" defTabSz="1371600" rtl="0">
              <a:lnSpc>
                <a:spcPts val="4050"/>
              </a:lnSpc>
              <a:buClrTx/>
            </a:pPr>
            <a:r>
              <a:rPr lang="en-US" sz="2100" kern="1200" dirty="0">
                <a:solidFill>
                  <a:srgbClr val="3B3535"/>
                </a:solidFill>
                <a:latin typeface="Barlow" panose="00000500000000000000" pitchFamily="2" charset="0"/>
                <a:ea typeface="Sora Light" pitchFamily="34" charset="-122"/>
                <a:cs typeface="Sora Light" pitchFamily="34" charset="-120"/>
              </a:rPr>
              <a:t>Η συμπεριληπτική απασχόληση δεν θα πρέπει να θεωρείται αποκλειστικά ως πράξη Εταιρικής Κοινωνικής Ευθύνης (ΕΚΕ), αλλά ως επένδυση στο ταλέντο και την καινοτομία, χτίζοντας πραγματικά ποικιλόμορφες και υψηλών επιδόσεων ομάδες.</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379363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a:extLst>
              <a:ext uri="{FF2B5EF4-FFF2-40B4-BE49-F238E27FC236}">
                <a16:creationId xmlns:a16="http://schemas.microsoft.com/office/drawing/2014/main" id="{9F5CF954-955E-3F54-E0BA-717AE5B74BF1}"/>
              </a:ext>
            </a:extLst>
          </p:cNvPr>
          <p:cNvSpPr/>
          <p:nvPr/>
        </p:nvSpPr>
        <p:spPr>
          <a:xfrm>
            <a:off x="13402100" y="1478280"/>
            <a:ext cx="4885899" cy="705013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518D146D-AC7A-D517-0EA0-863FDED09BC9}"/>
              </a:ext>
            </a:extLst>
          </p:cNvPr>
          <p:cNvSpPr>
            <a:spLocks noGrp="1"/>
          </p:cNvSpPr>
          <p:nvPr>
            <p:ph type="title"/>
          </p:nvPr>
        </p:nvSpPr>
        <p:spPr>
          <a:xfrm>
            <a:off x="291396" y="1667079"/>
            <a:ext cx="14413725" cy="1020142"/>
          </a:xfrm>
        </p:spPr>
        <p:txBody>
          <a:bodyPr vert="horz" lIns="91440" tIns="45720" rIns="91440" bIns="45720" rtlCol="0" anchor="ctr">
            <a:noAutofit/>
          </a:bodyPr>
          <a:lstStyle/>
          <a:p>
            <a:pPr algn="l" rtl="0"/>
            <a:r>
              <a:rPr lang="it-IT" sz="4800" dirty="0" err="1">
                <a:solidFill>
                  <a:srgbClr val="462AF0"/>
                </a:solidFill>
              </a:rPr>
              <a:t>Ετ</a:t>
            </a:r>
            <a:r>
              <a:rPr lang="it-IT" sz="4800" dirty="0">
                <a:solidFill>
                  <a:srgbClr val="462AF0"/>
                </a:solidFill>
              </a:rPr>
              <a:t>αιρική </a:t>
            </a:r>
            <a:r>
              <a:rPr lang="it-IT" sz="4800" dirty="0" smtClean="0">
                <a:solidFill>
                  <a:srgbClr val="462AF0"/>
                </a:solidFill>
              </a:rPr>
              <a:t>ΚοινωνικήΕυθύνη</a:t>
            </a:r>
            <a:r>
              <a:rPr lang="el-GR" sz="4800" dirty="0" smtClean="0">
                <a:solidFill>
                  <a:srgbClr val="462AF0"/>
                </a:solidFill>
              </a:rPr>
              <a:t> </a:t>
            </a:r>
            <a:r>
              <a:rPr lang="it-IT" sz="4800" dirty="0" smtClean="0">
                <a:solidFill>
                  <a:srgbClr val="462AF0"/>
                </a:solidFill>
              </a:rPr>
              <a:t>(</a:t>
            </a:r>
            <a:r>
              <a:rPr lang="it-IT" sz="4800" dirty="0">
                <a:solidFill>
                  <a:srgbClr val="462AF0"/>
                </a:solidFill>
              </a:rPr>
              <a:t>ΕΚΕ):</a:t>
            </a:r>
            <a:br>
              <a:rPr lang="it-IT" sz="4800" dirty="0">
                <a:solidFill>
                  <a:srgbClr val="462AF0"/>
                </a:solidFill>
              </a:rPr>
            </a:br>
            <a:r>
              <a:rPr lang="it-IT" sz="4800" dirty="0">
                <a:solidFill>
                  <a:srgbClr val="462AF0"/>
                </a:solidFill>
              </a:rPr>
              <a:t>Βασικές Έννοιες</a:t>
            </a:r>
            <a:br>
              <a:rPr lang="it-IT" sz="4800" dirty="0">
                <a:solidFill>
                  <a:srgbClr val="462AF0"/>
                </a:solidFill>
              </a:rPr>
            </a:br>
            <a:endParaRPr lang="it-IT" sz="4800" dirty="0">
              <a:solidFill>
                <a:srgbClr val="462AF0"/>
              </a:solidFill>
            </a:endParaRPr>
          </a:p>
        </p:txBody>
      </p:sp>
      <p:sp>
        <p:nvSpPr>
          <p:cNvPr id="6" name="CasellaDiTesto 5">
            <a:extLst>
              <a:ext uri="{FF2B5EF4-FFF2-40B4-BE49-F238E27FC236}">
                <a16:creationId xmlns:a16="http://schemas.microsoft.com/office/drawing/2014/main" id="{E6BBF297-4682-52A0-58F1-9343E8D58A6B}"/>
              </a:ext>
            </a:extLst>
          </p:cNvPr>
          <p:cNvSpPr txBox="1"/>
          <p:nvPr/>
        </p:nvSpPr>
        <p:spPr>
          <a:xfrm>
            <a:off x="13628868" y="1478280"/>
            <a:ext cx="4432362" cy="5632311"/>
          </a:xfrm>
          <a:prstGeom prst="rect">
            <a:avLst/>
          </a:prstGeom>
          <a:noFill/>
        </p:spPr>
        <p:txBody>
          <a:bodyPr wrap="square">
            <a:spAutoFit/>
          </a:bodyPr>
          <a:lstStyle/>
          <a:p>
            <a:pPr algn="l" defTabSz="1371600" rtl="0">
              <a:buClrTx/>
            </a:pPr>
            <a:r>
              <a:rPr lang="en-US" sz="2400" kern="1200" dirty="0">
                <a:solidFill>
                  <a:prstClr val="black"/>
                </a:solidFill>
                <a:latin typeface="Barlow" panose="00000500000000000000" pitchFamily="2" charset="0"/>
                <a:ea typeface="+mn-ea"/>
                <a:cs typeface="+mn-cs"/>
              </a:rPr>
              <a:t>Η Εταιρική Κοινωνική Ευθύνη αντιπροσωπεύει τη δέσμευση μιας εταιρείας να λειτουργεί με τρόπους που ενισχύουν την κοινωνική ευημερία, ενώ παράλληλα</a:t>
            </a:r>
            <a:r>
              <a:rPr lang="en-US" sz="2400" kern="1200" dirty="0" err="1">
                <a:solidFill>
                  <a:prstClr val="black"/>
                </a:solidFill>
                <a:latin typeface="Barlow" panose="00000500000000000000" pitchFamily="2" charset="0"/>
                <a:ea typeface="+mn-ea"/>
                <a:cs typeface="+mn-cs"/>
              </a:rPr>
              <a:t>ελαχιστοποίηση</a:t>
            </a:r>
            <a:r>
              <a:rPr lang="en-US" sz="2400" kern="1200" dirty="0">
                <a:solidFill>
                  <a:prstClr val="black"/>
                </a:solidFill>
                <a:latin typeface="Barlow" panose="00000500000000000000" pitchFamily="2" charset="0"/>
                <a:ea typeface="+mn-ea"/>
                <a:cs typeface="+mn-cs"/>
              </a:rPr>
              <a:t>αρνητικές επιπτώσεις στον άνθρωπο και στον πλανήτη.</a:t>
            </a:r>
          </a:p>
          <a:p>
            <a:pPr algn="l" defTabSz="1371600" rtl="0">
              <a:buClrTx/>
            </a:pPr>
            <a:endParaRPr lang="en-US" sz="2400" kern="1200" dirty="0">
              <a:solidFill>
                <a:prstClr val="black"/>
              </a:solidFill>
              <a:latin typeface="Barlow" panose="00000500000000000000" pitchFamily="2" charset="0"/>
              <a:ea typeface="+mn-ea"/>
              <a:cs typeface="+mn-cs"/>
            </a:endParaRPr>
          </a:p>
          <a:p>
            <a:pPr algn="l" defTabSz="1371600" rtl="0">
              <a:buClrTx/>
            </a:pPr>
            <a:r>
              <a:rPr lang="en-US" sz="2400" kern="1200" dirty="0">
                <a:solidFill>
                  <a:prstClr val="black"/>
                </a:solidFill>
                <a:latin typeface="Barlow" panose="00000500000000000000" pitchFamily="2" charset="0"/>
                <a:ea typeface="+mn-ea"/>
                <a:cs typeface="+mn-cs"/>
              </a:rPr>
              <a:t>Σήμερα, ο ρόλος των επιχειρήσεων εκτείνεται πολύ πέρα ​​από τη δημιουργία θέσεων εργασίας και την παροχή αγαθών και υπηρεσιών—περιλαμβάνει ευθύνες που σχετίζονται με τα ανθρώπινα δικαιώματα,</a:t>
            </a:r>
            <a:r>
              <a:rPr lang="en-US" sz="2400" kern="1200" dirty="0" err="1">
                <a:solidFill>
                  <a:prstClr val="black"/>
                </a:solidFill>
                <a:latin typeface="Barlow" panose="00000500000000000000" pitchFamily="2" charset="0"/>
                <a:ea typeface="+mn-ea"/>
                <a:cs typeface="+mn-cs"/>
              </a:rPr>
              <a:t>εργασία</a:t>
            </a:r>
            <a:r>
              <a:rPr lang="en-US" sz="2400" kern="1200" dirty="0">
                <a:solidFill>
                  <a:prstClr val="black"/>
                </a:solidFill>
                <a:latin typeface="Barlow" panose="00000500000000000000" pitchFamily="2" charset="0"/>
                <a:ea typeface="+mn-ea"/>
                <a:cs typeface="+mn-cs"/>
              </a:rPr>
              <a:t>συνθήκες, δημόσια υγεία και ανάπτυξη χωρίς αποκλεισμούς</a:t>
            </a:r>
            <a:r>
              <a:rPr lang="en-US" sz="2100" b="1" kern="1200" dirty="0">
                <a:solidFill>
                  <a:prstClr val="black"/>
                </a:solidFill>
                <a:latin typeface="Barlow" panose="00000500000000000000" pitchFamily="2" charset="0"/>
                <a:ea typeface="+mn-ea"/>
                <a:cs typeface="+mn-cs"/>
              </a:rPr>
              <a:t>.</a:t>
            </a:r>
          </a:p>
        </p:txBody>
      </p:sp>
      <p:pic>
        <p:nvPicPr>
          <p:cNvPr id="7" name="Immagine 6">
            <a:extLst>
              <a:ext uri="{FF2B5EF4-FFF2-40B4-BE49-F238E27FC236}">
                <a16:creationId xmlns:a16="http://schemas.microsoft.com/office/drawing/2014/main" id="{C95C7F57-1259-47A1-B4D2-7E6DD7B8D5EF}"/>
              </a:ext>
            </a:extLst>
          </p:cNvPr>
          <p:cNvPicPr>
            <a:picLocks noChangeAspect="1"/>
          </p:cNvPicPr>
          <p:nvPr/>
        </p:nvPicPr>
        <p:blipFill>
          <a:blip r:embed="rId2"/>
          <a:stretch>
            <a:fillRect/>
          </a:stretch>
        </p:blipFill>
        <p:spPr>
          <a:xfrm>
            <a:off x="494873" y="3361482"/>
            <a:ext cx="13020611" cy="4701549"/>
          </a:xfrm>
          <a:prstGeom prst="rect">
            <a:avLst/>
          </a:prstGeom>
        </p:spPr>
      </p:pic>
    </p:spTree>
    <p:extLst>
      <p:ext uri="{BB962C8B-B14F-4D97-AF65-F5344CB8AC3E}">
        <p14:creationId xmlns:p14="http://schemas.microsoft.com/office/powerpoint/2010/main" val="45959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23FA13-0A45-1452-3EB1-E62D736A6CCF}"/>
              </a:ext>
            </a:extLst>
          </p:cNvPr>
          <p:cNvSpPr>
            <a:spLocks noGrp="1"/>
          </p:cNvSpPr>
          <p:nvPr>
            <p:ph type="title"/>
          </p:nvPr>
        </p:nvSpPr>
        <p:spPr>
          <a:xfrm>
            <a:off x="224829" y="715447"/>
            <a:ext cx="15773400" cy="1988345"/>
          </a:xfrm>
        </p:spPr>
        <p:txBody>
          <a:bodyPr/>
          <a:lstStyle/>
          <a:p>
            <a:pPr algn="l" rtl="0"/>
            <a:r>
              <a:rPr lang="it-IT" sz="4800" dirty="0">
                <a:solidFill>
                  <a:srgbClr val="462AF0"/>
                </a:solidFill>
              </a:rPr>
              <a:t>Εξέλιξη της σκέψης της ΕΚΕ</a:t>
            </a:r>
          </a:p>
        </p:txBody>
      </p:sp>
      <p:pic>
        <p:nvPicPr>
          <p:cNvPr id="4" name="Image 0" descr="preencoded.png">
            <a:extLst>
              <a:ext uri="{FF2B5EF4-FFF2-40B4-BE49-F238E27FC236}">
                <a16:creationId xmlns:a16="http://schemas.microsoft.com/office/drawing/2014/main" id="{491C3117-CFC4-93F0-A58D-707A1687C11C}"/>
              </a:ext>
            </a:extLst>
          </p:cNvPr>
          <p:cNvPicPr>
            <a:picLocks noChangeAspect="1"/>
          </p:cNvPicPr>
          <p:nvPr/>
        </p:nvPicPr>
        <p:blipFill>
          <a:blip r:embed="rId2"/>
          <a:stretch>
            <a:fillRect/>
          </a:stretch>
        </p:blipFill>
        <p:spPr>
          <a:xfrm>
            <a:off x="12917157" y="1283989"/>
            <a:ext cx="5146014" cy="7719023"/>
          </a:xfrm>
          <a:prstGeom prst="rect">
            <a:avLst/>
          </a:prstGeom>
        </p:spPr>
      </p:pic>
      <p:sp>
        <p:nvSpPr>
          <p:cNvPr id="26" name="Shape 1">
            <a:extLst>
              <a:ext uri="{FF2B5EF4-FFF2-40B4-BE49-F238E27FC236}">
                <a16:creationId xmlns:a16="http://schemas.microsoft.com/office/drawing/2014/main" id="{AFDE460D-96FF-31E8-010D-ADB9AA1E11DF}"/>
              </a:ext>
            </a:extLst>
          </p:cNvPr>
          <p:cNvSpPr/>
          <p:nvPr/>
        </p:nvSpPr>
        <p:spPr>
          <a:xfrm>
            <a:off x="1466432" y="2610147"/>
            <a:ext cx="68579" cy="6972078"/>
          </a:xfrm>
          <a:prstGeom prst="roundRect">
            <a:avLst>
              <a:gd name="adj" fmla="val 358260"/>
            </a:avLst>
          </a:prstGeom>
          <a:solidFill>
            <a:srgbClr val="C1E5F5"/>
          </a:solidFill>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27" name="Shape 2">
            <a:extLst>
              <a:ext uri="{FF2B5EF4-FFF2-40B4-BE49-F238E27FC236}">
                <a16:creationId xmlns:a16="http://schemas.microsoft.com/office/drawing/2014/main" id="{7A15CC0B-AD82-426E-B381-A8176FFD9F69}"/>
              </a:ext>
            </a:extLst>
          </p:cNvPr>
          <p:cNvSpPr/>
          <p:nvPr/>
        </p:nvSpPr>
        <p:spPr>
          <a:xfrm>
            <a:off x="1761113" y="2921973"/>
            <a:ext cx="877431" cy="34290"/>
          </a:xfrm>
          <a:prstGeom prst="roundRect">
            <a:avLst>
              <a:gd name="adj" fmla="val 358260"/>
            </a:avLst>
          </a:prstGeom>
          <a:solidFill>
            <a:srgbClr val="C1E5F5"/>
          </a:solidFill>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28" name="Shape 3">
            <a:extLst>
              <a:ext uri="{FF2B5EF4-FFF2-40B4-BE49-F238E27FC236}">
                <a16:creationId xmlns:a16="http://schemas.microsoft.com/office/drawing/2014/main" id="{42E8C522-D9DF-2931-468E-F8327FECB493}"/>
              </a:ext>
            </a:extLst>
          </p:cNvPr>
          <p:cNvSpPr/>
          <p:nvPr/>
        </p:nvSpPr>
        <p:spPr>
          <a:xfrm>
            <a:off x="1137464" y="2651091"/>
            <a:ext cx="657939" cy="657939"/>
          </a:xfrm>
          <a:prstGeom prst="roundRect">
            <a:avLst>
              <a:gd name="adj" fmla="val 18672"/>
            </a:avLst>
          </a:prstGeom>
          <a:solidFill>
            <a:srgbClr val="C1E5F5"/>
          </a:solidFill>
          <a:ln w="7620">
            <a:solidFill>
              <a:srgbClr val="BBC2DC"/>
            </a:solidFill>
            <a:prstDash val="solid"/>
          </a:ln>
        </p:spPr>
        <p:txBody>
          <a:bodyPr/>
          <a:lstStyle/>
          <a:p>
            <a:pPr algn="l" defTabSz="1371600" rtl="0">
              <a:buClrTx/>
            </a:pPr>
            <a:endParaRPr lang="it-IT" sz="2100" b="1" kern="1200">
              <a:solidFill>
                <a:prstClr val="black"/>
              </a:solidFill>
              <a:latin typeface="Barlow" panose="00000500000000000000" pitchFamily="2" charset="0"/>
              <a:ea typeface="+mn-ea"/>
              <a:cs typeface="+mn-cs"/>
            </a:endParaRPr>
          </a:p>
        </p:txBody>
      </p:sp>
      <p:sp>
        <p:nvSpPr>
          <p:cNvPr id="29" name="Text 4">
            <a:extLst>
              <a:ext uri="{FF2B5EF4-FFF2-40B4-BE49-F238E27FC236}">
                <a16:creationId xmlns:a16="http://schemas.microsoft.com/office/drawing/2014/main" id="{09CDCA60-B0B5-5241-F3D6-F4C353E7E436}"/>
              </a:ext>
            </a:extLst>
          </p:cNvPr>
          <p:cNvSpPr/>
          <p:nvPr/>
        </p:nvSpPr>
        <p:spPr>
          <a:xfrm>
            <a:off x="1235599" y="2731815"/>
            <a:ext cx="461666" cy="577215"/>
          </a:xfrm>
          <a:prstGeom prst="rect">
            <a:avLst/>
          </a:prstGeom>
          <a:solidFill>
            <a:srgbClr val="C1E5F5"/>
          </a:solidFill>
          <a:ln/>
        </p:spPr>
        <p:txBody>
          <a:bodyPr wrap="none" lIns="0" tIns="0" rIns="0" bIns="0" rtlCol="0" anchor="t"/>
          <a:lstStyle/>
          <a:p>
            <a:pPr algn="ctr" defTabSz="1371600" rtl="0">
              <a:lnSpc>
                <a:spcPts val="3600"/>
              </a:lnSpc>
              <a:buClrTx/>
            </a:pPr>
            <a:r>
              <a:rPr lang="en-US" sz="2100" kern="1200" dirty="0">
                <a:solidFill>
                  <a:srgbClr val="3B3535"/>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30" name="Text 5">
            <a:extLst>
              <a:ext uri="{FF2B5EF4-FFF2-40B4-BE49-F238E27FC236}">
                <a16:creationId xmlns:a16="http://schemas.microsoft.com/office/drawing/2014/main" id="{2590FCE0-E9B5-4FD9-155F-E098FAB63642}"/>
              </a:ext>
            </a:extLst>
          </p:cNvPr>
          <p:cNvSpPr/>
          <p:nvPr/>
        </p:nvSpPr>
        <p:spPr>
          <a:xfrm>
            <a:off x="2928938" y="2710519"/>
            <a:ext cx="4672191" cy="480953"/>
          </a:xfrm>
          <a:prstGeom prst="rect">
            <a:avLst/>
          </a:prstGeom>
          <a:noFill/>
          <a:ln/>
        </p:spPr>
        <p:txBody>
          <a:bodyPr wrap="none" lIns="0" tIns="0" rIns="0" bIns="0" rtlCol="0" anchor="t"/>
          <a:lstStyle/>
          <a:p>
            <a:pPr algn="l" defTabSz="1371600" rtl="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Πρώιμα Θεμέλια (1812)</a:t>
            </a:r>
            <a:endParaRPr lang="en-US" sz="2100" b="1" kern="1200" dirty="0">
              <a:solidFill>
                <a:prstClr val="black"/>
              </a:solidFill>
              <a:latin typeface="Barlow" panose="00000500000000000000" pitchFamily="2" charset="0"/>
              <a:ea typeface="+mn-ea"/>
              <a:cs typeface="+mn-cs"/>
            </a:endParaRPr>
          </a:p>
        </p:txBody>
      </p:sp>
      <p:sp>
        <p:nvSpPr>
          <p:cNvPr id="31" name="Text 6">
            <a:extLst>
              <a:ext uri="{FF2B5EF4-FFF2-40B4-BE49-F238E27FC236}">
                <a16:creationId xmlns:a16="http://schemas.microsoft.com/office/drawing/2014/main" id="{6994B4B7-4A22-A79C-8DEA-C6661B20B611}"/>
              </a:ext>
            </a:extLst>
          </p:cNvPr>
          <p:cNvSpPr/>
          <p:nvPr/>
        </p:nvSpPr>
        <p:spPr>
          <a:xfrm>
            <a:off x="2928938" y="3108055"/>
            <a:ext cx="9649599" cy="935831"/>
          </a:xfrm>
          <a:prstGeom prst="rect">
            <a:avLst/>
          </a:prstGeom>
          <a:noFill/>
          <a:ln/>
        </p:spPr>
        <p:txBody>
          <a:bodyPr wrap="square" lIns="0" tIns="0" rIns="0" bIns="0" rtlCol="0" anchor="t"/>
          <a:lstStyle/>
          <a:p>
            <a:pPr algn="l" defTabSz="1371600" rtl="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Ο Ρόμπερτ Όουεν εισήγαγε ένα κοινωνικά συνειδητό επιχειρηματικό μοντέλο που επικεντρώνεται στην ευημερία της κοινότητας.</a:t>
            </a:r>
            <a:endParaRPr lang="en-US" sz="2100" kern="1200" dirty="0">
              <a:solidFill>
                <a:prstClr val="black"/>
              </a:solidFill>
              <a:latin typeface="Barlow" panose="00000500000000000000" pitchFamily="2" charset="0"/>
              <a:ea typeface="+mn-ea"/>
              <a:cs typeface="+mn-cs"/>
            </a:endParaRPr>
          </a:p>
        </p:txBody>
      </p:sp>
      <p:sp>
        <p:nvSpPr>
          <p:cNvPr id="32" name="Shape 7">
            <a:extLst>
              <a:ext uri="{FF2B5EF4-FFF2-40B4-BE49-F238E27FC236}">
                <a16:creationId xmlns:a16="http://schemas.microsoft.com/office/drawing/2014/main" id="{DEF64CCF-7B9F-DB88-90EF-E0C79D39BD47}"/>
              </a:ext>
            </a:extLst>
          </p:cNvPr>
          <p:cNvSpPr/>
          <p:nvPr/>
        </p:nvSpPr>
        <p:spPr>
          <a:xfrm>
            <a:off x="1761113" y="4617113"/>
            <a:ext cx="877431" cy="34290"/>
          </a:xfrm>
          <a:prstGeom prst="roundRect">
            <a:avLst>
              <a:gd name="adj" fmla="val 358260"/>
            </a:avLst>
          </a:prstGeom>
          <a:solidFill>
            <a:srgbClr val="C1E5F5"/>
          </a:solidFill>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33" name="Shape 8">
            <a:extLst>
              <a:ext uri="{FF2B5EF4-FFF2-40B4-BE49-F238E27FC236}">
                <a16:creationId xmlns:a16="http://schemas.microsoft.com/office/drawing/2014/main" id="{8414EC90-A280-0F58-5228-DC58704AA464}"/>
              </a:ext>
            </a:extLst>
          </p:cNvPr>
          <p:cNvSpPr/>
          <p:nvPr/>
        </p:nvSpPr>
        <p:spPr>
          <a:xfrm>
            <a:off x="1137464" y="4305287"/>
            <a:ext cx="657939" cy="657939"/>
          </a:xfrm>
          <a:prstGeom prst="roundRect">
            <a:avLst>
              <a:gd name="adj" fmla="val 18672"/>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34" name="Text 9">
            <a:extLst>
              <a:ext uri="{FF2B5EF4-FFF2-40B4-BE49-F238E27FC236}">
                <a16:creationId xmlns:a16="http://schemas.microsoft.com/office/drawing/2014/main" id="{AE29FD13-66EB-415B-4CC4-FE5611793026}"/>
              </a:ext>
            </a:extLst>
          </p:cNvPr>
          <p:cNvSpPr/>
          <p:nvPr/>
        </p:nvSpPr>
        <p:spPr>
          <a:xfrm>
            <a:off x="1235602" y="4447136"/>
            <a:ext cx="461666" cy="577215"/>
          </a:xfrm>
          <a:prstGeom prst="rect">
            <a:avLst/>
          </a:prstGeom>
          <a:solidFill>
            <a:srgbClr val="C1E5F5"/>
          </a:solidFill>
          <a:ln/>
        </p:spPr>
        <p:txBody>
          <a:bodyPr wrap="none" lIns="0" tIns="0" rIns="0" bIns="0" rtlCol="0" anchor="t"/>
          <a:lstStyle/>
          <a:p>
            <a:pPr algn="ctr" defTabSz="1371600" rtl="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2</a:t>
            </a:r>
            <a:endParaRPr lang="en-US" sz="2100" b="1" kern="1200" dirty="0">
              <a:solidFill>
                <a:prstClr val="black"/>
              </a:solidFill>
              <a:latin typeface="Barlow" panose="00000500000000000000" pitchFamily="2" charset="0"/>
              <a:ea typeface="+mn-ea"/>
              <a:cs typeface="+mn-cs"/>
            </a:endParaRPr>
          </a:p>
        </p:txBody>
      </p:sp>
      <p:sp>
        <p:nvSpPr>
          <p:cNvPr id="35" name="Text 10">
            <a:extLst>
              <a:ext uri="{FF2B5EF4-FFF2-40B4-BE49-F238E27FC236}">
                <a16:creationId xmlns:a16="http://schemas.microsoft.com/office/drawing/2014/main" id="{E202F5A8-3C38-BCA5-751D-8C8ADAF247CA}"/>
              </a:ext>
            </a:extLst>
          </p:cNvPr>
          <p:cNvSpPr/>
          <p:nvPr/>
        </p:nvSpPr>
        <p:spPr>
          <a:xfrm>
            <a:off x="2928938" y="4405658"/>
            <a:ext cx="6113979" cy="480953"/>
          </a:xfrm>
          <a:prstGeom prst="rect">
            <a:avLst/>
          </a:prstGeom>
          <a:noFill/>
          <a:ln/>
        </p:spPr>
        <p:txBody>
          <a:bodyPr wrap="none" lIns="0" tIns="0" rIns="0" bIns="0" rtlCol="0" anchor="t"/>
          <a:lstStyle/>
          <a:p>
            <a:pPr algn="l" defTabSz="1371600" rtl="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Σύγχρονο Πλαίσιο (1960-1979)</a:t>
            </a:r>
            <a:endParaRPr lang="en-US" sz="2100" b="1" kern="1200" dirty="0">
              <a:solidFill>
                <a:prstClr val="black"/>
              </a:solidFill>
              <a:latin typeface="Barlow" panose="00000500000000000000" pitchFamily="2" charset="0"/>
              <a:ea typeface="+mn-ea"/>
              <a:cs typeface="+mn-cs"/>
            </a:endParaRPr>
          </a:p>
        </p:txBody>
      </p:sp>
      <p:sp>
        <p:nvSpPr>
          <p:cNvPr id="36" name="Text 11">
            <a:extLst>
              <a:ext uri="{FF2B5EF4-FFF2-40B4-BE49-F238E27FC236}">
                <a16:creationId xmlns:a16="http://schemas.microsoft.com/office/drawing/2014/main" id="{FDAEDF75-94A6-6B10-3E81-65A068C5231E}"/>
              </a:ext>
            </a:extLst>
          </p:cNvPr>
          <p:cNvSpPr/>
          <p:nvPr/>
        </p:nvSpPr>
        <p:spPr>
          <a:xfrm>
            <a:off x="2928938" y="4816141"/>
            <a:ext cx="9649599" cy="935831"/>
          </a:xfrm>
          <a:prstGeom prst="rect">
            <a:avLst/>
          </a:prstGeom>
          <a:noFill/>
          <a:ln/>
        </p:spPr>
        <p:txBody>
          <a:bodyPr wrap="square" lIns="0" tIns="0" rIns="0" bIns="0" rtlCol="0" anchor="t"/>
          <a:lstStyle/>
          <a:p>
            <a:pPr algn="l" defTabSz="1371600" rtl="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Ακαδημαϊκοί όπως ο Keith Davis και ο Archie Carroll ορίζουν την ΕΚΕ ως πολυεπίπεδες ευθύνες: οικονομικές, νομικές, ηθικές και φιλανθρωπικές.</a:t>
            </a:r>
            <a:endParaRPr lang="en-US" sz="2100" kern="1200" dirty="0">
              <a:solidFill>
                <a:prstClr val="black"/>
              </a:solidFill>
              <a:latin typeface="Barlow" panose="00000500000000000000" pitchFamily="2" charset="0"/>
              <a:ea typeface="+mn-ea"/>
              <a:cs typeface="+mn-cs"/>
            </a:endParaRPr>
          </a:p>
        </p:txBody>
      </p:sp>
      <p:sp>
        <p:nvSpPr>
          <p:cNvPr id="37" name="Shape 12">
            <a:extLst>
              <a:ext uri="{FF2B5EF4-FFF2-40B4-BE49-F238E27FC236}">
                <a16:creationId xmlns:a16="http://schemas.microsoft.com/office/drawing/2014/main" id="{3C21ADBE-4F7B-BB95-E61E-DD6DEE826A01}"/>
              </a:ext>
            </a:extLst>
          </p:cNvPr>
          <p:cNvSpPr/>
          <p:nvPr/>
        </p:nvSpPr>
        <p:spPr>
          <a:xfrm>
            <a:off x="1761113" y="6480476"/>
            <a:ext cx="877431" cy="34290"/>
          </a:xfrm>
          <a:prstGeom prst="roundRect">
            <a:avLst>
              <a:gd name="adj" fmla="val 358260"/>
            </a:avLst>
          </a:prstGeom>
          <a:solidFill>
            <a:srgbClr val="C1E5F5"/>
          </a:solidFill>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38" name="Shape 13">
            <a:extLst>
              <a:ext uri="{FF2B5EF4-FFF2-40B4-BE49-F238E27FC236}">
                <a16:creationId xmlns:a16="http://schemas.microsoft.com/office/drawing/2014/main" id="{F859E99B-9DEA-7358-AC28-0BC60FDA2D58}"/>
              </a:ext>
            </a:extLst>
          </p:cNvPr>
          <p:cNvSpPr/>
          <p:nvPr/>
        </p:nvSpPr>
        <p:spPr>
          <a:xfrm>
            <a:off x="1137464" y="6155720"/>
            <a:ext cx="657939" cy="657939"/>
          </a:xfrm>
          <a:prstGeom prst="roundRect">
            <a:avLst>
              <a:gd name="adj" fmla="val 18672"/>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39" name="Text 14">
            <a:extLst>
              <a:ext uri="{FF2B5EF4-FFF2-40B4-BE49-F238E27FC236}">
                <a16:creationId xmlns:a16="http://schemas.microsoft.com/office/drawing/2014/main" id="{59B4E7ED-E2EB-9A7B-AFFE-0C403AB1AC7D}"/>
              </a:ext>
            </a:extLst>
          </p:cNvPr>
          <p:cNvSpPr/>
          <p:nvPr/>
        </p:nvSpPr>
        <p:spPr>
          <a:xfrm>
            <a:off x="1235602" y="6198203"/>
            <a:ext cx="461666" cy="577215"/>
          </a:xfrm>
          <a:prstGeom prst="rect">
            <a:avLst/>
          </a:prstGeom>
          <a:solidFill>
            <a:srgbClr val="C1E5F5"/>
          </a:solidFill>
          <a:ln/>
        </p:spPr>
        <p:txBody>
          <a:bodyPr wrap="none" lIns="0" tIns="0" rIns="0" bIns="0" rtlCol="0" anchor="t"/>
          <a:lstStyle/>
          <a:p>
            <a:pPr algn="ctr" defTabSz="1371600" rtl="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3</a:t>
            </a:r>
            <a:endParaRPr lang="en-US" sz="2100" b="1" kern="1200" dirty="0">
              <a:solidFill>
                <a:prstClr val="black"/>
              </a:solidFill>
              <a:latin typeface="Barlow" panose="00000500000000000000" pitchFamily="2" charset="0"/>
              <a:ea typeface="+mn-ea"/>
              <a:cs typeface="+mn-cs"/>
            </a:endParaRPr>
          </a:p>
        </p:txBody>
      </p:sp>
      <p:sp>
        <p:nvSpPr>
          <p:cNvPr id="40" name="Text 15">
            <a:extLst>
              <a:ext uri="{FF2B5EF4-FFF2-40B4-BE49-F238E27FC236}">
                <a16:creationId xmlns:a16="http://schemas.microsoft.com/office/drawing/2014/main" id="{6D473A4D-3D90-A227-3820-DB6187A51D8A}"/>
              </a:ext>
            </a:extLst>
          </p:cNvPr>
          <p:cNvSpPr/>
          <p:nvPr/>
        </p:nvSpPr>
        <p:spPr>
          <a:xfrm>
            <a:off x="2928938" y="6217267"/>
            <a:ext cx="6887646" cy="480953"/>
          </a:xfrm>
          <a:prstGeom prst="rect">
            <a:avLst/>
          </a:prstGeom>
          <a:noFill/>
          <a:ln/>
        </p:spPr>
        <p:txBody>
          <a:bodyPr wrap="none" lIns="0" tIns="0" rIns="0" bIns="0" rtlCol="0" anchor="t"/>
          <a:lstStyle/>
          <a:p>
            <a:pPr algn="l" defTabSz="1371600" rtl="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Στρατηγική Ολοκλήρωση (δεκαετίες 1990-2000)</a:t>
            </a:r>
            <a:endParaRPr lang="en-US" sz="2100" b="1" kern="1200" dirty="0">
              <a:solidFill>
                <a:prstClr val="black"/>
              </a:solidFill>
              <a:latin typeface="Barlow" panose="00000500000000000000" pitchFamily="2" charset="0"/>
              <a:ea typeface="+mn-ea"/>
              <a:cs typeface="+mn-cs"/>
            </a:endParaRPr>
          </a:p>
        </p:txBody>
      </p:sp>
      <p:sp>
        <p:nvSpPr>
          <p:cNvPr id="41" name="Text 16">
            <a:extLst>
              <a:ext uri="{FF2B5EF4-FFF2-40B4-BE49-F238E27FC236}">
                <a16:creationId xmlns:a16="http://schemas.microsoft.com/office/drawing/2014/main" id="{27B8FF22-C659-79AD-9E99-E016F748C884}"/>
              </a:ext>
            </a:extLst>
          </p:cNvPr>
          <p:cNvSpPr/>
          <p:nvPr/>
        </p:nvSpPr>
        <p:spPr>
          <a:xfrm>
            <a:off x="2928938" y="6666566"/>
            <a:ext cx="9649599" cy="935831"/>
          </a:xfrm>
          <a:prstGeom prst="rect">
            <a:avLst/>
          </a:prstGeom>
          <a:noFill/>
          <a:ln/>
        </p:spPr>
        <p:txBody>
          <a:bodyPr wrap="square" lIns="0" tIns="0" rIns="0" bIns="0" rtlCol="0" anchor="t"/>
          <a:lstStyle/>
          <a:p>
            <a:pPr algn="l" defTabSz="1371600" rtl="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Η Πυραμίδα ΕΚΕ του Carroll και το Μοντέλο Τριών Τομέων των Schwartz &amp; Carroll ενσωμάτωσαν ηθικές, νομικές και οικονομικές επιταγές.</a:t>
            </a:r>
            <a:endParaRPr lang="en-US" sz="2100" kern="1200" dirty="0">
              <a:solidFill>
                <a:prstClr val="black"/>
              </a:solidFill>
              <a:latin typeface="Barlow" panose="00000500000000000000" pitchFamily="2" charset="0"/>
              <a:ea typeface="+mn-ea"/>
              <a:cs typeface="+mn-cs"/>
            </a:endParaRPr>
          </a:p>
        </p:txBody>
      </p:sp>
      <p:sp>
        <p:nvSpPr>
          <p:cNvPr id="42" name="Shape 17">
            <a:extLst>
              <a:ext uri="{FF2B5EF4-FFF2-40B4-BE49-F238E27FC236}">
                <a16:creationId xmlns:a16="http://schemas.microsoft.com/office/drawing/2014/main" id="{8E4F897B-C2FF-3F78-AD33-E3CB0410DF16}"/>
              </a:ext>
            </a:extLst>
          </p:cNvPr>
          <p:cNvSpPr/>
          <p:nvPr/>
        </p:nvSpPr>
        <p:spPr>
          <a:xfrm>
            <a:off x="1761113" y="8214449"/>
            <a:ext cx="877431" cy="34290"/>
          </a:xfrm>
          <a:prstGeom prst="roundRect">
            <a:avLst>
              <a:gd name="adj" fmla="val 358260"/>
            </a:avLst>
          </a:prstGeom>
          <a:solidFill>
            <a:srgbClr val="C1E5F5"/>
          </a:solidFill>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43" name="Shape 18">
            <a:extLst>
              <a:ext uri="{FF2B5EF4-FFF2-40B4-BE49-F238E27FC236}">
                <a16:creationId xmlns:a16="http://schemas.microsoft.com/office/drawing/2014/main" id="{3612B67A-26D3-FC07-CF16-9B88D1C048E4}"/>
              </a:ext>
            </a:extLst>
          </p:cNvPr>
          <p:cNvSpPr/>
          <p:nvPr/>
        </p:nvSpPr>
        <p:spPr>
          <a:xfrm>
            <a:off x="1137464" y="7889693"/>
            <a:ext cx="657939" cy="657939"/>
          </a:xfrm>
          <a:prstGeom prst="roundRect">
            <a:avLst>
              <a:gd name="adj" fmla="val 18672"/>
            </a:avLst>
          </a:prstGeom>
          <a:solidFill>
            <a:srgbClr val="C1E5F5"/>
          </a:solidFill>
          <a:ln w="7620">
            <a:solidFill>
              <a:srgbClr val="BBC2DC"/>
            </a:solidFill>
            <a:prstDash val="solid"/>
          </a:ln>
        </p:spPr>
        <p:txBody>
          <a:bodyPr/>
          <a:lstStyle/>
          <a:p>
            <a:pPr algn="l" defTabSz="1371600" rtl="0">
              <a:buClrTx/>
            </a:pPr>
            <a:endParaRPr lang="it-IT" sz="2100" kern="1200">
              <a:solidFill>
                <a:prstClr val="black"/>
              </a:solidFill>
              <a:latin typeface="Barlow" panose="00000500000000000000" pitchFamily="2" charset="0"/>
              <a:ea typeface="+mn-ea"/>
              <a:cs typeface="+mn-cs"/>
            </a:endParaRPr>
          </a:p>
        </p:txBody>
      </p:sp>
      <p:sp>
        <p:nvSpPr>
          <p:cNvPr id="44" name="Text 19">
            <a:extLst>
              <a:ext uri="{FF2B5EF4-FFF2-40B4-BE49-F238E27FC236}">
                <a16:creationId xmlns:a16="http://schemas.microsoft.com/office/drawing/2014/main" id="{9B5CE5A9-6101-5A28-3A13-F536AF8BC1A0}"/>
              </a:ext>
            </a:extLst>
          </p:cNvPr>
          <p:cNvSpPr/>
          <p:nvPr/>
        </p:nvSpPr>
        <p:spPr>
          <a:xfrm>
            <a:off x="1269890" y="8047097"/>
            <a:ext cx="461666" cy="577215"/>
          </a:xfrm>
          <a:prstGeom prst="rect">
            <a:avLst/>
          </a:prstGeom>
          <a:solidFill>
            <a:srgbClr val="C1E5F5"/>
          </a:solidFill>
          <a:ln/>
        </p:spPr>
        <p:txBody>
          <a:bodyPr wrap="none" lIns="0" tIns="0" rIns="0" bIns="0" rtlCol="0" anchor="t"/>
          <a:lstStyle/>
          <a:p>
            <a:pPr algn="ctr" defTabSz="1371600" rtl="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4</a:t>
            </a:r>
            <a:endParaRPr lang="en-US" sz="2100" b="1" kern="1200" dirty="0">
              <a:solidFill>
                <a:prstClr val="black"/>
              </a:solidFill>
              <a:latin typeface="Barlow" panose="00000500000000000000" pitchFamily="2" charset="0"/>
              <a:ea typeface="+mn-ea"/>
              <a:cs typeface="+mn-cs"/>
            </a:endParaRPr>
          </a:p>
        </p:txBody>
      </p:sp>
      <p:sp>
        <p:nvSpPr>
          <p:cNvPr id="45" name="Text 20">
            <a:extLst>
              <a:ext uri="{FF2B5EF4-FFF2-40B4-BE49-F238E27FC236}">
                <a16:creationId xmlns:a16="http://schemas.microsoft.com/office/drawing/2014/main" id="{BD817BD7-C656-3831-F285-19511749481F}"/>
              </a:ext>
            </a:extLst>
          </p:cNvPr>
          <p:cNvSpPr/>
          <p:nvPr/>
        </p:nvSpPr>
        <p:spPr>
          <a:xfrm>
            <a:off x="2928938" y="7990064"/>
            <a:ext cx="5570876" cy="480953"/>
          </a:xfrm>
          <a:prstGeom prst="rect">
            <a:avLst/>
          </a:prstGeom>
          <a:noFill/>
          <a:ln/>
        </p:spPr>
        <p:txBody>
          <a:bodyPr wrap="none" lIns="0" tIns="0" rIns="0" bIns="0" rtlCol="0" anchor="t"/>
          <a:lstStyle/>
          <a:p>
            <a:pPr algn="l" defTabSz="1371600" rtl="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Κοινή Αξία (2007-σήμερα)</a:t>
            </a:r>
            <a:endParaRPr lang="en-US" sz="2100" b="1" kern="1200" dirty="0">
              <a:solidFill>
                <a:prstClr val="black"/>
              </a:solidFill>
              <a:latin typeface="Barlow" panose="00000500000000000000" pitchFamily="2" charset="0"/>
              <a:ea typeface="+mn-ea"/>
              <a:cs typeface="+mn-cs"/>
            </a:endParaRPr>
          </a:p>
        </p:txBody>
      </p:sp>
      <p:sp>
        <p:nvSpPr>
          <p:cNvPr id="46" name="Text 21">
            <a:extLst>
              <a:ext uri="{FF2B5EF4-FFF2-40B4-BE49-F238E27FC236}">
                <a16:creationId xmlns:a16="http://schemas.microsoft.com/office/drawing/2014/main" id="{77EB7595-1701-93A5-63B5-C75162B3ABBB}"/>
              </a:ext>
            </a:extLst>
          </p:cNvPr>
          <p:cNvSpPr/>
          <p:nvPr/>
        </p:nvSpPr>
        <p:spPr>
          <a:xfrm>
            <a:off x="2928938" y="8426425"/>
            <a:ext cx="9649599" cy="935831"/>
          </a:xfrm>
          <a:prstGeom prst="rect">
            <a:avLst/>
          </a:prstGeom>
          <a:noFill/>
          <a:ln/>
        </p:spPr>
        <p:txBody>
          <a:bodyPr wrap="square" lIns="0" tIns="0" rIns="0" bIns="0" rtlCol="0" anchor="t"/>
          <a:lstStyle/>
          <a:p>
            <a:pPr algn="l" defTabSz="1371600" rtl="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Οι Πόρτερ και Κράμερ υποστήριξαν την επιδίωξη κοινών αξιών, ευθυγραμμίζοντας την κοινωνική πρόοδο με την επιχειρηματική επιτυχία.</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87522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04D63F-6155-97D5-DDB9-6B9BD0172474}"/>
              </a:ext>
            </a:extLst>
          </p:cNvPr>
          <p:cNvSpPr>
            <a:spLocks noGrp="1"/>
          </p:cNvSpPr>
          <p:nvPr>
            <p:ph type="title"/>
          </p:nvPr>
        </p:nvSpPr>
        <p:spPr>
          <a:xfrm>
            <a:off x="229655" y="1173674"/>
            <a:ext cx="15773400" cy="1264440"/>
          </a:xfrm>
        </p:spPr>
        <p:txBody>
          <a:bodyPr/>
          <a:lstStyle/>
          <a:p>
            <a:pPr algn="l" rtl="0"/>
            <a:r>
              <a:rPr lang="it-IT" sz="4800" dirty="0">
                <a:solidFill>
                  <a:srgbClr val="462AF0"/>
                </a:solidFill>
              </a:rPr>
              <a:t>ΕΚΕ και Βιώσιμη Ανάπτυξη</a:t>
            </a:r>
          </a:p>
        </p:txBody>
      </p:sp>
      <p:sp>
        <p:nvSpPr>
          <p:cNvPr id="6" name="CasellaDiTesto 5">
            <a:extLst>
              <a:ext uri="{FF2B5EF4-FFF2-40B4-BE49-F238E27FC236}">
                <a16:creationId xmlns:a16="http://schemas.microsoft.com/office/drawing/2014/main" id="{E1AD0C00-6692-6E34-9AE2-98E860D7DF1D}"/>
              </a:ext>
            </a:extLst>
          </p:cNvPr>
          <p:cNvSpPr txBox="1"/>
          <p:nvPr/>
        </p:nvSpPr>
        <p:spPr>
          <a:xfrm>
            <a:off x="456589" y="7527658"/>
            <a:ext cx="17106182" cy="1384995"/>
          </a:xfrm>
          <a:prstGeom prst="rect">
            <a:avLst/>
          </a:prstGeom>
          <a:noFill/>
        </p:spPr>
        <p:txBody>
          <a:bodyPr wrap="square">
            <a:spAutoFit/>
          </a:bodyPr>
          <a:lstStyle/>
          <a:p>
            <a:pPr algn="l" defTabSz="1371600" rtl="0">
              <a:buClrTx/>
            </a:pPr>
            <a:r>
              <a:rPr lang="en-US" sz="2100" b="1" kern="1200" dirty="0">
                <a:solidFill>
                  <a:prstClr val="black"/>
                </a:solidFill>
                <a:latin typeface="Aptos" panose="02110004020202020204"/>
                <a:ea typeface="+mn-ea"/>
                <a:cs typeface="+mn-cs"/>
              </a:rPr>
              <a:t>Η ΕΚΕ είναι βαθιά ενσωματωμένη στη βιώσιμη ανάπτυξη, όπως ορίζεται στην Έκθεση Brundtland:</a:t>
            </a:r>
            <a:r>
              <a:rPr lang="en-US" sz="2100" b="1" i="1" kern="1200" dirty="0">
                <a:solidFill>
                  <a:prstClr val="black"/>
                </a:solidFill>
                <a:latin typeface="Aptos" panose="02110004020202020204"/>
                <a:ea typeface="+mn-ea"/>
                <a:cs typeface="+mn-cs"/>
              </a:rPr>
              <a:t>κάλυψη των αναγκών του παρόντος χωρίς να διακυβεύεται η ικανότητα των μελλοντικών γενεών να καλύψουν τις δικές τους ανάγκες</a:t>
            </a:r>
            <a:r>
              <a:rPr lang="en-US" sz="2100" b="1" kern="1200" dirty="0">
                <a:solidFill>
                  <a:prstClr val="black"/>
                </a:solidFill>
                <a:latin typeface="Aptos" panose="02110004020202020204"/>
                <a:ea typeface="+mn-ea"/>
                <a:cs typeface="+mn-cs"/>
              </a:rPr>
              <a:t>Η Ατζέντα 2030 των Ηνωμένων Εθνών και οι 17 Στόχοι Βιώσιμης Ανάπτυξης παρέχουν ένα καθολικό πλαίσιο για τις επιχειρήσεις, ώστε να συμβάλλουν στην κοινωνική ισότητα, την προστασία του περιβάλλοντος και την οικονομική ανάπτυξη.</a:t>
            </a:r>
          </a:p>
        </p:txBody>
      </p:sp>
      <p:pic>
        <p:nvPicPr>
          <p:cNvPr id="7" name="Immagine 6">
            <a:extLst>
              <a:ext uri="{FF2B5EF4-FFF2-40B4-BE49-F238E27FC236}">
                <a16:creationId xmlns:a16="http://schemas.microsoft.com/office/drawing/2014/main" id="{5286D3B6-E933-54F5-0058-100778FB58FA}"/>
              </a:ext>
            </a:extLst>
          </p:cNvPr>
          <p:cNvPicPr>
            <a:picLocks noChangeAspect="1"/>
          </p:cNvPicPr>
          <p:nvPr/>
        </p:nvPicPr>
        <p:blipFill>
          <a:blip r:embed="rId2"/>
          <a:stretch>
            <a:fillRect/>
          </a:stretch>
        </p:blipFill>
        <p:spPr>
          <a:xfrm>
            <a:off x="2407552" y="2601888"/>
            <a:ext cx="13204257" cy="4344705"/>
          </a:xfrm>
          <a:prstGeom prst="rect">
            <a:avLst/>
          </a:prstGeom>
        </p:spPr>
      </p:pic>
    </p:spTree>
    <p:extLst>
      <p:ext uri="{BB962C8B-B14F-4D97-AF65-F5344CB8AC3E}">
        <p14:creationId xmlns:p14="http://schemas.microsoft.com/office/powerpoint/2010/main" val="94324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
            <a:extLst>
              <a:ext uri="{FF2B5EF4-FFF2-40B4-BE49-F238E27FC236}">
                <a16:creationId xmlns:a16="http://schemas.microsoft.com/office/drawing/2014/main" id="{78C26BB3-30BC-4C1B-8E39-5F12E4B869C5}"/>
              </a:ext>
            </a:extLst>
          </p:cNvPr>
          <p:cNvSpPr/>
          <p:nvPr/>
        </p:nvSpPr>
        <p:spPr>
          <a:xfrm>
            <a:off x="12101913" y="3557609"/>
            <a:ext cx="5640953" cy="4931071"/>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5" name="Shape 1">
            <a:extLst>
              <a:ext uri="{FF2B5EF4-FFF2-40B4-BE49-F238E27FC236}">
                <a16:creationId xmlns:a16="http://schemas.microsoft.com/office/drawing/2014/main" id="{1C88B8AE-0B48-CD8F-C739-171D90EB5274}"/>
              </a:ext>
            </a:extLst>
          </p:cNvPr>
          <p:cNvSpPr/>
          <p:nvPr/>
        </p:nvSpPr>
        <p:spPr>
          <a:xfrm>
            <a:off x="6337167" y="3538115"/>
            <a:ext cx="5640953" cy="495056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BEB44FE0-D8B7-4A65-0B40-B7F8EE13FE79}"/>
              </a:ext>
            </a:extLst>
          </p:cNvPr>
          <p:cNvSpPr/>
          <p:nvPr/>
        </p:nvSpPr>
        <p:spPr>
          <a:xfrm>
            <a:off x="527837" y="3538116"/>
            <a:ext cx="5640953" cy="4950564"/>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algn="l" defTabSz="1371600" rtl="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A08246B4-FA42-05CB-7D22-426C6E6C5834}"/>
              </a:ext>
            </a:extLst>
          </p:cNvPr>
          <p:cNvSpPr>
            <a:spLocks noGrp="1"/>
          </p:cNvSpPr>
          <p:nvPr>
            <p:ph type="title"/>
          </p:nvPr>
        </p:nvSpPr>
        <p:spPr>
          <a:xfrm>
            <a:off x="408677" y="1298174"/>
            <a:ext cx="15773400" cy="1988345"/>
          </a:xfrm>
        </p:spPr>
        <p:txBody>
          <a:bodyPr/>
          <a:lstStyle/>
          <a:p>
            <a:pPr algn="l" rtl="0"/>
            <a:r>
              <a:rPr lang="en-US" sz="4800" dirty="0">
                <a:solidFill>
                  <a:srgbClr val="462AF0"/>
                </a:solidFill>
              </a:rPr>
              <a:t>Αξία ΕΚΕ στον Τουρισμό και τη Φιλοξενία</a:t>
            </a:r>
            <a:endParaRPr lang="it-IT" sz="4800" dirty="0">
              <a:solidFill>
                <a:srgbClr val="462AF0"/>
              </a:solidFill>
            </a:endParaRPr>
          </a:p>
        </p:txBody>
      </p:sp>
      <p:sp>
        <p:nvSpPr>
          <p:cNvPr id="5" name="Text 2">
            <a:extLst>
              <a:ext uri="{FF2B5EF4-FFF2-40B4-BE49-F238E27FC236}">
                <a16:creationId xmlns:a16="http://schemas.microsoft.com/office/drawing/2014/main" id="{61006E73-363E-E158-9B38-3752F50F7436}"/>
              </a:ext>
            </a:extLst>
          </p:cNvPr>
          <p:cNvSpPr/>
          <p:nvPr/>
        </p:nvSpPr>
        <p:spPr>
          <a:xfrm>
            <a:off x="791750" y="3733365"/>
            <a:ext cx="3761006" cy="454164"/>
          </a:xfrm>
          <a:prstGeom prst="rect">
            <a:avLst/>
          </a:prstGeom>
          <a:noFill/>
          <a:ln/>
        </p:spPr>
        <p:txBody>
          <a:bodyPr wrap="none" lIns="0" tIns="0" rIns="0" bIns="0" rtlCol="0" anchor="t"/>
          <a:lstStyle/>
          <a:p>
            <a:pPr algn="l" defTabSz="1371600" rtl="0">
              <a:lnSpc>
                <a:spcPts val="3525"/>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Στρατηγικό Πλεονέκτημα</a:t>
            </a:r>
            <a:endParaRPr lang="en-US" sz="2100"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E5F3F366-8B9F-2D60-24D2-A2B6EA59D3A3}"/>
              </a:ext>
            </a:extLst>
          </p:cNvPr>
          <p:cNvSpPr/>
          <p:nvPr/>
        </p:nvSpPr>
        <p:spPr>
          <a:xfrm>
            <a:off x="820825" y="4439126"/>
            <a:ext cx="5007411" cy="3094137"/>
          </a:xfrm>
          <a:prstGeom prst="rect">
            <a:avLst/>
          </a:prstGeom>
          <a:noFill/>
          <a:ln/>
        </p:spPr>
        <p:txBody>
          <a:bodyPr wrap="square" lIns="0" tIns="0" rIns="0" bIns="0" rtlCol="0" anchor="t"/>
          <a:lstStyle/>
          <a:p>
            <a:pPr algn="l" defTabSz="1371600" rtl="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Η ΕΚΕ έχει εξελιχθεί από ηθική επιταγή σε βασικό παράγοντα για τη στρατηγική και την επιτυχία μιας επιχείρησης, ιδιαίτερα στον τουρισμό και τη φιλοξενία, όπου οι επιχειρήσεις λειτουργούν στο σημείο τομής της παροχής υπηρεσιών, του πολιτισμού και της εμπλοκής της κοινότητας.</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4ECF7F24-3EA6-F12E-A60F-D1A562E45198}"/>
              </a:ext>
            </a:extLst>
          </p:cNvPr>
          <p:cNvSpPr/>
          <p:nvPr/>
        </p:nvSpPr>
        <p:spPr>
          <a:xfrm>
            <a:off x="6554802" y="3733365"/>
            <a:ext cx="3634740" cy="454164"/>
          </a:xfrm>
          <a:prstGeom prst="rect">
            <a:avLst/>
          </a:prstGeom>
          <a:noFill/>
          <a:ln/>
        </p:spPr>
        <p:txBody>
          <a:bodyPr wrap="none" lIns="0" tIns="0" rIns="0" bIns="0" rtlCol="0" anchor="t"/>
          <a:lstStyle/>
          <a:p>
            <a:pPr algn="l" defTabSz="1371600" rtl="0">
              <a:lnSpc>
                <a:spcPts val="3525"/>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Οικοδόμηση εμπιστοσύνης</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E593B41A-8599-52C0-CC16-9EF59AA3E8E8}"/>
              </a:ext>
            </a:extLst>
          </p:cNvPr>
          <p:cNvSpPr/>
          <p:nvPr/>
        </p:nvSpPr>
        <p:spPr>
          <a:xfrm>
            <a:off x="6583878" y="4439126"/>
            <a:ext cx="5007411" cy="3094137"/>
          </a:xfrm>
          <a:prstGeom prst="rect">
            <a:avLst/>
          </a:prstGeom>
          <a:noFill/>
          <a:ln/>
        </p:spPr>
        <p:txBody>
          <a:bodyPr wrap="square" lIns="0" tIns="0" rIns="0" bIns="0" rtlCol="0" anchor="t"/>
          <a:lstStyle/>
          <a:p>
            <a:pPr algn="l" defTabSz="1371600" rtl="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Η ΕΚΕ είναι ζωτικής σημασίας για την αποκατάσταση της εμπιστοσύνης των καταναλωτών, ειδικά σε μια εποχή μετά την κρίση, όπου η διαφάνεια και η ηθική συμπεριφορά έχουν μεγάλη ζήτηση. Οι σημερινοί ταξιδιώτες είναι πιο πιθανό να επιλέξουν επιχειρήσεις που ευθυγραμμίζονται με τις αξίες τους.</a:t>
            </a:r>
            <a:endParaRPr lang="en-US" sz="2100"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CF41A298-59D6-F0ED-B660-CCA14F876678}"/>
              </a:ext>
            </a:extLst>
          </p:cNvPr>
          <p:cNvSpPr/>
          <p:nvPr/>
        </p:nvSpPr>
        <p:spPr>
          <a:xfrm>
            <a:off x="12408503" y="3672927"/>
            <a:ext cx="3634740" cy="454164"/>
          </a:xfrm>
          <a:prstGeom prst="rect">
            <a:avLst/>
          </a:prstGeom>
          <a:noFill/>
          <a:ln/>
        </p:spPr>
        <p:txBody>
          <a:bodyPr wrap="none" lIns="0" tIns="0" rIns="0" bIns="0" rtlCol="0" anchor="t"/>
          <a:lstStyle/>
          <a:p>
            <a:pPr algn="l" defTabSz="1371600" rtl="0">
              <a:lnSpc>
                <a:spcPts val="3525"/>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Μακροπρόθεσμο Όραμα</a:t>
            </a:r>
            <a:endParaRPr lang="en-US" sz="2100"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FD64E7D3-A2CA-B725-178B-7A4C3C44C016}"/>
              </a:ext>
            </a:extLst>
          </p:cNvPr>
          <p:cNvSpPr/>
          <p:nvPr/>
        </p:nvSpPr>
        <p:spPr>
          <a:xfrm>
            <a:off x="12235387" y="4456636"/>
            <a:ext cx="5156897" cy="1326059"/>
          </a:xfrm>
          <a:prstGeom prst="rect">
            <a:avLst/>
          </a:prstGeom>
          <a:noFill/>
          <a:ln/>
        </p:spPr>
        <p:txBody>
          <a:bodyPr wrap="square" lIns="0" tIns="0" rIns="0" bIns="0" rtlCol="0" anchor="t"/>
          <a:lstStyle/>
          <a:p>
            <a:pPr algn="l" defTabSz="1371600" rtl="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Για να δημιουργήσουν κοινή αξία, οι επιχειρήσεις φιλοξενίας πρέπει να ξεπεράσουν τις μεμονωμένες κοινωνικές πρωτοβουλίες και να υιοθετήσουν ένα μακροπρόθεσμο, στρατηγικό όραμα ΕΚΕ που συμβάλλει ουσιαστικά στην κοινωνική συνοχή και την οικονομική ανάπτυξη χωρίς αποκλεισμούς.</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313078056"/>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BF5DFC173AD01499FDB18AFB0109B27" ma:contentTypeVersion="4" ma:contentTypeDescription="Creare un nuovo documento." ma:contentTypeScope="" ma:versionID="5bb8bbf903d3199f8a6d34d066b550de">
  <xsd:schema xmlns:xsd="http://www.w3.org/2001/XMLSchema" xmlns:xs="http://www.w3.org/2001/XMLSchema" xmlns:p="http://schemas.microsoft.com/office/2006/metadata/properties" xmlns:ns2="73e4f616-b58c-47fa-95f0-80f7dd93b19d" targetNamespace="http://schemas.microsoft.com/office/2006/metadata/properties" ma:root="true" ma:fieldsID="14a2f305767a9a42ad47487bd4fa8dea" ns2:_="">
    <xsd:import namespace="73e4f616-b58c-47fa-95f0-80f7dd93b1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4f616-b58c-47fa-95f0-80f7dd93b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31C61F-C267-46AA-A7E2-9FC39D179D6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42AFFDE-6215-40AB-9827-FE284CF2B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e4f616-b58c-47fa-95f0-80f7dd93b1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1213EC-60AF-480B-82D0-7C93578C6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TotalTime>
  <Words>3270</Words>
  <Application>Microsoft Office PowerPoint</Application>
  <PresentationFormat>Custom</PresentationFormat>
  <Paragraphs>268</Paragraphs>
  <Slides>29</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Tahoma</vt:lpstr>
      <vt:lpstr>Barlow</vt:lpstr>
      <vt:lpstr>Times New Roman</vt:lpstr>
      <vt:lpstr>Aptos Display</vt:lpstr>
      <vt:lpstr>Arial</vt:lpstr>
      <vt:lpstr>Aptos</vt:lpstr>
      <vt:lpstr>Calibri</vt:lpstr>
      <vt:lpstr>Sora Light</vt:lpstr>
      <vt:lpstr>Alexandria Semi Bold</vt:lpstr>
      <vt:lpstr>Six Caps</vt:lpstr>
      <vt:lpstr>Modern Introduction To Graphic Design Slides</vt:lpstr>
      <vt:lpstr>Tema di Office</vt:lpstr>
      <vt:lpstr>PowerPoint Presentation</vt:lpstr>
      <vt:lpstr>PowerPoint Presentation</vt:lpstr>
      <vt:lpstr>PowerPoint Presentation</vt:lpstr>
      <vt:lpstr>PowerPoint Presentation</vt:lpstr>
      <vt:lpstr>Η Αξία της Νευροποικιλότητας στη Φιλοξενία</vt:lpstr>
      <vt:lpstr>Εταιρική ΚοινωνικήΕυθύνη (ΕΚΕ): Βασικές Έννοιες </vt:lpstr>
      <vt:lpstr>Εξέλιξη της σκέψης της ΕΚΕ</vt:lpstr>
      <vt:lpstr>ΕΚΕ και Βιώσιμη Ανάπτυξη</vt:lpstr>
      <vt:lpstr>Αξία ΕΚΕ στον Τουρισμό και τη Φιλοξενία</vt:lpstr>
      <vt:lpstr>Επιπτώσεις της ΕΚΕ στον Τουρισμό και τη Φιλοξενία</vt:lpstr>
      <vt:lpstr>Διεθνή Πλαίσια ΕΚΕ</vt:lpstr>
      <vt:lpstr>Η Ατζέντα 2030 και οι Στόχοι Βιώσιμης Ανάπτυξης (ΣΒΑ)</vt:lpstr>
      <vt:lpstr>ΕΚΕ - Μεθοδολογία Εκτέλεσης</vt:lpstr>
      <vt:lpstr>Ανάπτυξη Πολιτικής ΕΚΕ της ΕΕ</vt:lpstr>
      <vt:lpstr>Βέλτιστες πρακτικές ΕΚΕ στον τομέα τουρισμού και φιλοξενίας της ΕΕ</vt:lpstr>
      <vt:lpstr>Βέλτιστες πρακτικές ΕΚΕ στον τομέα τουρισμού και φιλοξενίας της ΕΕ</vt:lpstr>
      <vt:lpstr>Βέλτιστες πρακτικές ΕΚΕ στην Ευρωπαϊκή Φιλοξενία</vt:lpstr>
      <vt:lpstr>Αποκλειστική Απασχόληση: Δικαιώματα και Πλαίσιο</vt:lpstr>
      <vt:lpstr>Η αξία της συμπεριληπτικής απασχόλησης</vt:lpstr>
      <vt:lpstr>Κατανόηση του Φάσματος του Αυτισμού</vt:lpstr>
      <vt:lpstr>Βασικά χαρακτηριστικά του Αυτισμού</vt:lpstr>
      <vt:lpstr>Προκλήσεις Αυτιστικών Ατόμων</vt:lpstr>
      <vt:lpstr>Αυτισμός στον χώρο εργασίας στον τουρισμό και τη φιλοξενία</vt:lpstr>
      <vt:lpstr>Δυνατά σημεία των Αυτιστικών Υπαλλήλων</vt:lpstr>
      <vt:lpstr>Εμπόδια στην απασχόληση για άτομα με αυτισμό </vt:lpstr>
      <vt:lpstr>Ο Κύκλος Απασχόλησης για το Προσωπικό με Αυτισμό</vt:lpstr>
      <vt:lpstr>Δημιουργία Υποστηρικτικών Εργασιακών Περιβάλλοντων</vt:lpstr>
      <vt:lpstr>Βασικά Συμπεράσματα και Επόμενα Βήματα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Dekaplus</cp:lastModifiedBy>
  <cp:revision>16</cp:revision>
  <dcterms:modified xsi:type="dcterms:W3CDTF">2025-07-14T12:54:44Z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0x010100EBF5DFC173AD01499FDB18AFB0109B27</vt:lpwstr>
  </property>
</Properties>
</file>