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1"/>
  </p:notesMasterIdLst>
  <p:sldIdLst>
    <p:sldId id="275" r:id="rId2"/>
    <p:sldId id="257" r:id="rId3"/>
    <p:sldId id="258" r:id="rId4"/>
    <p:sldId id="278" r:id="rId5"/>
    <p:sldId id="279" r:id="rId6"/>
    <p:sldId id="280" r:id="rId7"/>
    <p:sldId id="282" r:id="rId8"/>
    <p:sldId id="281" r:id="rId9"/>
    <p:sldId id="269" r:id="rId10"/>
  </p:sldIdLst>
  <p:sldSz cx="18288000" cy="10287000"/>
  <p:notesSz cx="6858000" cy="9144000"/>
  <p:embeddedFontLst>
    <p:embeddedFont>
      <p:font typeface="Barlow" panose="00000500000000000000" pitchFamily="2" charset="0"/>
      <p:regular r:id="rId12"/>
      <p:bold r:id="rId13"/>
      <p:italic r:id="rId14"/>
      <p:boldItalic r:id="rId15"/>
    </p:embeddedFont>
    <p:embeddedFont>
      <p:font typeface="Six Caps" panose="020B0604020202020204" charset="0"/>
      <p:regular r:id="rId16"/>
      <p: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67" d="100"/>
          <a:sy n="67" d="100"/>
        </p:scale>
        <p:origin x="4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F8FC122E-B0DD-6A4B-4473-1930792379AF}"/>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01EA3D03-EF43-9C08-5C93-3EB53E087C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3370A56-6EBC-05BD-E0C7-48281EC699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97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31CED82E-ACDA-79CC-233A-D80D6849B90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911D9C5-8498-A6BD-FF4E-EE219B1B3E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87B3587-91F4-210C-3966-0D642AD579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27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19816A7-DD0A-7234-CF8B-F7A871EA2FF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E75548E-F367-6622-4CC5-8BCA933F17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20E21985-9A2A-194F-2B0E-89BF9492D8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42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4AD1A0FC-A8BD-1E97-8891-40267A7E5782}"/>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5A03EF86-7EAE-AD89-C7F7-597CC51E31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6E91F2B0-2F3D-BF55-A26E-C5F27980F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35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B411602-AAB7-574C-5255-8B1F84B2A0EC}"/>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767792D-AFFD-4A92-4242-392C7C30C8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04711C02-2675-4D4C-A311-12D29D941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32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lvl="0" algn="ctr"/>
            <a:r>
              <a:rPr lang="da-DK" sz="8800" dirty="0">
                <a:solidFill>
                  <a:schemeClr val="bg1"/>
                </a:solidFill>
                <a:latin typeface="Six Caps"/>
                <a:sym typeface="Six Caps"/>
              </a:rPr>
              <a:t>Udvikling og fastholdelse af autistisk personale i hotel- og restaurationsbranchen</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just"/>
            <a:r>
              <a:rPr lang="en-US" dirty="0">
                <a:solidFill>
                  <a:schemeClr val="tx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err="1">
                <a:solidFill>
                  <a:schemeClr val="bg2"/>
                </a:solidFill>
                <a:latin typeface="Barlow" pitchFamily="2" charset="77"/>
                <a:ea typeface="Calibri"/>
                <a:cs typeface="Calibri"/>
                <a:sym typeface="Calibri"/>
              </a:rPr>
              <a:t>Projektresultat</a:t>
            </a:r>
            <a:r>
              <a:rPr lang="en-GB" sz="2800" dirty="0">
                <a:solidFill>
                  <a:schemeClr val="bg2"/>
                </a:solidFill>
                <a:latin typeface="Barlow" pitchFamily="2" charset="77"/>
                <a:ea typeface="Calibri"/>
                <a:cs typeface="Calibri"/>
                <a:sym typeface="Calibri"/>
              </a:rPr>
              <a: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0872788" y="1394853"/>
            <a:ext cx="7415212" cy="1846659"/>
          </a:xfrm>
          <a:prstGeom prst="rect">
            <a:avLst/>
          </a:prstGeom>
          <a:noFill/>
          <a:ln>
            <a:noFill/>
          </a:ln>
        </p:spPr>
        <p:txBody>
          <a:bodyPr spcFirstLastPara="1" wrap="square" lIns="0" tIns="0" rIns="0" bIns="0" anchor="t" anchorCtr="0">
            <a:spAutoFit/>
          </a:bodyPr>
          <a:lstStyle/>
          <a:p>
            <a:pPr lvl="0"/>
            <a:r>
              <a:rPr lang="en-US" sz="12000" dirty="0">
                <a:latin typeface="Six Caps"/>
                <a:ea typeface="Six Caps"/>
                <a:cs typeface="Six Caps"/>
                <a:sym typeface="Six Caps"/>
              </a:rPr>
              <a:t>PROJEKTETS </a:t>
            </a:r>
            <a:r>
              <a:rPr lang="en-US" sz="12000" dirty="0">
                <a:solidFill>
                  <a:srgbClr val="462AF0"/>
                </a:solidFill>
                <a:latin typeface="Six Caps"/>
                <a:ea typeface="Six Caps"/>
                <a:cs typeface="Six Caps"/>
                <a:sym typeface="Six Caps"/>
              </a:rPr>
              <a:t>RESULTATER</a:t>
            </a:r>
            <a:endParaRPr sz="12000" dirty="0">
              <a:solidFill>
                <a:srgbClr val="462AF0"/>
              </a:solidFill>
            </a:endParaRPr>
          </a:p>
        </p:txBody>
      </p:sp>
      <p:sp>
        <p:nvSpPr>
          <p:cNvPr id="446" name="Google Shape;446;p22"/>
          <p:cNvSpPr txBox="1"/>
          <p:nvPr/>
        </p:nvSpPr>
        <p:spPr>
          <a:xfrm>
            <a:off x="9113358" y="557163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err="1">
                <a:solidFill>
                  <a:schemeClr val="bg2"/>
                </a:solidFill>
                <a:latin typeface="Barlow" pitchFamily="2" charset="77"/>
                <a:ea typeface="Calibri"/>
                <a:cs typeface="Calibri"/>
                <a:sym typeface="Calibri"/>
              </a:rPr>
              <a:t>Projektresultat</a:t>
            </a:r>
            <a:r>
              <a:rPr lang="en-GB" sz="2800" dirty="0">
                <a:solidFill>
                  <a:schemeClr val="bg2"/>
                </a:solidFill>
                <a:latin typeface="Barlow" pitchFamily="2" charset="77"/>
                <a:ea typeface="Calibri"/>
                <a:cs typeface="Calibri"/>
                <a:sym typeface="Calibri"/>
              </a:rPr>
              <a:t> 2: PERFORM </a:t>
            </a:r>
            <a:r>
              <a:rPr lang="en-GB" sz="2800" dirty="0" err="1">
                <a:solidFill>
                  <a:schemeClr val="bg2"/>
                </a:solidFill>
                <a:latin typeface="Barlow" pitchFamily="2" charset="77"/>
                <a:ea typeface="Calibri"/>
                <a:cs typeface="Calibri"/>
                <a:sym typeface="Calibri"/>
              </a:rPr>
              <a:t>Digitalt</a:t>
            </a:r>
            <a:r>
              <a:rPr lang="en-GB" sz="2800" dirty="0">
                <a:solidFill>
                  <a:schemeClr val="bg2"/>
                </a:solidFill>
                <a:latin typeface="Barlow" pitchFamily="2" charset="77"/>
                <a:ea typeface="Calibri"/>
                <a:cs typeface="Calibri"/>
                <a:sym typeface="Calibri"/>
              </a:rPr>
              <a:t> </a:t>
            </a:r>
            <a:r>
              <a:rPr lang="en-GB" sz="2800" dirty="0" err="1">
                <a:solidFill>
                  <a:schemeClr val="bg2"/>
                </a:solidFill>
                <a:latin typeface="Barlow" pitchFamily="2" charset="77"/>
                <a:ea typeface="Calibri"/>
                <a:cs typeface="Calibri"/>
                <a:sym typeface="Calibri"/>
              </a:rPr>
              <a:t>Værktøj</a:t>
            </a:r>
            <a:endParaRPr lang="en-GB" sz="2800" dirty="0">
              <a:solidFill>
                <a:schemeClr val="bg2"/>
              </a:solidFill>
              <a:latin typeface="Barlow" pitchFamily="2" charset="77"/>
              <a:ea typeface="Calibri"/>
              <a:cs typeface="Calibri"/>
              <a:sym typeface="Calibri"/>
            </a:endParaRP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6923099" cy="960263"/>
          </a:xfrm>
          <a:prstGeom prst="rect">
            <a:avLst/>
          </a:prstGeom>
          <a:noFill/>
          <a:ln>
            <a:noFill/>
          </a:ln>
        </p:spPr>
        <p:txBody>
          <a:bodyPr spcFirstLastPara="1" wrap="square" lIns="0" tIns="0" rIns="0" bIns="0" anchor="t" anchorCtr="0">
            <a:spAutoFit/>
          </a:bodyPr>
          <a:lstStyle/>
          <a:p>
            <a:pPr>
              <a:lnSpc>
                <a:spcPct val="120005"/>
              </a:lnSpc>
            </a:pPr>
            <a:r>
              <a:rPr lang="en-GB" sz="2600" dirty="0" err="1">
                <a:solidFill>
                  <a:schemeClr val="bg2"/>
                </a:solidFill>
                <a:latin typeface="Barlow" pitchFamily="2" charset="77"/>
                <a:ea typeface="Calibri"/>
                <a:cs typeface="Calibri"/>
                <a:sym typeface="Calibri"/>
              </a:rPr>
              <a:t>Projektresultat</a:t>
            </a:r>
            <a:r>
              <a:rPr lang="en-GB" sz="2600" dirty="0">
                <a:solidFill>
                  <a:schemeClr val="bg2"/>
                </a:solidFill>
                <a:latin typeface="Barlow" pitchFamily="2" charset="77"/>
                <a:ea typeface="Calibri"/>
                <a:cs typeface="Calibri"/>
                <a:sym typeface="Calibri"/>
              </a:rPr>
              <a:t> 3: VET </a:t>
            </a:r>
            <a:r>
              <a:rPr lang="da-DK" sz="2600" dirty="0">
                <a:solidFill>
                  <a:schemeClr val="bg2"/>
                </a:solidFill>
                <a:latin typeface="Barlow" pitchFamily="2" charset="77"/>
                <a:ea typeface="Calibri"/>
                <a:cs typeface="Calibri"/>
                <a:sym typeface="Calibri"/>
              </a:rPr>
              <a:t>Kursus for restaurations- og hotelbranchens ledere og HR-eksperter</a:t>
            </a:r>
            <a:endParaRPr sz="26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253365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Om:</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727448"/>
          </a:xfrm>
          <a:prstGeom prst="rect">
            <a:avLst/>
          </a:prstGeom>
          <a:noFill/>
          <a:ln>
            <a:noFill/>
          </a:ln>
        </p:spPr>
        <p:txBody>
          <a:bodyPr spcFirstLastPara="1" wrap="square" lIns="0" tIns="0" rIns="0" bIns="0" anchor="t" anchorCtr="0">
            <a:spAutoFit/>
          </a:bodyPr>
          <a:lstStyle/>
          <a:p>
            <a:pPr>
              <a:lnSpc>
                <a:spcPct val="120005"/>
              </a:lnSpc>
            </a:pPr>
            <a:r>
              <a:rPr lang="da-DK" sz="3200" dirty="0">
                <a:solidFill>
                  <a:schemeClr val="bg2"/>
                </a:solidFill>
                <a:latin typeface="Barlow" pitchFamily="2" charset="77"/>
                <a:cs typeface="Calibri"/>
                <a:sym typeface="Calibri"/>
              </a:rPr>
              <a:t>'PERFORM'-projektet handler om at uddanne hospitality managers og HR-eksperter i at udvikle og støtte autistisk personale i EU's hotel- og restaurationssektor. Det leverer også en innovativ HR-platform til præstationsvurderinger og medarbejderovervågning.</a:t>
            </a:r>
            <a:endParaRPr lang="en-GB" sz="320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551496" y="3270540"/>
            <a:ext cx="8298703" cy="5539978"/>
          </a:xfrm>
          <a:prstGeom prst="rect">
            <a:avLst/>
          </a:prstGeom>
          <a:noFill/>
          <a:ln>
            <a:noFill/>
          </a:ln>
        </p:spPr>
        <p:txBody>
          <a:bodyPr spcFirstLastPara="1" wrap="square" lIns="0" tIns="0" rIns="0" bIns="0" anchor="t" anchorCtr="0">
            <a:spAutoFit/>
          </a:bodyPr>
          <a:lstStyle/>
          <a:p>
            <a:r>
              <a:rPr lang="da-DK" sz="3600" b="1" dirty="0"/>
              <a:t>Modul 6 har til formål at tillære kursister de nødvendige færdigheder, der gør det effektivt at bruge PERFORM HR-platformen, med fokus på at støtte neurodivergente medarbejdere, fremme inklusivitet på arbejdspladsen og forbedre medarbejderfastholdelse og tilfredshed gennem praktiske værktøjer og datadrevne tilgange.</a:t>
            </a:r>
            <a:endParaRPr lang="en-GB" sz="3600" dirty="0"/>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769998" y="1301010"/>
            <a:ext cx="16747999" cy="738664"/>
          </a:xfrm>
          <a:prstGeom prst="rect">
            <a:avLst/>
          </a:prstGeom>
          <a:noFill/>
          <a:ln>
            <a:noFill/>
          </a:ln>
        </p:spPr>
        <p:txBody>
          <a:bodyPr spcFirstLastPara="1" wrap="square" lIns="0" tIns="0" rIns="0" bIns="0" anchor="t" anchorCtr="0">
            <a:spAutoFit/>
          </a:bodyPr>
          <a:lstStyle/>
          <a:p>
            <a:pPr algn="ctr">
              <a:lnSpc>
                <a:spcPct val="80000"/>
              </a:lnSpc>
            </a:pPr>
            <a:r>
              <a:rPr lang="da-DK" sz="4800" b="1" dirty="0">
                <a:solidFill>
                  <a:schemeClr val="bg2"/>
                </a:solidFill>
                <a:latin typeface="Barlow" pitchFamily="2" charset="77"/>
                <a:ea typeface="Calibri"/>
                <a:cs typeface="Calibri"/>
                <a:sym typeface="Calibri"/>
              </a:rPr>
              <a:t>Modul 6: Brug af PERFORM</a:t>
            </a:r>
            <a:r>
              <a:rPr lang="en-US" sz="6000" dirty="0">
                <a:solidFill>
                  <a:schemeClr val="bg2"/>
                </a:solidFill>
                <a:latin typeface="Six Caps"/>
                <a:sym typeface="Six Caps"/>
              </a:rPr>
              <a:t>  </a:t>
            </a:r>
            <a:r>
              <a:rPr lang="en-US" sz="4800" b="1" dirty="0">
                <a:solidFill>
                  <a:schemeClr val="bg2"/>
                </a:solidFill>
                <a:latin typeface="Barlow" pitchFamily="2" charset="77"/>
                <a:cs typeface="Calibri"/>
                <a:sym typeface="Six Caps"/>
              </a:rPr>
              <a:t>HR-</a:t>
            </a:r>
            <a:r>
              <a:rPr lang="en-US" sz="4800" b="1" dirty="0" err="1">
                <a:solidFill>
                  <a:schemeClr val="bg2"/>
                </a:solidFill>
                <a:latin typeface="Barlow" pitchFamily="2" charset="77"/>
                <a:cs typeface="Calibri"/>
                <a:sym typeface="Six Caps"/>
              </a:rPr>
              <a:t>platformen</a:t>
            </a:r>
            <a:r>
              <a:rPr lang="en-US" sz="4800" b="1" dirty="0">
                <a:solidFill>
                  <a:schemeClr val="bg2"/>
                </a:solidFill>
                <a:latin typeface="Barlow" pitchFamily="2" charset="77"/>
                <a:cs typeface="Calibri"/>
                <a:sym typeface="Six Caps"/>
              </a:rPr>
              <a:t> </a:t>
            </a:r>
            <a:endParaRPr sz="4800" b="1" dirty="0">
              <a:solidFill>
                <a:schemeClr val="bg2"/>
              </a:solidFill>
              <a:latin typeface="Barlow" pitchFamily="2" charset="77"/>
              <a:cs typeface="Calibri"/>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431732" y="3468824"/>
            <a:ext cx="5856654" cy="5170646"/>
          </a:xfrm>
          <a:prstGeom prst="rect">
            <a:avLst/>
          </a:prstGeom>
          <a:noFill/>
          <a:ln>
            <a:noFill/>
          </a:ln>
        </p:spPr>
        <p:txBody>
          <a:bodyPr spcFirstLastPara="1" wrap="square" lIns="0" tIns="0" rIns="0" bIns="0" anchor="t" anchorCtr="0">
            <a:spAutoFit/>
          </a:bodyPr>
          <a:lstStyle/>
          <a:p>
            <a:pPr lvl="0"/>
            <a:r>
              <a:rPr lang="da-DK" sz="2400" b="1" dirty="0"/>
              <a:t>At effektivt navigere og bruge PERFORM HR-platformens værktøjer for at støtte neurodivergente medarbejdere. </a:t>
            </a:r>
          </a:p>
          <a:p>
            <a:pPr lvl="0"/>
            <a:r>
              <a:rPr lang="da-DK" sz="2400" b="1" dirty="0"/>
              <a:t>
At fortolke platformens data og analyse til at identificere tendenser og implementere strategier til forbedring af inklusivitet og fastholdelse på arbejdspladsen.</a:t>
            </a:r>
          </a:p>
          <a:p>
            <a:pPr lvl="0"/>
            <a:r>
              <a:rPr lang="da-DK" sz="2400" b="1" dirty="0"/>
              <a:t>
At anvende den datadrevne indsigt til at øge medarbejdernes engagement og fremme et støttende arbejdsmiljø.</a:t>
            </a:r>
            <a:endParaRPr sz="4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910048" y="2610809"/>
            <a:ext cx="5398992" cy="738664"/>
          </a:xfrm>
          <a:prstGeom prst="rect">
            <a:avLst/>
          </a:prstGeom>
          <a:noFill/>
          <a:ln>
            <a:noFill/>
          </a:ln>
        </p:spPr>
        <p:txBody>
          <a:bodyPr spcFirstLastPara="1" wrap="square" lIns="0" tIns="0" rIns="0" bIns="0" anchor="t" anchorCtr="0">
            <a:spAutoFit/>
          </a:bodyPr>
          <a:lstStyle/>
          <a:p>
            <a:pPr algn="ctr">
              <a:lnSpc>
                <a:spcPct val="80000"/>
              </a:lnSpc>
            </a:pPr>
            <a:r>
              <a:rPr lang="en-GB" sz="4800" b="1" dirty="0" err="1">
                <a:solidFill>
                  <a:schemeClr val="bg2"/>
                </a:solidFill>
                <a:latin typeface="Barlow" pitchFamily="2" charset="77"/>
                <a:cs typeface="Calibri" panose="020F0502020204030204" pitchFamily="34" charset="0"/>
              </a:rPr>
              <a:t>Læringsudbytte</a:t>
            </a: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43289" y="2526986"/>
            <a:ext cx="5214524" cy="738664"/>
          </a:xfrm>
          <a:prstGeom prst="rect">
            <a:avLst/>
          </a:prstGeom>
          <a:noFill/>
          <a:ln>
            <a:noFill/>
          </a:ln>
        </p:spPr>
        <p:txBody>
          <a:bodyPr spcFirstLastPara="1" wrap="square" lIns="0" tIns="0" rIns="0" bIns="0" anchor="t" anchorCtr="0">
            <a:spAutoFit/>
          </a:bodyPr>
          <a:lstStyle/>
          <a:p>
            <a:pPr algn="ctr">
              <a:lnSpc>
                <a:spcPct val="80000"/>
              </a:lnSpc>
            </a:pPr>
            <a:r>
              <a:rPr lang="en-GB" sz="4800" b="1" dirty="0" err="1">
                <a:solidFill>
                  <a:schemeClr val="bg2"/>
                </a:solidFill>
                <a:latin typeface="Barlow" pitchFamily="2" charset="77"/>
                <a:cs typeface="Calibri" panose="020F0502020204030204" pitchFamily="34" charset="0"/>
              </a:rPr>
              <a:t>Modulets</a:t>
            </a:r>
            <a:r>
              <a:rPr lang="en-GB" sz="4800" b="1" dirty="0">
                <a:solidFill>
                  <a:schemeClr val="bg2"/>
                </a:solidFill>
                <a:latin typeface="Barlow" pitchFamily="2" charset="77"/>
                <a:cs typeface="Calibri" panose="020F0502020204030204" pitchFamily="34" charset="0"/>
              </a:rPr>
              <a:t> </a:t>
            </a:r>
            <a:r>
              <a:rPr lang="en-GB" sz="4800" b="1" dirty="0" err="1">
                <a:solidFill>
                  <a:schemeClr val="bg2"/>
                </a:solidFill>
                <a:latin typeface="Barlow" pitchFamily="2" charset="77"/>
                <a:cs typeface="Calibri" panose="020F0502020204030204" pitchFamily="34" charset="0"/>
              </a:rPr>
              <a:t>formål</a:t>
            </a: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281694" y="3918686"/>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281695" y="5873074"/>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281694" y="7999164"/>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41934" y="4027629"/>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67868" y="598331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43877" y="814539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6195BFA1-25B6-A5EC-7AEE-5073CE89E3FF}"/>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3606506D-D60F-949F-8960-06CB4455A71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7FA481CF-193E-7AC6-33B4-55E7DB0E96A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C6D62049-7FB5-45AE-5509-9524CD9AC38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1AC6313B-4DEB-073F-C1EA-06A735D93A9B}"/>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73EF0F19-3C6D-2983-27B7-D2BDB25F01B9}"/>
              </a:ext>
            </a:extLst>
          </p:cNvPr>
          <p:cNvSpPr txBox="1"/>
          <p:nvPr/>
        </p:nvSpPr>
        <p:spPr>
          <a:xfrm>
            <a:off x="791641" y="3186639"/>
            <a:ext cx="7176900" cy="5663089"/>
          </a:xfrm>
          <a:prstGeom prst="rect">
            <a:avLst/>
          </a:prstGeom>
          <a:noFill/>
          <a:ln>
            <a:noFill/>
          </a:ln>
        </p:spPr>
        <p:txBody>
          <a:bodyPr spcFirstLastPara="1" wrap="square" lIns="0" tIns="0" rIns="0" bIns="0" anchor="t" anchorCtr="0">
            <a:spAutoFit/>
          </a:bodyPr>
          <a:lstStyle/>
          <a:p>
            <a:pPr lvl="0" algn="just">
              <a:lnSpc>
                <a:spcPct val="115000"/>
              </a:lnSpc>
            </a:pPr>
            <a:r>
              <a:rPr lang="da-DK" sz="3200" dirty="0">
                <a:solidFill>
                  <a:schemeClr val="bg2"/>
                </a:solidFill>
                <a:latin typeface="Barlow" panose="00000500000000000000" pitchFamily="2" charset="-18"/>
              </a:rPr>
              <a:t>PERFORM HR-platformen er designet til at hjælpe ledere i hotel- og restaurationsbranchen med at administrere og støtte særligt neurodivergente medarbejdere. Det tilbyder værktøjer, der hjælper ledere med at skabe inkluderende arbejdspladser og giver HR-fagfolk ressourcer til at fremme lighed og støtte til alle medarbejdere.</a:t>
            </a:r>
            <a:endParaRPr sz="32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FA276A56-13D8-EBE6-D2B5-A6556115AD9C}"/>
              </a:ext>
            </a:extLst>
          </p:cNvPr>
          <p:cNvSpPr txBox="1"/>
          <p:nvPr/>
        </p:nvSpPr>
        <p:spPr>
          <a:xfrm>
            <a:off x="-946432" y="1860741"/>
            <a:ext cx="10466745" cy="1477328"/>
          </a:xfrm>
          <a:prstGeom prst="rect">
            <a:avLst/>
          </a:prstGeom>
          <a:noFill/>
          <a:ln>
            <a:noFill/>
          </a:ln>
        </p:spPr>
        <p:txBody>
          <a:bodyPr spcFirstLastPara="1" wrap="square" lIns="0" tIns="0" rIns="0" bIns="0" anchor="t" anchorCtr="0">
            <a:spAutoFit/>
          </a:bodyPr>
          <a:lstStyle/>
          <a:p>
            <a:pPr algn="ctr">
              <a:lnSpc>
                <a:spcPct val="80000"/>
              </a:lnSpc>
            </a:pPr>
            <a:r>
              <a:rPr lang="en-GB" sz="12000" dirty="0">
                <a:solidFill>
                  <a:schemeClr val="bg2"/>
                </a:solidFill>
                <a:latin typeface="Six Caps" panose="020B0604020202020204" charset="0"/>
                <a:ea typeface="Calibri"/>
                <a:cs typeface="Calibri"/>
                <a:sym typeface="Calibri"/>
              </a:rPr>
              <a:t>PERFORM</a:t>
            </a:r>
            <a:r>
              <a:rPr lang="en-GB" sz="12000" dirty="0">
                <a:solidFill>
                  <a:schemeClr val="tx1"/>
                </a:solidFill>
                <a:latin typeface="Six Caps" panose="020B0604020202020204" charset="0"/>
                <a:ea typeface="Calibri"/>
                <a:cs typeface="Calibri"/>
                <a:sym typeface="Calibri"/>
              </a:rPr>
              <a:t> HR </a:t>
            </a:r>
            <a:r>
              <a:rPr lang="en-GB" sz="12000" dirty="0" err="1">
                <a:solidFill>
                  <a:schemeClr val="tx1"/>
                </a:solidFill>
                <a:latin typeface="Six Caps" panose="020B0604020202020204" charset="0"/>
                <a:ea typeface="Calibri"/>
                <a:cs typeface="Calibri"/>
                <a:sym typeface="Calibri"/>
              </a:rPr>
              <a:t>Platformen</a:t>
            </a:r>
            <a:endParaRPr sz="12000" dirty="0">
              <a:solidFill>
                <a:schemeClr val="tx1"/>
              </a:solidFill>
              <a:latin typeface="Six Caps" panose="020B0604020202020204" charset="0"/>
            </a:endParaRPr>
          </a:p>
        </p:txBody>
      </p:sp>
      <p:sp>
        <p:nvSpPr>
          <p:cNvPr id="8" name="Google Shape;506;p24">
            <a:extLst>
              <a:ext uri="{FF2B5EF4-FFF2-40B4-BE49-F238E27FC236}">
                <a16:creationId xmlns:a16="http://schemas.microsoft.com/office/drawing/2014/main" id="{E14119EF-77BE-7072-CCF9-315ED1EE5A6C}"/>
              </a:ext>
            </a:extLst>
          </p:cNvPr>
          <p:cNvSpPr txBox="1"/>
          <p:nvPr/>
        </p:nvSpPr>
        <p:spPr>
          <a:xfrm>
            <a:off x="10892468" y="4356326"/>
            <a:ext cx="7176899" cy="2831544"/>
          </a:xfrm>
          <a:prstGeom prst="rect">
            <a:avLst/>
          </a:prstGeom>
          <a:noFill/>
          <a:ln>
            <a:noFill/>
          </a:ln>
        </p:spPr>
        <p:txBody>
          <a:bodyPr spcFirstLastPara="1" wrap="square" lIns="0" tIns="0" rIns="0" bIns="0" anchor="t" anchorCtr="0">
            <a:spAutoFit/>
          </a:bodyPr>
          <a:lstStyle/>
          <a:p>
            <a:pPr lvl="0">
              <a:lnSpc>
                <a:spcPct val="115000"/>
              </a:lnSpc>
            </a:pPr>
            <a:r>
              <a:rPr lang="da-DK" sz="3200" dirty="0">
                <a:solidFill>
                  <a:schemeClr val="bg2"/>
                </a:solidFill>
                <a:latin typeface="Barlow" panose="00000500000000000000" pitchFamily="2" charset="-18"/>
              </a:rPr>
              <a:t>Værktøj til medarbejderevaluering</a:t>
            </a:r>
          </a:p>
          <a:p>
            <a:pPr lvl="0">
              <a:lnSpc>
                <a:spcPct val="115000"/>
              </a:lnSpc>
            </a:pPr>
            <a:r>
              <a:rPr lang="da-DK" sz="3200" dirty="0">
                <a:solidFill>
                  <a:schemeClr val="bg2"/>
                </a:solidFill>
                <a:latin typeface="Barlow" panose="00000500000000000000" pitchFamily="2" charset="-18"/>
              </a:rPr>
              <a:t>
Personlig dagbog</a:t>
            </a:r>
          </a:p>
          <a:p>
            <a:pPr lvl="0">
              <a:lnSpc>
                <a:spcPct val="115000"/>
              </a:lnSpc>
            </a:pPr>
            <a:r>
              <a:rPr lang="da-DK" sz="3200" dirty="0">
                <a:solidFill>
                  <a:schemeClr val="bg2"/>
                </a:solidFill>
                <a:latin typeface="Barlow" panose="00000500000000000000" pitchFamily="2" charset="-18"/>
              </a:rPr>
              <a:t>
Værktøj til vurdering af arbejdsmiljø</a:t>
            </a:r>
            <a:endParaRPr lang="en-US" sz="3200" dirty="0">
              <a:solidFill>
                <a:schemeClr val="bg2"/>
              </a:solidFill>
              <a:latin typeface="Barlow" pitchFamily="2" charset="77"/>
            </a:endParaRPr>
          </a:p>
        </p:txBody>
      </p:sp>
      <p:sp>
        <p:nvSpPr>
          <p:cNvPr id="9" name="Google Shape;459;p23">
            <a:extLst>
              <a:ext uri="{FF2B5EF4-FFF2-40B4-BE49-F238E27FC236}">
                <a16:creationId xmlns:a16="http://schemas.microsoft.com/office/drawing/2014/main" id="{1DD886F6-147A-F775-3833-1DEB51CA04F9}"/>
              </a:ext>
            </a:extLst>
          </p:cNvPr>
          <p:cNvSpPr txBox="1"/>
          <p:nvPr/>
        </p:nvSpPr>
        <p:spPr>
          <a:xfrm>
            <a:off x="9872324" y="1783221"/>
            <a:ext cx="7176899" cy="1477328"/>
          </a:xfrm>
          <a:prstGeom prst="rect">
            <a:avLst/>
          </a:prstGeom>
          <a:noFill/>
          <a:ln>
            <a:noFill/>
          </a:ln>
        </p:spPr>
        <p:txBody>
          <a:bodyPr spcFirstLastPara="1" wrap="square" lIns="0" tIns="0" rIns="0" bIns="0" anchor="t" anchorCtr="0">
            <a:spAutoFit/>
          </a:bodyPr>
          <a:lstStyle/>
          <a:p>
            <a:pPr>
              <a:lnSpc>
                <a:spcPct val="80000"/>
              </a:lnSpc>
            </a:pPr>
            <a:r>
              <a:rPr lang="pl-PL" sz="12000" dirty="0">
                <a:solidFill>
                  <a:schemeClr val="tx1"/>
                </a:solidFill>
                <a:latin typeface="Six Caps" panose="020B0604020202020204" charset="0"/>
                <a:cs typeface="Calibri" panose="020F0502020204030204" pitchFamily="34" charset="0"/>
              </a:rPr>
              <a:t>Platformens </a:t>
            </a:r>
            <a:r>
              <a:rPr lang="pl-PL" sz="12000" dirty="0">
                <a:solidFill>
                  <a:srgbClr val="462AF0"/>
                </a:solidFill>
                <a:latin typeface="Six Caps" panose="020B0604020202020204" charset="0"/>
                <a:cs typeface="Calibri" panose="020F0502020204030204" pitchFamily="34" charset="0"/>
              </a:rPr>
              <a:t>værktøjer</a:t>
            </a: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DAC8601C-701B-6BA9-9567-3390424A20BD}"/>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245B472C-402B-6250-6B8B-5E8ABE1476E2}"/>
              </a:ext>
            </a:extLst>
          </p:cNvPr>
          <p:cNvGrpSpPr/>
          <p:nvPr/>
        </p:nvGrpSpPr>
        <p:grpSpPr>
          <a:xfrm>
            <a:off x="9872326" y="4191981"/>
            <a:ext cx="894267" cy="894267"/>
            <a:chOff x="0" y="0"/>
            <a:chExt cx="812800" cy="812800"/>
          </a:xfrm>
        </p:grpSpPr>
        <p:sp>
          <p:nvSpPr>
            <p:cNvPr id="6" name="Google Shape;432;p22">
              <a:extLst>
                <a:ext uri="{FF2B5EF4-FFF2-40B4-BE49-F238E27FC236}">
                  <a16:creationId xmlns:a16="http://schemas.microsoft.com/office/drawing/2014/main" id="{46711EDA-433E-F80E-6C3C-991E6502102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3EEA6EFA-0544-7A7F-8A6A-7BD62A41BA55}"/>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5762DEA9-D64D-9EBF-198A-BBAC81C743BC}"/>
              </a:ext>
            </a:extLst>
          </p:cNvPr>
          <p:cNvGrpSpPr/>
          <p:nvPr/>
        </p:nvGrpSpPr>
        <p:grpSpPr>
          <a:xfrm>
            <a:off x="9872326" y="5324965"/>
            <a:ext cx="894267" cy="894267"/>
            <a:chOff x="0" y="0"/>
            <a:chExt cx="812800" cy="812800"/>
          </a:xfrm>
        </p:grpSpPr>
        <p:sp>
          <p:nvSpPr>
            <p:cNvPr id="12" name="Google Shape;435;p22">
              <a:extLst>
                <a:ext uri="{FF2B5EF4-FFF2-40B4-BE49-F238E27FC236}">
                  <a16:creationId xmlns:a16="http://schemas.microsoft.com/office/drawing/2014/main" id="{3EC9ACB0-AF60-C496-C2CC-233EA5D575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B6F16BD7-6493-2257-C3FA-562A375F7EC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D0A0C274-2D5B-8C2A-06EA-D8CFBD825E8A}"/>
              </a:ext>
            </a:extLst>
          </p:cNvPr>
          <p:cNvGrpSpPr/>
          <p:nvPr/>
        </p:nvGrpSpPr>
        <p:grpSpPr>
          <a:xfrm>
            <a:off x="9872325" y="6457949"/>
            <a:ext cx="894267" cy="894267"/>
            <a:chOff x="0" y="0"/>
            <a:chExt cx="812800" cy="812800"/>
          </a:xfrm>
        </p:grpSpPr>
        <p:sp>
          <p:nvSpPr>
            <p:cNvPr id="15" name="Google Shape;438;p22">
              <a:extLst>
                <a:ext uri="{FF2B5EF4-FFF2-40B4-BE49-F238E27FC236}">
                  <a16:creationId xmlns:a16="http://schemas.microsoft.com/office/drawing/2014/main" id="{EEBA00F1-A03A-8E6D-A2CE-E4E5756F653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599BB7C8-252D-B7A0-A98E-B9E2B4588626}"/>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A940FF79-6061-EC93-4292-A04D56445316}"/>
              </a:ext>
            </a:extLst>
          </p:cNvPr>
          <p:cNvSpPr txBox="1"/>
          <p:nvPr/>
        </p:nvSpPr>
        <p:spPr>
          <a:xfrm>
            <a:off x="10135402" y="4323177"/>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357D333-E5F7-A3E5-08BB-5B17F5148354}"/>
              </a:ext>
            </a:extLst>
          </p:cNvPr>
          <p:cNvSpPr txBox="1"/>
          <p:nvPr/>
        </p:nvSpPr>
        <p:spPr>
          <a:xfrm>
            <a:off x="10135402" y="545616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E8364CE1-7062-9F94-0BDA-79BB6871EB34}"/>
              </a:ext>
            </a:extLst>
          </p:cNvPr>
          <p:cNvSpPr txBox="1"/>
          <p:nvPr/>
        </p:nvSpPr>
        <p:spPr>
          <a:xfrm>
            <a:off x="10138823" y="661010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10;&#10;Description automatically generated">
            <a:extLst>
              <a:ext uri="{FF2B5EF4-FFF2-40B4-BE49-F238E27FC236}">
                <a16:creationId xmlns:a16="http://schemas.microsoft.com/office/drawing/2014/main" id="{8869285C-82C5-0744-2F29-DCE92D1F506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36F73C25-6D86-FD17-9964-3A0E99CFFD5D}"/>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C3915B69-DFAD-49B9-4AE3-2BF4A11CC2F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354868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1A6F37DF-61D6-8D21-F963-678854D80995}"/>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2A746166-167B-C5EB-6DD0-80F6B56F0587}"/>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418A0920-3243-8E6E-3413-3BCE1327A5C0}"/>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FB7D0231-9A61-8745-4432-65CE39E3EAF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DDE72FD6-F883-769E-A920-46F6D6D39E8F}"/>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72AA126E-674F-9C5E-B92B-7CAD71EA7275}"/>
              </a:ext>
            </a:extLst>
          </p:cNvPr>
          <p:cNvSpPr txBox="1"/>
          <p:nvPr/>
        </p:nvSpPr>
        <p:spPr>
          <a:xfrm>
            <a:off x="581463" y="2542043"/>
            <a:ext cx="8582050" cy="6401753"/>
          </a:xfrm>
          <a:prstGeom prst="rect">
            <a:avLst/>
          </a:prstGeom>
          <a:noFill/>
          <a:ln>
            <a:noFill/>
          </a:ln>
        </p:spPr>
        <p:txBody>
          <a:bodyPr spcFirstLastPara="1" wrap="square" lIns="0" tIns="0" rIns="0" bIns="0" anchor="t" anchorCtr="0">
            <a:spAutoFit/>
          </a:bodyPr>
          <a:lstStyle/>
          <a:p>
            <a:pPr algn="just"/>
            <a:r>
              <a:rPr lang="da-DK" sz="3200" dirty="0">
                <a:solidFill>
                  <a:schemeClr val="bg2"/>
                </a:solidFill>
                <a:latin typeface="Barlow" panose="00000500000000000000" pitchFamily="2" charset="-18"/>
              </a:rPr>
              <a:t>Medarbejderevalueringsværktøjet hjælper ledere med at vurdere medarbejdernes præstationer og tilfredshed gennem en struktureret undersøgelse. Ledere evaluerer faktorer som jobtilfredshed, kollegainteraktioner samt overordnede bidrag og indsender derefter deres vurderinger sikkert. Historikfunktionen giver ledere mulighed for at gennemgå tidligere evalueringer med visuelle diagrammer, der sammenligner medarbejdernes præstationer i jobtilfredshed, overordnet præstation og interaktioner, hvilket hjælper med at spore fremskridt og identificere tendenser.</a:t>
            </a:r>
            <a:endParaRPr lang="en-US" sz="32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1839BC26-EF0B-0048-5472-7F9D2658F792}"/>
              </a:ext>
            </a:extLst>
          </p:cNvPr>
          <p:cNvSpPr txBox="1"/>
          <p:nvPr/>
        </p:nvSpPr>
        <p:spPr>
          <a:xfrm>
            <a:off x="-290976" y="1504494"/>
            <a:ext cx="10466745" cy="1231106"/>
          </a:xfrm>
          <a:prstGeom prst="rect">
            <a:avLst/>
          </a:prstGeom>
          <a:noFill/>
          <a:ln>
            <a:noFill/>
          </a:ln>
        </p:spPr>
        <p:txBody>
          <a:bodyPr spcFirstLastPara="1" wrap="square" lIns="0" tIns="0" rIns="0" bIns="0" anchor="t" anchorCtr="0">
            <a:spAutoFit/>
          </a:bodyPr>
          <a:lstStyle/>
          <a:p>
            <a:pPr algn="ctr">
              <a:lnSpc>
                <a:spcPct val="80000"/>
              </a:lnSpc>
            </a:pPr>
            <a:r>
              <a:rPr lang="pl-PL" sz="10000" dirty="0">
                <a:solidFill>
                  <a:schemeClr val="tx1"/>
                </a:solidFill>
                <a:latin typeface="Six Caps" panose="020B0604020202020204" charset="0"/>
                <a:ea typeface="Calibri"/>
                <a:cs typeface="Calibri"/>
                <a:sym typeface="Calibri"/>
              </a:rPr>
              <a:t>Værktøj til </a:t>
            </a:r>
            <a:r>
              <a:rPr lang="pl-PL" sz="10000" dirty="0">
                <a:solidFill>
                  <a:srgbClr val="462AF0"/>
                </a:solidFill>
                <a:latin typeface="Six Caps" panose="020B0604020202020204" charset="0"/>
                <a:ea typeface="Calibri"/>
                <a:cs typeface="Calibri"/>
                <a:sym typeface="Calibri"/>
              </a:rPr>
              <a:t>medarbejderevaluering</a:t>
            </a:r>
            <a:endParaRPr sz="10000" dirty="0">
              <a:solidFill>
                <a:srgbClr val="462AF0"/>
              </a:solidFill>
              <a:latin typeface="Six Caps" panose="020B0604020202020204" charset="0"/>
            </a:endParaRPr>
          </a:p>
        </p:txBody>
      </p:sp>
      <p:sp>
        <p:nvSpPr>
          <p:cNvPr id="10" name="Google Shape;459;p23">
            <a:extLst>
              <a:ext uri="{FF2B5EF4-FFF2-40B4-BE49-F238E27FC236}">
                <a16:creationId xmlns:a16="http://schemas.microsoft.com/office/drawing/2014/main" id="{4FA96ECA-02BF-B107-96C3-B0A900352B0A}"/>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10;&#10;Description automatically generated">
            <a:extLst>
              <a:ext uri="{FF2B5EF4-FFF2-40B4-BE49-F238E27FC236}">
                <a16:creationId xmlns:a16="http://schemas.microsoft.com/office/drawing/2014/main" id="{97150EA4-F4D5-508C-A877-349CA85B5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4FCA8CC4-5A25-B865-8856-3B24CADB4EF8}"/>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7E57E8AE-9617-61A6-8BE4-C7A94156DD1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2" name="Obraz 1">
            <a:extLst>
              <a:ext uri="{FF2B5EF4-FFF2-40B4-BE49-F238E27FC236}">
                <a16:creationId xmlns:a16="http://schemas.microsoft.com/office/drawing/2014/main" id="{733664F3-13C0-E527-45CB-96FF584A8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321" y="2249399"/>
            <a:ext cx="7943366" cy="60164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Google Shape;506;p24">
            <a:extLst>
              <a:ext uri="{FF2B5EF4-FFF2-40B4-BE49-F238E27FC236}">
                <a16:creationId xmlns:a16="http://schemas.microsoft.com/office/drawing/2014/main" id="{958E8210-58B4-73C7-57B9-B9734F3E7FAE}"/>
              </a:ext>
            </a:extLst>
          </p:cNvPr>
          <p:cNvSpPr txBox="1"/>
          <p:nvPr/>
        </p:nvSpPr>
        <p:spPr>
          <a:xfrm>
            <a:off x="9773321" y="8566356"/>
            <a:ext cx="8582050" cy="276999"/>
          </a:xfrm>
          <a:prstGeom prst="rect">
            <a:avLst/>
          </a:prstGeom>
          <a:noFill/>
          <a:ln>
            <a:noFill/>
          </a:ln>
        </p:spPr>
        <p:txBody>
          <a:bodyPr spcFirstLastPara="1" wrap="square" lIns="0" tIns="0" rIns="0" bIns="0" anchor="t" anchorCtr="0">
            <a:spAutoFit/>
          </a:bodyPr>
          <a:lstStyle/>
          <a:p>
            <a:pPr algn="just"/>
            <a:r>
              <a:rPr lang="da-DK" sz="1800" dirty="0">
                <a:solidFill>
                  <a:schemeClr val="bg2"/>
                </a:solidFill>
                <a:latin typeface="Tahoma" panose="020B0604030504040204" pitchFamily="34" charset="0"/>
                <a:ea typeface="Calibri" panose="020F0502020204030204" pitchFamily="34" charset="0"/>
              </a:rPr>
              <a:t>Visuelle diagrammer, der fremhæver tendenser i medarbejdernes præstationer</a:t>
            </a:r>
            <a:endParaRPr lang="en-US" sz="3200" dirty="0">
              <a:solidFill>
                <a:schemeClr val="bg2"/>
              </a:solidFill>
              <a:latin typeface="Barlow" panose="00000500000000000000" pitchFamily="2" charset="-18"/>
            </a:endParaRPr>
          </a:p>
        </p:txBody>
      </p:sp>
    </p:spTree>
    <p:extLst>
      <p:ext uri="{BB962C8B-B14F-4D97-AF65-F5344CB8AC3E}">
        <p14:creationId xmlns:p14="http://schemas.microsoft.com/office/powerpoint/2010/main" val="29521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406725AA-0448-405C-E8D9-71C7459E7CCD}"/>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EAD9BFDE-011C-B760-F267-57E5CB655984}"/>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929B1E55-0C9A-992E-8785-2A02B481037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8FFC157F-3E2A-716E-7FA2-4830AB51B988}"/>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24E05912-AE3A-6F66-BA21-AB883713E616}"/>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3186E04D-E749-7ACA-1869-1A12D7CE39E6}"/>
              </a:ext>
            </a:extLst>
          </p:cNvPr>
          <p:cNvSpPr txBox="1"/>
          <p:nvPr/>
        </p:nvSpPr>
        <p:spPr>
          <a:xfrm>
            <a:off x="577584" y="2816360"/>
            <a:ext cx="7077896" cy="5909310"/>
          </a:xfrm>
          <a:prstGeom prst="rect">
            <a:avLst/>
          </a:prstGeom>
          <a:noFill/>
          <a:ln>
            <a:noFill/>
          </a:ln>
        </p:spPr>
        <p:txBody>
          <a:bodyPr spcFirstLastPara="1" wrap="square" lIns="0" tIns="0" rIns="0" bIns="0" anchor="t" anchorCtr="0">
            <a:spAutoFit/>
          </a:bodyPr>
          <a:lstStyle/>
          <a:p>
            <a:pPr algn="just"/>
            <a:r>
              <a:rPr lang="da-DK" sz="3200" dirty="0">
                <a:solidFill>
                  <a:schemeClr val="bg2"/>
                </a:solidFill>
                <a:latin typeface="Barlow" panose="00000500000000000000" pitchFamily="2" charset="-18"/>
              </a:rPr>
              <a:t>Værktøjet Personlig dagbog giver medarbejdere mulighed for at dokumentere sine daglige arbejdserfaringer, fremskridt og udfordringer. Her kan de oprette indlæg til personlig refleksion og dele dem med ledere, hvis behovet er der. Det hjælper til at fremme åben kommunikation og støtte den enkelte. Dette værktøj er med til at fremme selvbevidsthed og vækst, og det styrker forholdet mellem medarbejdere og ledelse.</a:t>
            </a:r>
            <a:endParaRPr lang="en-US" sz="32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22E0596B-E13C-4EEC-298D-EEF3FB63C587}"/>
              </a:ext>
            </a:extLst>
          </p:cNvPr>
          <p:cNvSpPr txBox="1"/>
          <p:nvPr/>
        </p:nvSpPr>
        <p:spPr>
          <a:xfrm>
            <a:off x="-2065697" y="1561330"/>
            <a:ext cx="10466745"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Personlig </a:t>
            </a:r>
            <a:r>
              <a:rPr lang="pl-PL" sz="12000" dirty="0">
                <a:solidFill>
                  <a:srgbClr val="462AF0"/>
                </a:solidFill>
                <a:latin typeface="Six Caps" panose="020B0604020202020204" charset="0"/>
                <a:ea typeface="Calibri"/>
                <a:cs typeface="Calibri"/>
                <a:sym typeface="Calibri"/>
              </a:rPr>
              <a:t>dagbog</a:t>
            </a:r>
            <a:endParaRPr sz="12000" dirty="0">
              <a:solidFill>
                <a:srgbClr val="462AF0"/>
              </a:solidFill>
              <a:latin typeface="Six Caps" panose="020B0604020202020204" charset="0"/>
            </a:endParaRPr>
          </a:p>
        </p:txBody>
      </p:sp>
      <p:pic>
        <p:nvPicPr>
          <p:cNvPr id="24" name="Picture 23" descr="A rainbow with a red needle and a red arrow&#10;&#10;Description automatically generated">
            <a:extLst>
              <a:ext uri="{FF2B5EF4-FFF2-40B4-BE49-F238E27FC236}">
                <a16:creationId xmlns:a16="http://schemas.microsoft.com/office/drawing/2014/main" id="{A4DAB1A6-6BF6-2AF8-15DD-BAFBFD31088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2C507B96-7FFF-AAD6-0663-DF00A8EF984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06E9B44A-7B2D-4C50-9C1B-78BB100242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F4EF75F3-422D-31FA-70D7-C7D1EE320F96}"/>
              </a:ext>
            </a:extLst>
          </p:cNvPr>
          <p:cNvSpPr txBox="1"/>
          <p:nvPr/>
        </p:nvSpPr>
        <p:spPr>
          <a:xfrm>
            <a:off x="10661018" y="8004876"/>
            <a:ext cx="8582050" cy="276999"/>
          </a:xfrm>
          <a:prstGeom prst="rect">
            <a:avLst/>
          </a:prstGeom>
          <a:noFill/>
          <a:ln>
            <a:noFill/>
          </a:ln>
        </p:spPr>
        <p:txBody>
          <a:bodyPr spcFirstLastPara="1" wrap="square" lIns="0" tIns="0" rIns="0" bIns="0" anchor="t" anchorCtr="0">
            <a:spAutoFit/>
          </a:bodyPr>
          <a:lstStyle/>
          <a:p>
            <a:pPr algn="just"/>
            <a:r>
              <a:rPr lang="da-DK" sz="1800" dirty="0">
                <a:solidFill>
                  <a:schemeClr val="bg2"/>
                </a:solidFill>
                <a:latin typeface="Tahoma" panose="020B0604030504040204" pitchFamily="34" charset="0"/>
                <a:ea typeface="Calibri" panose="020F0502020204030204" pitchFamily="34" charset="0"/>
              </a:rPr>
              <a:t>Tilføjelse af e´t nyt indlæg i "Personlig dagbog"</a:t>
            </a:r>
            <a:endParaRPr lang="en-US" sz="3200" dirty="0">
              <a:solidFill>
                <a:schemeClr val="bg2"/>
              </a:solidFill>
              <a:latin typeface="Barlow" panose="00000500000000000000" pitchFamily="2" charset="-18"/>
            </a:endParaRPr>
          </a:p>
        </p:txBody>
      </p:sp>
      <p:pic>
        <p:nvPicPr>
          <p:cNvPr id="6" name="Obraz 5">
            <a:extLst>
              <a:ext uri="{FF2B5EF4-FFF2-40B4-BE49-F238E27FC236}">
                <a16:creationId xmlns:a16="http://schemas.microsoft.com/office/drawing/2014/main" id="{E02A3BA9-9F0B-7A18-E3A2-BAAF302A572D}"/>
              </a:ext>
            </a:extLst>
          </p:cNvPr>
          <p:cNvPicPr>
            <a:picLocks noChangeAspect="1"/>
          </p:cNvPicPr>
          <p:nvPr/>
        </p:nvPicPr>
        <p:blipFill>
          <a:blip r:embed="rId5"/>
          <a:stretch>
            <a:fillRect/>
          </a:stretch>
        </p:blipFill>
        <p:spPr>
          <a:xfrm>
            <a:off x="8152683" y="2005125"/>
            <a:ext cx="9622988" cy="580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46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39BC7459-A9E9-A880-23B4-C2527CE0742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BA60A2AF-CF19-4F08-3547-F7365BDFFE7D}"/>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08F6F108-624E-CCD0-8A17-D2FE12E57066}"/>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220D3C11-679D-CF7D-A2A8-B325EA59A04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F5CFBD09-86E1-4C33-9C09-F516C36D62DC}"/>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6C15A47B-E715-568F-151D-CF9EF06AC05F}"/>
              </a:ext>
            </a:extLst>
          </p:cNvPr>
          <p:cNvSpPr txBox="1"/>
          <p:nvPr/>
        </p:nvSpPr>
        <p:spPr>
          <a:xfrm>
            <a:off x="540387" y="3038294"/>
            <a:ext cx="7077896" cy="5416868"/>
          </a:xfrm>
          <a:prstGeom prst="rect">
            <a:avLst/>
          </a:prstGeom>
          <a:noFill/>
          <a:ln>
            <a:noFill/>
          </a:ln>
        </p:spPr>
        <p:txBody>
          <a:bodyPr spcFirstLastPara="1" wrap="square" lIns="0" tIns="0" rIns="0" bIns="0" anchor="t" anchorCtr="0">
            <a:spAutoFit/>
          </a:bodyPr>
          <a:lstStyle/>
          <a:p>
            <a:pPr algn="just"/>
            <a:r>
              <a:rPr lang="da-DK" sz="3200" dirty="0">
                <a:latin typeface="Barlow" panose="00000500000000000000" pitchFamily="2" charset="-18"/>
              </a:rPr>
              <a:t>Arbejdsmiljøværktøjet giver ledere mulighed for at evaluere både de fysiske og sociale aspekter af arbejdspladsen. Ledere kan udfylde en struktureret undersøgelse med forskellige faktorer som arbejdspladsdesign, sikkerhed og teaminteraktioner. Dataen herfra analyseres, og giver resultater, der kan hjælpe lederen med at sikre ensartede gennemgange samt understøtte forbedringer af arbejdsmiljøet.</a:t>
            </a:r>
            <a:endParaRPr lang="en-US" sz="3200" dirty="0">
              <a:latin typeface="Barlow" panose="00000500000000000000" pitchFamily="2" charset="-18"/>
            </a:endParaRPr>
          </a:p>
        </p:txBody>
      </p:sp>
      <p:sp>
        <p:nvSpPr>
          <p:cNvPr id="5" name="Google Shape;459;p23">
            <a:extLst>
              <a:ext uri="{FF2B5EF4-FFF2-40B4-BE49-F238E27FC236}">
                <a16:creationId xmlns:a16="http://schemas.microsoft.com/office/drawing/2014/main" id="{CB3DC8F9-43B8-E303-0CC5-77063CA9433A}"/>
              </a:ext>
            </a:extLst>
          </p:cNvPr>
          <p:cNvSpPr txBox="1"/>
          <p:nvPr/>
        </p:nvSpPr>
        <p:spPr>
          <a:xfrm>
            <a:off x="0" y="1434562"/>
            <a:ext cx="12811101" cy="1477328"/>
          </a:xfrm>
          <a:prstGeom prst="rect">
            <a:avLst/>
          </a:prstGeom>
          <a:noFill/>
          <a:ln>
            <a:noFill/>
          </a:ln>
        </p:spPr>
        <p:txBody>
          <a:bodyPr spcFirstLastPara="1" wrap="square" lIns="0" tIns="0" rIns="0" bIns="0" anchor="t" anchorCtr="0">
            <a:spAutoFit/>
          </a:bodyPr>
          <a:lstStyle/>
          <a:p>
            <a:pPr algn="ctr">
              <a:lnSpc>
                <a:spcPct val="80000"/>
              </a:lnSpc>
            </a:pPr>
            <a:r>
              <a:rPr lang="da-DK" sz="12000" dirty="0">
                <a:solidFill>
                  <a:schemeClr val="tx1"/>
                </a:solidFill>
                <a:latin typeface="Six Caps" panose="020B0604020202020204" charset="0"/>
                <a:ea typeface="Calibri"/>
                <a:cs typeface="Calibri"/>
                <a:sym typeface="Calibri"/>
              </a:rPr>
              <a:t>Værktøj til </a:t>
            </a:r>
            <a:r>
              <a:rPr lang="da-DK" sz="12000" dirty="0">
                <a:solidFill>
                  <a:srgbClr val="462AF0"/>
                </a:solidFill>
                <a:latin typeface="Six Caps" panose="020B0604020202020204" charset="0"/>
                <a:ea typeface="Calibri"/>
                <a:cs typeface="Calibri"/>
                <a:sym typeface="Calibri"/>
              </a:rPr>
              <a:t>vurdering</a:t>
            </a:r>
            <a:r>
              <a:rPr lang="da-DK" sz="12000" dirty="0">
                <a:solidFill>
                  <a:schemeClr val="tx1"/>
                </a:solidFill>
                <a:latin typeface="Six Caps" panose="020B0604020202020204" charset="0"/>
                <a:ea typeface="Calibri"/>
                <a:cs typeface="Calibri"/>
                <a:sym typeface="Calibri"/>
              </a:rPr>
              <a:t> af arbejdsmiljø</a:t>
            </a:r>
            <a:endParaRPr sz="12000" dirty="0">
              <a:solidFill>
                <a:schemeClr val="tx1"/>
              </a:solidFill>
              <a:latin typeface="Six Caps" panose="020B0604020202020204" charset="0"/>
            </a:endParaRPr>
          </a:p>
        </p:txBody>
      </p:sp>
      <p:pic>
        <p:nvPicPr>
          <p:cNvPr id="24" name="Picture 23" descr="A rainbow with a red needle and a red arrow&#10;&#10;Description automatically generated">
            <a:extLst>
              <a:ext uri="{FF2B5EF4-FFF2-40B4-BE49-F238E27FC236}">
                <a16:creationId xmlns:a16="http://schemas.microsoft.com/office/drawing/2014/main" id="{383B11A5-D83F-2F45-86C1-9FA9B988DF6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63F6738D-B730-0C30-6617-A96E0E13E1EB}"/>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8123E5B3-3AD6-6BCB-C776-331A9A10532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E44ACA1A-6814-6B6B-A9AB-C5CF002DA231}"/>
              </a:ext>
            </a:extLst>
          </p:cNvPr>
          <p:cNvSpPr txBox="1"/>
          <p:nvPr/>
        </p:nvSpPr>
        <p:spPr>
          <a:xfrm>
            <a:off x="10838399" y="9123749"/>
            <a:ext cx="8582050" cy="276999"/>
          </a:xfrm>
          <a:prstGeom prst="rect">
            <a:avLst/>
          </a:prstGeom>
          <a:noFill/>
          <a:ln>
            <a:noFill/>
          </a:ln>
        </p:spPr>
        <p:txBody>
          <a:bodyPr spcFirstLastPara="1" wrap="square" lIns="0" tIns="0" rIns="0" bIns="0" anchor="t" anchorCtr="0">
            <a:spAutoFit/>
          </a:bodyPr>
          <a:lstStyle/>
          <a:p>
            <a:pPr algn="just"/>
            <a:r>
              <a:rPr lang="da-DK" sz="1800" dirty="0">
                <a:latin typeface="Tahoma" panose="020B0604030504040204" pitchFamily="34" charset="0"/>
              </a:rPr>
              <a:t>En tjekliste til evaluering af arbejdsmiljøet</a:t>
            </a:r>
            <a:endParaRPr lang="en-US" sz="3200" dirty="0">
              <a:latin typeface="Barlow" panose="00000500000000000000" pitchFamily="2" charset="-18"/>
            </a:endParaRPr>
          </a:p>
        </p:txBody>
      </p:sp>
      <p:pic>
        <p:nvPicPr>
          <p:cNvPr id="3" name="Obraz 2">
            <a:extLst>
              <a:ext uri="{FF2B5EF4-FFF2-40B4-BE49-F238E27FC236}">
                <a16:creationId xmlns:a16="http://schemas.microsoft.com/office/drawing/2014/main" id="{767140AA-8FF0-6E67-F453-CCD43EB54653}"/>
              </a:ext>
            </a:extLst>
          </p:cNvPr>
          <p:cNvPicPr>
            <a:picLocks noChangeAspect="1"/>
          </p:cNvPicPr>
          <p:nvPr/>
        </p:nvPicPr>
        <p:blipFill>
          <a:blip r:embed="rId5"/>
          <a:stretch>
            <a:fillRect/>
          </a:stretch>
        </p:blipFill>
        <p:spPr>
          <a:xfrm>
            <a:off x="7994013" y="2887395"/>
            <a:ext cx="9753600" cy="6086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118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C3BE2ECD-D573-1AA6-2871-F48623046DC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D3BDDFD3-B7C3-CC71-7A53-1996BB36A6B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A5EA7D3A-9E87-F262-E034-7739DC55120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00E5377C-B6A8-B49B-F315-F81BD3C67A1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8DCA26E6-82F7-C7C6-B9A5-9DD98B57A218}"/>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E326607-0474-09E4-B024-08D1CF97CF1A}"/>
              </a:ext>
            </a:extLst>
          </p:cNvPr>
          <p:cNvSpPr txBox="1"/>
          <p:nvPr/>
        </p:nvSpPr>
        <p:spPr>
          <a:xfrm>
            <a:off x="919974" y="2716711"/>
            <a:ext cx="8902526" cy="5909310"/>
          </a:xfrm>
          <a:prstGeom prst="rect">
            <a:avLst/>
          </a:prstGeom>
          <a:noFill/>
          <a:ln>
            <a:noFill/>
          </a:ln>
        </p:spPr>
        <p:txBody>
          <a:bodyPr spcFirstLastPara="1" wrap="square" lIns="0" tIns="0" rIns="0" bIns="0" anchor="t" anchorCtr="0">
            <a:spAutoFit/>
          </a:bodyPr>
          <a:lstStyle/>
          <a:p>
            <a:pPr algn="just"/>
            <a:r>
              <a:rPr lang="da-DK" sz="3200" dirty="0">
                <a:solidFill>
                  <a:schemeClr val="bg2"/>
                </a:solidFill>
                <a:latin typeface="Barlow" panose="00000500000000000000" pitchFamily="2" charset="-18"/>
              </a:rPr>
              <a:t>PERFORM HR-platformens analyser tilbyder en datadrevet tilgang til at forbedre praksis på arbejdspladsen. Visuelle diagrammer sporer tendenser i jobtilfredshed, præstationer og arbejdsmiljø og hjælper ledere med at identificere indsatsområder. Analyserne understøtter også målsætning, fremskridtssporing og personlige mål. Ved at tilpasse data til KPI'er fremmer ledere et inkluderende miljø og driver løbende forbedringer i medarbejdertilfredshed og præstationer, hvilket muliggør informeret beslutningstagning og effektiv kommunikation.</a:t>
            </a:r>
            <a:endParaRPr lang="en-US" sz="32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03DB576C-0869-E8C3-0ED8-6741DEF02FD3}"/>
              </a:ext>
            </a:extLst>
          </p:cNvPr>
          <p:cNvSpPr txBox="1"/>
          <p:nvPr/>
        </p:nvSpPr>
        <p:spPr>
          <a:xfrm>
            <a:off x="540387" y="1293541"/>
            <a:ext cx="16006956" cy="1477328"/>
          </a:xfrm>
          <a:prstGeom prst="rect">
            <a:avLst/>
          </a:prstGeom>
          <a:noFill/>
          <a:ln>
            <a:noFill/>
          </a:ln>
        </p:spPr>
        <p:txBody>
          <a:bodyPr spcFirstLastPara="1" wrap="square" lIns="0" tIns="0" rIns="0" bIns="0" anchor="t" anchorCtr="0">
            <a:spAutoFit/>
          </a:bodyPr>
          <a:lstStyle/>
          <a:p>
            <a:pPr algn="ctr">
              <a:lnSpc>
                <a:spcPct val="80000"/>
              </a:lnSpc>
            </a:pPr>
            <a:r>
              <a:rPr lang="da-DK" sz="12000" dirty="0">
                <a:solidFill>
                  <a:schemeClr val="tx1"/>
                </a:solidFill>
                <a:latin typeface="Six Caps" panose="020B0604020202020204" charset="0"/>
                <a:ea typeface="Calibri"/>
                <a:cs typeface="Calibri"/>
                <a:sym typeface="Calibri"/>
              </a:rPr>
              <a:t>Brug af </a:t>
            </a:r>
            <a:r>
              <a:rPr lang="da-DK" sz="12000" dirty="0">
                <a:solidFill>
                  <a:srgbClr val="462AF0"/>
                </a:solidFill>
                <a:latin typeface="Six Caps" panose="020B0604020202020204" charset="0"/>
                <a:ea typeface="Calibri"/>
                <a:cs typeface="Calibri"/>
                <a:sym typeface="Calibri"/>
              </a:rPr>
              <a:t>analyser</a:t>
            </a:r>
            <a:r>
              <a:rPr lang="da-DK" sz="12000" dirty="0">
                <a:solidFill>
                  <a:schemeClr val="tx1"/>
                </a:solidFill>
                <a:latin typeface="Six Caps" panose="020B0604020202020204" charset="0"/>
                <a:ea typeface="Calibri"/>
                <a:cs typeface="Calibri"/>
                <a:sym typeface="Calibri"/>
              </a:rPr>
              <a:t> til forbedring af arbejdspladsen</a:t>
            </a:r>
            <a:endParaRPr lang="pl-PL" sz="12000" dirty="0">
              <a:solidFill>
                <a:schemeClr val="tx1"/>
              </a:solidFill>
              <a:latin typeface="Six Caps" panose="020B0604020202020204" charset="0"/>
            </a:endParaRPr>
          </a:p>
        </p:txBody>
      </p:sp>
      <p:pic>
        <p:nvPicPr>
          <p:cNvPr id="24" name="Picture 23" descr="A rainbow with a red needle and a red arrow&#10;&#10;Description automatically generated">
            <a:extLst>
              <a:ext uri="{FF2B5EF4-FFF2-40B4-BE49-F238E27FC236}">
                <a16:creationId xmlns:a16="http://schemas.microsoft.com/office/drawing/2014/main" id="{1E06E4C7-0E7A-575A-07A5-4620676D9A4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1C4FED56-44DE-9B08-8114-52BC9945DE4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80847266-D047-4FC7-FA20-1555D2FE762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60CEEB41-801E-1D48-2233-2497089FB4F6}"/>
              </a:ext>
            </a:extLst>
          </p:cNvPr>
          <p:cNvSpPr txBox="1"/>
          <p:nvPr/>
        </p:nvSpPr>
        <p:spPr>
          <a:xfrm>
            <a:off x="9313727" y="8988758"/>
            <a:ext cx="8582050" cy="530915"/>
          </a:xfrm>
          <a:prstGeom prst="rect">
            <a:avLst/>
          </a:prstGeom>
          <a:noFill/>
          <a:ln>
            <a:noFill/>
          </a:ln>
        </p:spPr>
        <p:txBody>
          <a:bodyPr spcFirstLastPara="1" wrap="square" lIns="0" tIns="0" rIns="0" bIns="0" anchor="t" anchorCtr="0">
            <a:spAutoFit/>
          </a:bodyPr>
          <a:lstStyle/>
          <a:p>
            <a:pPr algn="ctr">
              <a:lnSpc>
                <a:spcPct val="150000"/>
              </a:lnSpc>
              <a:spcAft>
                <a:spcPts val="900"/>
              </a:spcAft>
            </a:pPr>
            <a:r>
              <a:rPr lang="da-DK" sz="1800" dirty="0">
                <a:solidFill>
                  <a:schemeClr val="bg2"/>
                </a:solidFill>
                <a:latin typeface="Tahoma" panose="020B0604030504040204" pitchFamily="34" charset="0"/>
                <a:ea typeface="Calibri" panose="020F0502020204030204" pitchFamily="34" charset="0"/>
                <a:cs typeface="Times New Roman" panose="02020603050405020304" pitchFamily="18" charset="0"/>
              </a:rPr>
              <a:t>Visuelle diagrammer, der fremhæver tendenser i arbejdsmiljøet</a:t>
            </a:r>
            <a:endParaRPr lang="pl-PL"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F9164D5A-6215-79B7-94DA-15343FB92DFD}"/>
              </a:ext>
            </a:extLst>
          </p:cNvPr>
          <p:cNvPicPr>
            <a:picLocks noChangeAspect="1"/>
          </p:cNvPicPr>
          <p:nvPr/>
        </p:nvPicPr>
        <p:blipFill>
          <a:blip r:embed="rId5"/>
          <a:stretch>
            <a:fillRect/>
          </a:stretch>
        </p:blipFill>
        <p:spPr>
          <a:xfrm>
            <a:off x="10477956" y="2659304"/>
            <a:ext cx="6253592" cy="6185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274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6283031" y="3745559"/>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TUSIND TAK</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just"/>
            <a:r>
              <a:rPr lang="en-US" dirty="0">
                <a:solidFill>
                  <a:schemeClr val="bg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mk-MK" dirty="0">
              <a:solidFill>
                <a:schemeClr val="bg1"/>
              </a:solidFill>
            </a:endParaRP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753328DAFFA04483610C7A4B0B776A" ma:contentTypeVersion="15" ma:contentTypeDescription="Opret et nyt dokument." ma:contentTypeScope="" ma:versionID="be7c7e0e25019de4d978c39f0e0ad4a1">
  <xsd:schema xmlns:xsd="http://www.w3.org/2001/XMLSchema" xmlns:xs="http://www.w3.org/2001/XMLSchema" xmlns:p="http://schemas.microsoft.com/office/2006/metadata/properties" xmlns:ns2="005c9745-af53-4853-9807-175558ea4528" xmlns:ns3="052cdbd3-1c6a-4c32-8df2-e4b5ba5e761e" targetNamespace="http://schemas.microsoft.com/office/2006/metadata/properties" ma:root="true" ma:fieldsID="f88de407220bbc6cdc03e70ea35de763" ns2:_="" ns3:_="">
    <xsd:import namespace="005c9745-af53-4853-9807-175558ea4528"/>
    <xsd:import namespace="052cdbd3-1c6a-4c32-8df2-e4b5ba5e761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c9745-af53-4853-9807-175558ea4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3b9d91b3-6351-4763-ac6d-6076a2779e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cdbd3-1c6a-4c32-8df2-e4b5ba5e761e"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3667db6e-faf3-46a9-ac26-105326c0e6ee}" ma:internalName="TaxCatchAll" ma:showField="CatchAllData" ma:web="052cdbd3-1c6a-4c32-8df2-e4b5ba5e7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2cdbd3-1c6a-4c32-8df2-e4b5ba5e761e" xsi:nil="true"/>
    <lcf76f155ced4ddcb4097134ff3c332f xmlns="005c9745-af53-4853-9807-175558ea45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B6E747-325C-43A8-B591-13A912842C4B}"/>
</file>

<file path=customXml/itemProps2.xml><?xml version="1.0" encoding="utf-8"?>
<ds:datastoreItem xmlns:ds="http://schemas.openxmlformats.org/officeDocument/2006/customXml" ds:itemID="{7A550A3C-7DE2-4135-B648-25A9443CB08A}"/>
</file>

<file path=customXml/itemProps3.xml><?xml version="1.0" encoding="utf-8"?>
<ds:datastoreItem xmlns:ds="http://schemas.openxmlformats.org/officeDocument/2006/customXml" ds:itemID="{FC82FE9A-6DAA-4277-9B1D-A41E234BEB13}"/>
</file>

<file path=docProps/app.xml><?xml version="1.0" encoding="utf-8"?>
<Properties xmlns="http://schemas.openxmlformats.org/officeDocument/2006/extended-properties" xmlns:vt="http://schemas.openxmlformats.org/officeDocument/2006/docPropsVTypes">
  <TotalTime>283</TotalTime>
  <Words>788</Words>
  <Application>Microsoft Office PowerPoint</Application>
  <PresentationFormat>Custom</PresentationFormat>
  <Paragraphs>62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Barlow</vt:lpstr>
      <vt:lpstr>Calibri</vt:lpstr>
      <vt:lpstr>Arial</vt:lpstr>
      <vt:lpstr>Six Caps</vt:lpstr>
      <vt:lpstr>Tahoma</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Ida Koldsø Lorenzen</cp:lastModifiedBy>
  <cp:revision>16</cp:revision>
  <dcterms:modified xsi:type="dcterms:W3CDTF">2025-09-05T10:20:52Z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0x0101001F753328DAFFA04483610C7A4B0B776A</vt:lpwstr>
  </property>
</Properties>
</file>