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4"/>
  </p:sldMasterIdLst>
  <p:notesMasterIdLst>
    <p:notesMasterId r:id="rId29"/>
  </p:notesMasterIdLst>
  <p:sldIdLst>
    <p:sldId id="275" r:id="rId5"/>
    <p:sldId id="257" r:id="rId6"/>
    <p:sldId id="283" r:id="rId7"/>
    <p:sldId id="284" r:id="rId8"/>
    <p:sldId id="285" r:id="rId9"/>
    <p:sldId id="286" r:id="rId10"/>
    <p:sldId id="287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89" r:id="rId26"/>
    <p:sldId id="303" r:id="rId27"/>
    <p:sldId id="269" r:id="rId28"/>
  </p:sldIdLst>
  <p:sldSz cx="18288000" cy="10287000"/>
  <p:notesSz cx="6858000" cy="9144000"/>
  <p:embeddedFontLst>
    <p:embeddedFont>
      <p:font typeface="Barlow" panose="020B0604020202020204" charset="0"/>
      <p:regular r:id="rId30"/>
      <p:bold r:id="rId31"/>
      <p:italic r:id="rId32"/>
      <p:boldItalic r:id="rId33"/>
    </p:embeddedFont>
    <p:embeddedFont>
      <p:font typeface="Six Caps" panose="020B0604020202020204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2701D-E3EB-6B63-28DE-5F528D6049F4}" v="22" dt="2025-09-05T10:39:17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Helene Mørck" userId="S::mhm@specialisterne.dk::159e85b4-a52f-45ba-b6c2-c29f092b441e" providerId="AD" clId="Web-{F67E9723-96B6-C187-CE93-BFB7D4A7917D}"/>
    <pc:docChg chg="modSld">
      <pc:chgData name="Mia Helene Mørck" userId="S::mhm@specialisterne.dk::159e85b4-a52f-45ba-b6c2-c29f092b441e" providerId="AD" clId="Web-{F67E9723-96B6-C187-CE93-BFB7D4A7917D}" dt="2025-08-28T16:06:49.447" v="5" actId="20577"/>
      <pc:docMkLst>
        <pc:docMk/>
      </pc:docMkLst>
      <pc:sldChg chg="modSp">
        <pc:chgData name="Mia Helene Mørck" userId="S::mhm@specialisterne.dk::159e85b4-a52f-45ba-b6c2-c29f092b441e" providerId="AD" clId="Web-{F67E9723-96B6-C187-CE93-BFB7D4A7917D}" dt="2025-08-28T16:06:49.447" v="5" actId="20577"/>
        <pc:sldMkLst>
          <pc:docMk/>
          <pc:sldMk cId="4249841091" sldId="275"/>
        </pc:sldMkLst>
        <pc:spChg chg="mod">
          <ac:chgData name="Mia Helene Mørck" userId="S::mhm@specialisterne.dk::159e85b4-a52f-45ba-b6c2-c29f092b441e" providerId="AD" clId="Web-{F67E9723-96B6-C187-CE93-BFB7D4A7917D}" dt="2025-08-28T16:06:49.447" v="5" actId="20577"/>
          <ac:spMkLst>
            <pc:docMk/>
            <pc:sldMk cId="4249841091" sldId="275"/>
            <ac:spMk id="12" creationId="{253FC5D5-C4D0-5A79-F692-4C3F273AF157}"/>
          </ac:spMkLst>
        </pc:spChg>
      </pc:sldChg>
    </pc:docChg>
  </pc:docChgLst>
  <pc:docChgLst>
    <pc:chgData name="Ida Koldsø Lorenzen" userId="S::ikl@specialisterne.dk::0008e8f6-cccd-4aeb-8aca-a357faf425ba" providerId="AD" clId="Web-{3D72701D-E3EB-6B63-28DE-5F528D6049F4}"/>
    <pc:docChg chg="modSld">
      <pc:chgData name="Ida Koldsø Lorenzen" userId="S::ikl@specialisterne.dk::0008e8f6-cccd-4aeb-8aca-a357faf425ba" providerId="AD" clId="Web-{3D72701D-E3EB-6B63-28DE-5F528D6049F4}" dt="2025-09-05T10:39:16.393" v="13" actId="20577"/>
      <pc:docMkLst>
        <pc:docMk/>
      </pc:docMkLst>
      <pc:sldChg chg="modSp">
        <pc:chgData name="Ida Koldsø Lorenzen" userId="S::ikl@specialisterne.dk::0008e8f6-cccd-4aeb-8aca-a357faf425ba" providerId="AD" clId="Web-{3D72701D-E3EB-6B63-28DE-5F528D6049F4}" dt="2025-09-05T10:39:16.393" v="13" actId="20577"/>
        <pc:sldMkLst>
          <pc:docMk/>
          <pc:sldMk cId="0" sldId="257"/>
        </pc:sldMkLst>
        <pc:spChg chg="mod">
          <ac:chgData name="Ida Koldsø Lorenzen" userId="S::ikl@specialisterne.dk::0008e8f6-cccd-4aeb-8aca-a357faf425ba" providerId="AD" clId="Web-{3D72701D-E3EB-6B63-28DE-5F528D6049F4}" dt="2025-09-05T10:39:16.393" v="13" actId="20577"/>
          <ac:spMkLst>
            <pc:docMk/>
            <pc:sldMk cId="0" sldId="257"/>
            <ac:spMk id="4" creationId="{B6356569-B78B-D524-84C5-44E4A54FA64A}"/>
          </ac:spMkLst>
        </pc:spChg>
      </pc:sldChg>
      <pc:sldChg chg="modSp">
        <pc:chgData name="Ida Koldsø Lorenzen" userId="S::ikl@specialisterne.dk::0008e8f6-cccd-4aeb-8aca-a357faf425ba" providerId="AD" clId="Web-{3D72701D-E3EB-6B63-28DE-5F528D6049F4}" dt="2025-09-05T10:39:06.721" v="12" actId="20577"/>
        <pc:sldMkLst>
          <pc:docMk/>
          <pc:sldMk cId="4249841091" sldId="275"/>
        </pc:sldMkLst>
        <pc:spChg chg="mod">
          <ac:chgData name="Ida Koldsø Lorenzen" userId="S::ikl@specialisterne.dk::0008e8f6-cccd-4aeb-8aca-a357faf425ba" providerId="AD" clId="Web-{3D72701D-E3EB-6B63-28DE-5F528D6049F4}" dt="2025-09-05T10:38:53.705" v="2" actId="20577"/>
          <ac:spMkLst>
            <pc:docMk/>
            <pc:sldMk cId="4249841091" sldId="275"/>
            <ac:spMk id="16" creationId="{535DB743-A38C-BE64-E064-F92B87DAFF08}"/>
          </ac:spMkLst>
        </pc:spChg>
        <pc:spChg chg="mod">
          <ac:chgData name="Ida Koldsø Lorenzen" userId="S::ikl@specialisterne.dk::0008e8f6-cccd-4aeb-8aca-a357faf425ba" providerId="AD" clId="Web-{3D72701D-E3EB-6B63-28DE-5F528D6049F4}" dt="2025-09-05T10:39:06.721" v="12" actId="20577"/>
          <ac:spMkLst>
            <pc:docMk/>
            <pc:sldMk cId="4249841091" sldId="275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AAED7264-2C79-E83D-0FF8-E56068EAF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539464FF-55F9-B1AC-7002-FC4AF1AD88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D458DEF9-3D2E-63B2-88C2-804C273AD4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56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53428953-245E-1624-71F2-3C1ECEAB7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539555D9-893B-35A5-6EC4-D53AE3620B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FEFB7D88-EBCF-8E98-2656-55AF43376D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8160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6CFF60F6-8F31-0785-CBFB-07651AE93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9AF57946-D70D-B9F4-72E5-F7465C0373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36E9D3A0-8E62-318E-7925-4CDF22BEA3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88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899DC6ED-06F5-E79C-4EAA-4C9C99AD3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34537405-91D8-85E6-FD7D-45B106C9E5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05FD1BCF-0A74-556D-E460-B3A19BB43D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7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D56E15A0-CF1E-3935-2FAB-C52BC4FC8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A875B843-B2C3-93B9-ADEB-D9E3155855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99EBE98B-FA67-7661-5AD6-95FD3C48BA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39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17C1DD5D-374B-5220-FDF7-8F66474F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EC41833F-E88F-3154-57DA-6B744EBB4F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3E21743E-7FC3-96E9-C879-56638065A5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150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0CECFA6C-FFDA-CF27-2D3C-2F76D566B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562108C3-2360-795F-B82F-227F5A45CC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5BA6C60F-2F0C-D079-7B40-52E0F554A6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702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7058D4C0-824E-FDAF-A89E-1F0ADABBC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8CD84F42-5B4E-F42D-748D-55959E5A38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730D2BAB-1FBC-A2C5-3460-C89E9AA261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82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DB89BEEE-3395-D355-A67A-4AB2A57C4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E358FBF7-F024-6E91-B048-C862B88B46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AAC9E5FF-ED10-5410-3A36-D6B76EB81A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0460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D039682E-D86F-86C4-5D08-D6428BF83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DA0ED95D-59FE-CD1D-3163-28507F599E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F1422993-0825-8AE8-538F-3D1A381DB9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1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AF931E25-CA27-1280-C584-74CB60C9B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AC95A0FE-9F12-B2EF-3552-9EFBE96974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91AD1D18-C3B9-03B7-E1D7-60B8AB5D3D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496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3071D491-F44C-D823-FD28-29F8D8D12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A23F7C27-4088-5D2B-7C17-DD40B93E80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5863C072-846A-AC9F-2D4D-D9E50C0D00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141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6967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54515A5B-E237-F41A-777A-875004C65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24CD40CB-817A-3897-CD0A-EF0BCA2F66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D013A341-9748-648A-4C63-474A437E9A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17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87BC1F8C-45AB-BFBC-C071-C7D99AFE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D7AE95CD-CAAB-4D27-5986-72A83CFA98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B649BF9A-E99D-5AD3-ABB6-532AF82EC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094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CF5C3B81-67A6-65ED-D7C0-1FDDF4194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FAF1FE57-A6DF-35D8-6A87-3019AA502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E3B95681-04D8-6A52-36DF-731E859343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5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EDC33CF6-FFE0-2ECC-4CBD-F8EA3F58E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0776B352-8DE6-1A01-3D92-C9AC366A91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5FD28027-9DFB-11D7-DFE2-E45FAA5B06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04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D90774CD-5C61-EE45-3DD0-E9E3A7581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70523BD1-281C-64F1-A657-A5C544A501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3203117A-8CB0-991B-0827-1D7F6F7F30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84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>
          <a:extLst>
            <a:ext uri="{FF2B5EF4-FFF2-40B4-BE49-F238E27FC236}">
              <a16:creationId xmlns:a16="http://schemas.microsoft.com/office/drawing/2014/main" id="{F5ABF742-6C13-9833-6878-40371D2C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>
            <a:extLst>
              <a:ext uri="{FF2B5EF4-FFF2-40B4-BE49-F238E27FC236}">
                <a16:creationId xmlns:a16="http://schemas.microsoft.com/office/drawing/2014/main" id="{38D6E03E-DA3C-733F-0719-83745C36AD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:notes">
            <a:extLst>
              <a:ext uri="{FF2B5EF4-FFF2-40B4-BE49-F238E27FC236}">
                <a16:creationId xmlns:a16="http://schemas.microsoft.com/office/drawing/2014/main" id="{C357745D-6D37-220D-E70E-5AE211F1DB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33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>
            <a:spLocks noGrp="1"/>
          </p:cNvSpPr>
          <p:nvPr>
            <p:ph type="pic" idx="2"/>
          </p:nvPr>
        </p:nvSpPr>
        <p:spPr>
          <a:xfrm>
            <a:off x="639850" y="1450350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5"/>
          <p:cNvSpPr>
            <a:spLocks noGrp="1"/>
          </p:cNvSpPr>
          <p:nvPr>
            <p:ph type="pic" idx="3"/>
          </p:nvPr>
        </p:nvSpPr>
        <p:spPr>
          <a:xfrm>
            <a:off x="4986313" y="1454938"/>
            <a:ext cx="3802200" cy="368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" name="Google Shape;63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" name="Google Shape;64;p5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65" name="Google Shape;65;p5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5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68" name="Google Shape;68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5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71" name="Google Shape;71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74" name="Google Shape;74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6" name="Google Shape;76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5"/>
          <p:cNvSpPr/>
          <p:nvPr/>
        </p:nvSpPr>
        <p:spPr>
          <a:xfrm rot="-5400000">
            <a:off x="9127524" y="759236"/>
            <a:ext cx="8943695" cy="13423932"/>
          </a:xfrm>
          <a:custGeom>
            <a:avLst/>
            <a:gdLst/>
            <a:ahLst/>
            <a:cxnLst/>
            <a:rect l="l" t="t" r="r" b="b"/>
            <a:pathLst>
              <a:path w="8943695" h="13423932" extrusionOk="0">
                <a:moveTo>
                  <a:pt x="0" y="0"/>
                </a:moveTo>
                <a:lnTo>
                  <a:pt x="8943694" y="0"/>
                </a:lnTo>
                <a:lnTo>
                  <a:pt x="8943694" y="13423932"/>
                </a:lnTo>
                <a:lnTo>
                  <a:pt x="0" y="1342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9144000" y="5329304"/>
            <a:ext cx="2313951" cy="2525145"/>
          </a:xfrm>
          <a:custGeom>
            <a:avLst/>
            <a:gdLst/>
            <a:ahLst/>
            <a:cxnLst/>
            <a:rect l="l" t="t" r="r" b="b"/>
            <a:pathLst>
              <a:path w="2313951" h="2525145" extrusionOk="0">
                <a:moveTo>
                  <a:pt x="0" y="0"/>
                </a:moveTo>
                <a:lnTo>
                  <a:pt x="2313951" y="0"/>
                </a:lnTo>
                <a:lnTo>
                  <a:pt x="2313951" y="2525145"/>
                </a:lnTo>
                <a:lnTo>
                  <a:pt x="0" y="2525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607050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4"/>
          </p:nvPr>
        </p:nvSpPr>
        <p:spPr>
          <a:xfrm>
            <a:off x="607050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5"/>
          </p:nvPr>
        </p:nvSpPr>
        <p:spPr>
          <a:xfrm>
            <a:off x="4986225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6"/>
          </p:nvPr>
        </p:nvSpPr>
        <p:spPr>
          <a:xfrm>
            <a:off x="4986225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11238600" y="3730875"/>
            <a:ext cx="6562800" cy="149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7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8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9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3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287017" y="4268852"/>
            <a:ext cx="4939455" cy="1648171"/>
            <a:chOff x="0" y="-57150"/>
            <a:chExt cx="421200" cy="140545"/>
          </a:xfrm>
        </p:grpSpPr>
        <p:sp>
          <p:nvSpPr>
            <p:cNvPr id="90" name="Google Shape;90;p6"/>
            <p:cNvSpPr/>
            <p:nvPr/>
          </p:nvSpPr>
          <p:spPr>
            <a:xfrm>
              <a:off x="0" y="0"/>
              <a:ext cx="421185" cy="83395"/>
            </a:xfrm>
            <a:custGeom>
              <a:avLst/>
              <a:gdLst/>
              <a:ahLst/>
              <a:cxnLst/>
              <a:rect l="l" t="t" r="r" b="b"/>
              <a:pathLst>
                <a:path w="421185" h="83395" extrusionOk="0">
                  <a:moveTo>
                    <a:pt x="41697" y="0"/>
                  </a:moveTo>
                  <a:lnTo>
                    <a:pt x="379488" y="0"/>
                  </a:lnTo>
                  <a:cubicBezTo>
                    <a:pt x="390547" y="0"/>
                    <a:pt x="401153" y="4393"/>
                    <a:pt x="408972" y="12213"/>
                  </a:cubicBezTo>
                  <a:cubicBezTo>
                    <a:pt x="416792" y="20033"/>
                    <a:pt x="421185" y="30638"/>
                    <a:pt x="421185" y="41697"/>
                  </a:cubicBezTo>
                  <a:lnTo>
                    <a:pt x="421185" y="41697"/>
                  </a:lnTo>
                  <a:cubicBezTo>
                    <a:pt x="421185" y="64726"/>
                    <a:pt x="402517" y="83395"/>
                    <a:pt x="379488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93" name="Google Shape;93;p6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6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96" name="Google Shape;96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99" name="Google Shape;99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6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102" name="Google Shape;102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4" name="Google Shape;104;p6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5" name="Google Shape;105;p6"/>
          <p:cNvGrpSpPr/>
          <p:nvPr/>
        </p:nvGrpSpPr>
        <p:grpSpPr>
          <a:xfrm>
            <a:off x="6612563" y="4268852"/>
            <a:ext cx="4929393" cy="1648171"/>
            <a:chOff x="0" y="-57150"/>
            <a:chExt cx="420342" cy="140545"/>
          </a:xfrm>
        </p:grpSpPr>
        <p:sp>
          <p:nvSpPr>
            <p:cNvPr id="106" name="Google Shape;106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12927818" y="4268852"/>
            <a:ext cx="4929393" cy="1648171"/>
            <a:chOff x="0" y="-57150"/>
            <a:chExt cx="420342" cy="140545"/>
          </a:xfrm>
        </p:grpSpPr>
        <p:sp>
          <p:nvSpPr>
            <p:cNvPr id="109" name="Google Shape;109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6"/>
          <p:cNvGrpSpPr/>
          <p:nvPr/>
        </p:nvGrpSpPr>
        <p:grpSpPr>
          <a:xfrm>
            <a:off x="328109" y="7797795"/>
            <a:ext cx="4940088" cy="1648171"/>
            <a:chOff x="0" y="-57150"/>
            <a:chExt cx="421254" cy="140545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421254" cy="83395"/>
            </a:xfrm>
            <a:custGeom>
              <a:avLst/>
              <a:gdLst/>
              <a:ahLst/>
              <a:cxnLst/>
              <a:rect l="l" t="t" r="r" b="b"/>
              <a:pathLst>
                <a:path w="421254" h="83395" extrusionOk="0">
                  <a:moveTo>
                    <a:pt x="41697" y="0"/>
                  </a:moveTo>
                  <a:lnTo>
                    <a:pt x="379557" y="0"/>
                  </a:lnTo>
                  <a:cubicBezTo>
                    <a:pt x="402586" y="0"/>
                    <a:pt x="421254" y="18669"/>
                    <a:pt x="421254" y="41697"/>
                  </a:cubicBezTo>
                  <a:lnTo>
                    <a:pt x="421254" y="41697"/>
                  </a:lnTo>
                  <a:cubicBezTo>
                    <a:pt x="421254" y="52756"/>
                    <a:pt x="416861" y="63362"/>
                    <a:pt x="409041" y="71182"/>
                  </a:cubicBezTo>
                  <a:cubicBezTo>
                    <a:pt x="401222" y="79002"/>
                    <a:pt x="390616" y="83395"/>
                    <a:pt x="37955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6"/>
          <p:cNvGrpSpPr/>
          <p:nvPr/>
        </p:nvGrpSpPr>
        <p:grpSpPr>
          <a:xfrm>
            <a:off x="6654061" y="7797795"/>
            <a:ext cx="4929393" cy="1648171"/>
            <a:chOff x="0" y="-57150"/>
            <a:chExt cx="420342" cy="140545"/>
          </a:xfrm>
        </p:grpSpPr>
        <p:sp>
          <p:nvSpPr>
            <p:cNvPr id="115" name="Google Shape;115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6"/>
          <p:cNvGrpSpPr/>
          <p:nvPr/>
        </p:nvGrpSpPr>
        <p:grpSpPr>
          <a:xfrm>
            <a:off x="12974406" y="7797795"/>
            <a:ext cx="4919172" cy="1648171"/>
            <a:chOff x="0" y="-57150"/>
            <a:chExt cx="419474" cy="140545"/>
          </a:xfrm>
        </p:grpSpPr>
        <p:sp>
          <p:nvSpPr>
            <p:cNvPr id="118" name="Google Shape;118;p6"/>
            <p:cNvSpPr/>
            <p:nvPr/>
          </p:nvSpPr>
          <p:spPr>
            <a:xfrm>
              <a:off x="0" y="0"/>
              <a:ext cx="419474" cy="83395"/>
            </a:xfrm>
            <a:custGeom>
              <a:avLst/>
              <a:gdLst/>
              <a:ahLst/>
              <a:cxnLst/>
              <a:rect l="l" t="t" r="r" b="b"/>
              <a:pathLst>
                <a:path w="419474" h="83395" extrusionOk="0">
                  <a:moveTo>
                    <a:pt x="41697" y="0"/>
                  </a:moveTo>
                  <a:lnTo>
                    <a:pt x="377777" y="0"/>
                  </a:lnTo>
                  <a:cubicBezTo>
                    <a:pt x="400805" y="0"/>
                    <a:pt x="419474" y="18669"/>
                    <a:pt x="419474" y="41697"/>
                  </a:cubicBezTo>
                  <a:lnTo>
                    <a:pt x="419474" y="41697"/>
                  </a:lnTo>
                  <a:cubicBezTo>
                    <a:pt x="419474" y="52756"/>
                    <a:pt x="415081" y="63362"/>
                    <a:pt x="407261" y="71182"/>
                  </a:cubicBezTo>
                  <a:cubicBezTo>
                    <a:pt x="399441" y="79002"/>
                    <a:pt x="388835" y="83395"/>
                    <a:pt x="37777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0" y="-57150"/>
              <a:ext cx="4194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0" name="Google Shape;120;p6"/>
          <p:cNvCxnSpPr/>
          <p:nvPr/>
        </p:nvCxnSpPr>
        <p:spPr>
          <a:xfrm rot="10800000" flipH="1">
            <a:off x="1163235" y="4020991"/>
            <a:ext cx="2196000" cy="5883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6"/>
          <p:cNvCxnSpPr/>
          <p:nvPr/>
        </p:nvCxnSpPr>
        <p:spPr>
          <a:xfrm rot="10800000" flipH="1">
            <a:off x="3352550" y="3030119"/>
            <a:ext cx="913200" cy="9810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2" name="Google Shape;122;p6"/>
          <p:cNvGrpSpPr/>
          <p:nvPr/>
        </p:nvGrpSpPr>
        <p:grpSpPr>
          <a:xfrm>
            <a:off x="8157170" y="2894748"/>
            <a:ext cx="1815795" cy="1588821"/>
            <a:chOff x="0" y="0"/>
            <a:chExt cx="812800" cy="711200"/>
          </a:xfrm>
        </p:grpSpPr>
        <p:sp>
          <p:nvSpPr>
            <p:cNvPr id="123" name="Google Shape;123;p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27000" y="273050"/>
              <a:ext cx="558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6"/>
          <p:cNvSpPr/>
          <p:nvPr/>
        </p:nvSpPr>
        <p:spPr>
          <a:xfrm>
            <a:off x="2058667" y="7222041"/>
            <a:ext cx="851724" cy="979252"/>
          </a:xfrm>
          <a:custGeom>
            <a:avLst/>
            <a:gdLst/>
            <a:ahLst/>
            <a:cxnLst/>
            <a:rect l="l" t="t" r="r" b="b"/>
            <a:pathLst>
              <a:path w="851724" h="979252" extrusionOk="0">
                <a:moveTo>
                  <a:pt x="0" y="0"/>
                </a:moveTo>
                <a:lnTo>
                  <a:pt x="851725" y="0"/>
                </a:lnTo>
                <a:lnTo>
                  <a:pt x="851725" y="979252"/>
                </a:lnTo>
                <a:lnTo>
                  <a:pt x="0" y="979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6"/>
          <p:cNvGrpSpPr/>
          <p:nvPr/>
        </p:nvGrpSpPr>
        <p:grpSpPr>
          <a:xfrm>
            <a:off x="13969539" y="2957807"/>
            <a:ext cx="2928825" cy="1714500"/>
            <a:chOff x="0" y="0"/>
            <a:chExt cx="3905100" cy="2286000"/>
          </a:xfrm>
        </p:grpSpPr>
        <p:cxnSp>
          <p:nvCxnSpPr>
            <p:cNvPr id="127" name="Google Shape;127;p6"/>
            <p:cNvCxnSpPr/>
            <p:nvPr/>
          </p:nvCxnSpPr>
          <p:spPr>
            <a:xfrm>
              <a:off x="0" y="393003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0" y="771666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0" y="1150328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0" y="1528991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0" y="1907654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1752083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1373420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994757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616095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237432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364776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3269104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2890441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2511778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213311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" name="Google Shape;142;p6"/>
          <p:cNvSpPr/>
          <p:nvPr/>
        </p:nvSpPr>
        <p:spPr>
          <a:xfrm>
            <a:off x="2910392" y="6846715"/>
            <a:ext cx="652895" cy="750652"/>
          </a:xfrm>
          <a:custGeom>
            <a:avLst/>
            <a:gdLst/>
            <a:ahLst/>
            <a:cxnLst/>
            <a:rect l="l" t="t" r="r" b="b"/>
            <a:pathLst>
              <a:path w="652895" h="750652" extrusionOk="0">
                <a:moveTo>
                  <a:pt x="0" y="0"/>
                </a:moveTo>
                <a:lnTo>
                  <a:pt x="652894" y="0"/>
                </a:lnTo>
                <a:lnTo>
                  <a:pt x="652894" y="750652"/>
                </a:lnTo>
                <a:lnTo>
                  <a:pt x="0" y="750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6"/>
          <p:cNvGrpSpPr/>
          <p:nvPr/>
        </p:nvGrpSpPr>
        <p:grpSpPr>
          <a:xfrm>
            <a:off x="8141708" y="6583146"/>
            <a:ext cx="2041614" cy="1700749"/>
            <a:chOff x="-3" y="-137078"/>
            <a:chExt cx="2722152" cy="2267666"/>
          </a:xfrm>
        </p:grpSpPr>
        <p:grpSp>
          <p:nvGrpSpPr>
            <p:cNvPr id="144" name="Google Shape;144;p6"/>
            <p:cNvGrpSpPr/>
            <p:nvPr/>
          </p:nvGrpSpPr>
          <p:grpSpPr>
            <a:xfrm>
              <a:off x="1772379" y="-137078"/>
              <a:ext cx="709256" cy="2267666"/>
              <a:chOff x="0" y="-47625"/>
              <a:chExt cx="140100" cy="447934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0" y="0"/>
                <a:ext cx="139984" cy="400309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00309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00309"/>
                    </a:lnTo>
                    <a:lnTo>
                      <a:pt x="0" y="400309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6"/>
              <p:cNvSpPr txBox="1"/>
              <p:nvPr/>
            </p:nvSpPr>
            <p:spPr>
              <a:xfrm>
                <a:off x="0" y="-47625"/>
                <a:ext cx="140100" cy="4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6"/>
            <p:cNvGrpSpPr/>
            <p:nvPr/>
          </p:nvGrpSpPr>
          <p:grpSpPr>
            <a:xfrm rot="5400000">
              <a:off x="1006445" y="-1006447"/>
              <a:ext cx="709256" cy="2722152"/>
              <a:chOff x="0" y="-47625"/>
              <a:chExt cx="140100" cy="537709"/>
            </a:xfrm>
          </p:grpSpPr>
          <p:sp>
            <p:nvSpPr>
              <p:cNvPr id="148" name="Google Shape;148;p6"/>
              <p:cNvSpPr/>
              <p:nvPr/>
            </p:nvSpPr>
            <p:spPr>
              <a:xfrm>
                <a:off x="0" y="0"/>
                <a:ext cx="139984" cy="490084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90084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90084"/>
                    </a:lnTo>
                    <a:lnTo>
                      <a:pt x="0" y="490084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 txBox="1"/>
              <p:nvPr/>
            </p:nvSpPr>
            <p:spPr>
              <a:xfrm>
                <a:off x="0" y="-47625"/>
                <a:ext cx="140100" cy="53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6"/>
            <p:cNvGrpSpPr/>
            <p:nvPr/>
          </p:nvGrpSpPr>
          <p:grpSpPr>
            <a:xfrm>
              <a:off x="21594" y="637709"/>
              <a:ext cx="1528455" cy="1482300"/>
              <a:chOff x="0" y="-47625"/>
              <a:chExt cx="301917" cy="292800"/>
            </a:xfrm>
          </p:grpSpPr>
          <p:sp>
            <p:nvSpPr>
              <p:cNvPr id="151" name="Google Shape;151;p6"/>
              <p:cNvSpPr/>
              <p:nvPr/>
            </p:nvSpPr>
            <p:spPr>
              <a:xfrm>
                <a:off x="0" y="0"/>
                <a:ext cx="301917" cy="245042"/>
              </a:xfrm>
              <a:custGeom>
                <a:avLst/>
                <a:gdLst/>
                <a:ahLst/>
                <a:cxnLst/>
                <a:rect l="l" t="t" r="r" b="b"/>
                <a:pathLst>
                  <a:path w="301917" h="245042" extrusionOk="0">
                    <a:moveTo>
                      <a:pt x="0" y="0"/>
                    </a:moveTo>
                    <a:lnTo>
                      <a:pt x="301917" y="0"/>
                    </a:lnTo>
                    <a:lnTo>
                      <a:pt x="301917" y="245042"/>
                    </a:lnTo>
                    <a:lnTo>
                      <a:pt x="0" y="245042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 txBox="1"/>
              <p:nvPr/>
            </p:nvSpPr>
            <p:spPr>
              <a:xfrm>
                <a:off x="0" y="-47625"/>
                <a:ext cx="301800" cy="2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" name="Google Shape;153;p6"/>
          <p:cNvSpPr txBox="1"/>
          <p:nvPr/>
        </p:nvSpPr>
        <p:spPr>
          <a:xfrm>
            <a:off x="14623941" y="6780075"/>
            <a:ext cx="190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>
                <a:solidFill>
                  <a:srgbClr val="462AF0"/>
                </a:solidFill>
                <a:latin typeface="Barlow"/>
                <a:ea typeface="Barlow"/>
                <a:cs typeface="Barlow"/>
                <a:sym typeface="Barlow"/>
              </a:rPr>
              <a:t>Aa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subTitle" idx="1"/>
          </p:nvPr>
        </p:nvSpPr>
        <p:spPr>
          <a:xfrm>
            <a:off x="6557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>
            <a:off x="5906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ubTitle" idx="3"/>
          </p:nvPr>
        </p:nvSpPr>
        <p:spPr>
          <a:xfrm>
            <a:off x="700480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4"/>
          </p:nvPr>
        </p:nvSpPr>
        <p:spPr>
          <a:xfrm>
            <a:off x="693970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subTitle" idx="5"/>
          </p:nvPr>
        </p:nvSpPr>
        <p:spPr>
          <a:xfrm>
            <a:off x="133538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6"/>
          </p:nvPr>
        </p:nvSpPr>
        <p:spPr>
          <a:xfrm>
            <a:off x="132887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subTitle" idx="7"/>
          </p:nvPr>
        </p:nvSpPr>
        <p:spPr>
          <a:xfrm>
            <a:off x="6532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8"/>
          </p:nvPr>
        </p:nvSpPr>
        <p:spPr>
          <a:xfrm>
            <a:off x="5881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subTitle" idx="9"/>
          </p:nvPr>
        </p:nvSpPr>
        <p:spPr>
          <a:xfrm>
            <a:off x="700225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3"/>
          </p:nvPr>
        </p:nvSpPr>
        <p:spPr>
          <a:xfrm>
            <a:off x="693715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subTitle" idx="14"/>
          </p:nvPr>
        </p:nvSpPr>
        <p:spPr>
          <a:xfrm>
            <a:off x="133513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5"/>
          </p:nvPr>
        </p:nvSpPr>
        <p:spPr>
          <a:xfrm>
            <a:off x="132862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3502263" y="1193950"/>
            <a:ext cx="11320500" cy="138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subTitle" idx="16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subTitle" idx="17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9" name="Google Shape;169;p6"/>
          <p:cNvSpPr txBox="1">
            <a:spLocks noGrp="1"/>
          </p:cNvSpPr>
          <p:nvPr>
            <p:ph type="subTitle" idx="18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subTitle" idx="19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>
            <a:spLocks noGrp="1"/>
          </p:cNvSpPr>
          <p:nvPr>
            <p:ph type="pic" idx="2"/>
          </p:nvPr>
        </p:nvSpPr>
        <p:spPr>
          <a:xfrm>
            <a:off x="508600" y="1414250"/>
            <a:ext cx="17461200" cy="3853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8" name="Google Shape;228;p9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229" name="Google Shape;229;p9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9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232" name="Google Shape;232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9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235" name="Google Shape;235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9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238" name="Google Shape;238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240;p9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1" name="Google Shape;241;p9"/>
          <p:cNvGrpSpPr/>
          <p:nvPr/>
        </p:nvGrpSpPr>
        <p:grpSpPr>
          <a:xfrm>
            <a:off x="8412287" y="5115064"/>
            <a:ext cx="9531706" cy="1648171"/>
            <a:chOff x="0" y="-57150"/>
            <a:chExt cx="812800" cy="140545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9"/>
          <p:cNvGrpSpPr/>
          <p:nvPr/>
        </p:nvGrpSpPr>
        <p:grpSpPr>
          <a:xfrm>
            <a:off x="8412287" y="6650915"/>
            <a:ext cx="9531706" cy="1648171"/>
            <a:chOff x="0" y="-57150"/>
            <a:chExt cx="812800" cy="140545"/>
          </a:xfrm>
        </p:grpSpPr>
        <p:sp>
          <p:nvSpPr>
            <p:cNvPr id="245" name="Google Shape;245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9"/>
          <p:cNvGrpSpPr/>
          <p:nvPr/>
        </p:nvGrpSpPr>
        <p:grpSpPr>
          <a:xfrm>
            <a:off x="8412287" y="8186767"/>
            <a:ext cx="9531706" cy="1648171"/>
            <a:chOff x="0" y="-57150"/>
            <a:chExt cx="812800" cy="140545"/>
          </a:xfrm>
        </p:grpSpPr>
        <p:sp>
          <p:nvSpPr>
            <p:cNvPr id="248" name="Google Shape;248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9"/>
          <p:cNvGrpSpPr/>
          <p:nvPr/>
        </p:nvGrpSpPr>
        <p:grpSpPr>
          <a:xfrm>
            <a:off x="6972733" y="5777736"/>
            <a:ext cx="985520" cy="985520"/>
            <a:chOff x="0" y="0"/>
            <a:chExt cx="812800" cy="812800"/>
          </a:xfrm>
        </p:grpSpPr>
        <p:sp>
          <p:nvSpPr>
            <p:cNvPr id="251" name="Google Shape;251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9"/>
          <p:cNvGrpSpPr/>
          <p:nvPr/>
        </p:nvGrpSpPr>
        <p:grpSpPr>
          <a:xfrm>
            <a:off x="6972733" y="7321113"/>
            <a:ext cx="985520" cy="985520"/>
            <a:chOff x="0" y="0"/>
            <a:chExt cx="812800" cy="812800"/>
          </a:xfrm>
        </p:grpSpPr>
        <p:sp>
          <p:nvSpPr>
            <p:cNvPr id="254" name="Google Shape;254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9"/>
          <p:cNvGrpSpPr/>
          <p:nvPr/>
        </p:nvGrpSpPr>
        <p:grpSpPr>
          <a:xfrm>
            <a:off x="6972733" y="8864490"/>
            <a:ext cx="985520" cy="985520"/>
            <a:chOff x="0" y="0"/>
            <a:chExt cx="812800" cy="812800"/>
          </a:xfrm>
        </p:grpSpPr>
        <p:sp>
          <p:nvSpPr>
            <p:cNvPr id="257" name="Google Shape;257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541425" y="5762025"/>
            <a:ext cx="5627400" cy="408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subTitle" idx="3"/>
          </p:nvPr>
        </p:nvSpPr>
        <p:spPr>
          <a:xfrm>
            <a:off x="9406525" y="5933425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9"/>
          <p:cNvSpPr txBox="1">
            <a:spLocks noGrp="1"/>
          </p:cNvSpPr>
          <p:nvPr>
            <p:ph type="subTitle" idx="4"/>
          </p:nvPr>
        </p:nvSpPr>
        <p:spPr>
          <a:xfrm>
            <a:off x="7203363" y="5965038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3" name="Google Shape;263;p9"/>
          <p:cNvSpPr txBox="1">
            <a:spLocks noGrp="1"/>
          </p:cNvSpPr>
          <p:nvPr>
            <p:ph type="subTitle" idx="5"/>
          </p:nvPr>
        </p:nvSpPr>
        <p:spPr>
          <a:xfrm>
            <a:off x="9406525" y="74685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9"/>
          <p:cNvSpPr txBox="1">
            <a:spLocks noGrp="1"/>
          </p:cNvSpPr>
          <p:nvPr>
            <p:ph type="subTitle" idx="6"/>
          </p:nvPr>
        </p:nvSpPr>
        <p:spPr>
          <a:xfrm>
            <a:off x="7203363" y="75001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5" name="Google Shape;265;p9"/>
          <p:cNvSpPr txBox="1">
            <a:spLocks noGrp="1"/>
          </p:cNvSpPr>
          <p:nvPr>
            <p:ph type="subTitle" idx="7"/>
          </p:nvPr>
        </p:nvSpPr>
        <p:spPr>
          <a:xfrm>
            <a:off x="9406525" y="90036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subTitle" idx="8"/>
          </p:nvPr>
        </p:nvSpPr>
        <p:spPr>
          <a:xfrm>
            <a:off x="7203363" y="90352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7" name="Google Shape;267;p9"/>
          <p:cNvSpPr txBox="1">
            <a:spLocks noGrp="1"/>
          </p:cNvSpPr>
          <p:nvPr>
            <p:ph type="subTitle" idx="9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subTitle" idx="13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9" name="Google Shape;269;p9"/>
          <p:cNvSpPr txBox="1">
            <a:spLocks noGrp="1"/>
          </p:cNvSpPr>
          <p:nvPr>
            <p:ph type="subTitle" idx="14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8109" b="-81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10"/>
          <p:cNvGrpSpPr/>
          <p:nvPr/>
        </p:nvGrpSpPr>
        <p:grpSpPr>
          <a:xfrm>
            <a:off x="-3787027" y="-2461496"/>
            <a:ext cx="23112068" cy="14039925"/>
            <a:chOff x="-33" y="-272821"/>
            <a:chExt cx="30816091" cy="18719900"/>
          </a:xfrm>
        </p:grpSpPr>
        <p:grpSp>
          <p:nvGrpSpPr>
            <p:cNvPr id="273" name="Google Shape;273;p10"/>
            <p:cNvGrpSpPr/>
            <p:nvPr/>
          </p:nvGrpSpPr>
          <p:grpSpPr>
            <a:xfrm>
              <a:off x="17042413" y="2719851"/>
              <a:ext cx="13773645" cy="5783587"/>
              <a:chOff x="0" y="-57150"/>
              <a:chExt cx="2720720" cy="1142437"/>
            </a:xfrm>
          </p:grpSpPr>
          <p:sp>
            <p:nvSpPr>
              <p:cNvPr id="274" name="Google Shape;274;p10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0"/>
              <p:cNvSpPr txBox="1"/>
              <p:nvPr/>
            </p:nvSpPr>
            <p:spPr>
              <a:xfrm>
                <a:off x="101600" y="-57150"/>
                <a:ext cx="2517600" cy="11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0"/>
            <p:cNvGrpSpPr/>
            <p:nvPr/>
          </p:nvGrpSpPr>
          <p:grpSpPr>
            <a:xfrm rot="583949">
              <a:off x="19120810" y="12038532"/>
              <a:ext cx="7989838" cy="5774768"/>
              <a:chOff x="0" y="-57150"/>
              <a:chExt cx="1578252" cy="1140704"/>
            </a:xfrm>
          </p:grpSpPr>
          <p:sp>
            <p:nvSpPr>
              <p:cNvPr id="277" name="Google Shape;277;p10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0"/>
              <p:cNvSpPr txBox="1"/>
              <p:nvPr/>
            </p:nvSpPr>
            <p:spPr>
              <a:xfrm>
                <a:off x="127000" y="-57150"/>
                <a:ext cx="1324200" cy="11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10"/>
            <p:cNvGrpSpPr/>
            <p:nvPr/>
          </p:nvGrpSpPr>
          <p:grpSpPr>
            <a:xfrm rot="1166549">
              <a:off x="934754" y="3390518"/>
              <a:ext cx="23668118" cy="9671392"/>
              <a:chOff x="0" y="-57150"/>
              <a:chExt cx="4675200" cy="1910405"/>
            </a:xfrm>
          </p:grpSpPr>
          <p:sp>
            <p:nvSpPr>
              <p:cNvPr id="280" name="Google Shape;280;p10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0"/>
              <p:cNvSpPr txBox="1"/>
              <p:nvPr/>
            </p:nvSpPr>
            <p:spPr>
              <a:xfrm>
                <a:off x="0" y="-57150"/>
                <a:ext cx="4675200" cy="19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10"/>
            <p:cNvGrpSpPr/>
            <p:nvPr/>
          </p:nvGrpSpPr>
          <p:grpSpPr>
            <a:xfrm rot="3737199">
              <a:off x="6707124" y="8987082"/>
              <a:ext cx="6177860" cy="5405628"/>
              <a:chOff x="0" y="0"/>
              <a:chExt cx="812800" cy="711200"/>
            </a:xfrm>
          </p:grpSpPr>
          <p:sp>
            <p:nvSpPr>
              <p:cNvPr id="283" name="Google Shape;283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0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" name="Google Shape;285;p10"/>
          <p:cNvGrpSpPr/>
          <p:nvPr/>
        </p:nvGrpSpPr>
        <p:grpSpPr>
          <a:xfrm rot="1219898">
            <a:off x="4493641" y="3826424"/>
            <a:ext cx="1360501" cy="2632672"/>
            <a:chOff x="60882" y="60882"/>
            <a:chExt cx="1813932" cy="3510094"/>
          </a:xfrm>
        </p:grpSpPr>
        <p:cxnSp>
          <p:nvCxnSpPr>
            <p:cNvPr id="286" name="Google Shape;286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8" name="Google Shape;288;p10"/>
          <p:cNvGrpSpPr/>
          <p:nvPr/>
        </p:nvGrpSpPr>
        <p:grpSpPr>
          <a:xfrm rot="1219898">
            <a:off x="2997961" y="3344525"/>
            <a:ext cx="1360501" cy="2632672"/>
            <a:chOff x="60882" y="60882"/>
            <a:chExt cx="1813932" cy="3510094"/>
          </a:xfrm>
        </p:grpSpPr>
        <p:cxnSp>
          <p:nvCxnSpPr>
            <p:cNvPr id="289" name="Google Shape;289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1" name="Google Shape;291;p10"/>
          <p:cNvGrpSpPr/>
          <p:nvPr/>
        </p:nvGrpSpPr>
        <p:grpSpPr>
          <a:xfrm rot="1219898">
            <a:off x="1502282" y="2862627"/>
            <a:ext cx="1360501" cy="2632672"/>
            <a:chOff x="60882" y="60882"/>
            <a:chExt cx="1813932" cy="3510094"/>
          </a:xfrm>
        </p:grpSpPr>
        <p:cxnSp>
          <p:nvCxnSpPr>
            <p:cNvPr id="292" name="Google Shape;292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94" name="Google Shape;294;p10"/>
          <p:cNvSpPr txBox="1"/>
          <p:nvPr/>
        </p:nvSpPr>
        <p:spPr>
          <a:xfrm rot="-5400000">
            <a:off x="13846910" y="8581774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 rot="596972">
            <a:off x="15272468" y="6940570"/>
            <a:ext cx="3236475" cy="48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6" name="Google Shape;296;p10"/>
          <p:cNvSpPr txBox="1"/>
          <p:nvPr/>
        </p:nvSpPr>
        <p:spPr>
          <a:xfrm>
            <a:off x="16088695" y="4158642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PRESENTATION</a:t>
            </a:r>
            <a:endParaRPr/>
          </a:p>
        </p:txBody>
      </p:sp>
      <p:sp>
        <p:nvSpPr>
          <p:cNvPr id="297" name="Google Shape;297;p10"/>
          <p:cNvSpPr txBox="1">
            <a:spLocks noGrp="1"/>
          </p:cNvSpPr>
          <p:nvPr>
            <p:ph type="subTitle" idx="1"/>
          </p:nvPr>
        </p:nvSpPr>
        <p:spPr>
          <a:xfrm rot="1185847">
            <a:off x="4011155" y="843343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 txBox="1">
            <a:spLocks noGrp="1"/>
          </p:cNvSpPr>
          <p:nvPr>
            <p:ph type="subTitle" idx="2"/>
          </p:nvPr>
        </p:nvSpPr>
        <p:spPr>
          <a:xfrm rot="1185847">
            <a:off x="-5470695" y="505838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 algn="r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0"/>
          <p:cNvSpPr txBox="1">
            <a:spLocks noGrp="1"/>
          </p:cNvSpPr>
          <p:nvPr>
            <p:ph type="title"/>
          </p:nvPr>
        </p:nvSpPr>
        <p:spPr>
          <a:xfrm>
            <a:off x="9368225" y="137825"/>
            <a:ext cx="6720600" cy="15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0"/>
          <p:cNvSpPr txBox="1">
            <a:spLocks noGrp="1"/>
          </p:cNvSpPr>
          <p:nvPr>
            <p:ph type="title" idx="3"/>
          </p:nvPr>
        </p:nvSpPr>
        <p:spPr>
          <a:xfrm>
            <a:off x="15323850" y="1729275"/>
            <a:ext cx="3412500" cy="194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0"/>
              <a:buNone/>
              <a:defRPr sz="15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0"/>
          <p:cNvSpPr txBox="1">
            <a:spLocks noGrp="1"/>
          </p:cNvSpPr>
          <p:nvPr>
            <p:ph type="title" idx="4"/>
          </p:nvPr>
        </p:nvSpPr>
        <p:spPr>
          <a:xfrm rot="1232018">
            <a:off x="1493057" y="1059845"/>
            <a:ext cx="12206737" cy="29507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0"/>
              <a:buFont typeface="Barlow"/>
              <a:buNone/>
              <a:defRPr sz="280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0"/>
          <p:cNvSpPr txBox="1">
            <a:spLocks noGrp="1"/>
          </p:cNvSpPr>
          <p:nvPr>
            <p:ph type="title" idx="5"/>
          </p:nvPr>
        </p:nvSpPr>
        <p:spPr>
          <a:xfrm rot="1253388">
            <a:off x="5939222" y="6100931"/>
            <a:ext cx="8722230" cy="29416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0"/>
              <a:buNone/>
              <a:defRPr sz="27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5" name="Google Shape;32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Six Caps"/>
              <a:buNone/>
              <a:defRPr sz="11000" i="0" u="none" strike="noStrike" cap="none">
                <a:solidFill>
                  <a:schemeClr val="dk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"/>
              <a:buChar char="•"/>
              <a:defRPr sz="35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»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AC50A679-4719-866E-EDD4-4642690B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64" y="9154005"/>
            <a:ext cx="3776818" cy="587505"/>
          </a:xfrm>
          <a:prstGeom prst="rect">
            <a:avLst/>
          </a:prstGeom>
        </p:spPr>
      </p:pic>
      <p:pic>
        <p:nvPicPr>
          <p:cNvPr id="4" name="Picture 3" descr="A black and yellow logo&#10;&#10;Description automatically generated">
            <a:extLst>
              <a:ext uri="{FF2B5EF4-FFF2-40B4-BE49-F238E27FC236}">
                <a16:creationId xmlns:a16="http://schemas.microsoft.com/office/drawing/2014/main" id="{6502C57C-FDB0-017C-6C7E-0CE028F4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24" y="9030440"/>
            <a:ext cx="2512736" cy="783078"/>
          </a:xfrm>
          <a:prstGeom prst="rect">
            <a:avLst/>
          </a:prstGeom>
        </p:spPr>
      </p:pic>
      <p:pic>
        <p:nvPicPr>
          <p:cNvPr id="5" name="Picture 4" descr="A purple diamond shaped object with black text&#10;&#10;Description automatically generated">
            <a:extLst>
              <a:ext uri="{FF2B5EF4-FFF2-40B4-BE49-F238E27FC236}">
                <a16:creationId xmlns:a16="http://schemas.microsoft.com/office/drawing/2014/main" id="{0D1F5F47-D502-1A4C-4C79-BBBE5D390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8986" y="8665103"/>
            <a:ext cx="1264353" cy="1264353"/>
          </a:xfrm>
          <a:prstGeom prst="rect">
            <a:avLst/>
          </a:prstGeom>
        </p:spPr>
      </p:pic>
      <p:pic>
        <p:nvPicPr>
          <p:cNvPr id="6" name="Picture 5" descr="A black and yellow logo&#10;&#10;Description automatically generated">
            <a:extLst>
              <a:ext uri="{FF2B5EF4-FFF2-40B4-BE49-F238E27FC236}">
                <a16:creationId xmlns:a16="http://schemas.microsoft.com/office/drawing/2014/main" id="{61CCF830-98C9-4D92-4B55-3AA9DCCB9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113" y="9027275"/>
            <a:ext cx="3668552" cy="783078"/>
          </a:xfrm>
          <a:prstGeom prst="rect">
            <a:avLst/>
          </a:prstGeom>
        </p:spPr>
      </p:pic>
      <p:pic>
        <p:nvPicPr>
          <p:cNvPr id="7" name="Picture 6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7F4E505A-333E-E481-56D8-E44E8E26C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96" y="2515126"/>
            <a:ext cx="6391125" cy="3908875"/>
          </a:xfrm>
          <a:prstGeom prst="rect">
            <a:avLst/>
          </a:prstGeom>
          <a:ln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5999"/>
          </a:blip>
          <a:srcRect/>
          <a:stretch>
            <a:fillRect/>
          </a:stretch>
        </p:blipFill>
        <p:spPr>
          <a:xfrm>
            <a:off x="15056624" y="236009"/>
            <a:ext cx="3231376" cy="876511"/>
          </a:xfrm>
          <a:prstGeom prst="rect">
            <a:avLst/>
          </a:prstGeom>
        </p:spPr>
      </p:pic>
      <p:grpSp>
        <p:nvGrpSpPr>
          <p:cNvPr id="8" name="Google Shape;409;p22">
            <a:extLst>
              <a:ext uri="{FF2B5EF4-FFF2-40B4-BE49-F238E27FC236}">
                <a16:creationId xmlns:a16="http://schemas.microsoft.com/office/drawing/2014/main" id="{B636C51F-959A-3F69-E238-F191D927216D}"/>
              </a:ext>
            </a:extLst>
          </p:cNvPr>
          <p:cNvGrpSpPr/>
          <p:nvPr/>
        </p:nvGrpSpPr>
        <p:grpSpPr>
          <a:xfrm>
            <a:off x="7586188" y="2383500"/>
            <a:ext cx="10701812" cy="3445888"/>
            <a:chOff x="0" y="-57150"/>
            <a:chExt cx="4816593" cy="326693"/>
          </a:xfrm>
        </p:grpSpPr>
        <p:sp>
          <p:nvSpPr>
            <p:cNvPr id="10" name="Google Shape;410;p22">
              <a:extLst>
                <a:ext uri="{FF2B5EF4-FFF2-40B4-BE49-F238E27FC236}">
                  <a16:creationId xmlns:a16="http://schemas.microsoft.com/office/drawing/2014/main" id="{8369C1AE-3717-C041-412C-0830583187CE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1;p22">
              <a:extLst>
                <a:ext uri="{FF2B5EF4-FFF2-40B4-BE49-F238E27FC236}">
                  <a16:creationId xmlns:a16="http://schemas.microsoft.com/office/drawing/2014/main" id="{9CEEAAF3-64E5-88CC-0C37-EEF8FD733ABA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441;p22">
            <a:extLst>
              <a:ext uri="{FF2B5EF4-FFF2-40B4-BE49-F238E27FC236}">
                <a16:creationId xmlns:a16="http://schemas.microsoft.com/office/drawing/2014/main" id="{253FC5D5-C4D0-5A79-F692-4C3F273AF157}"/>
              </a:ext>
            </a:extLst>
          </p:cNvPr>
          <p:cNvSpPr txBox="1"/>
          <p:nvPr/>
        </p:nvSpPr>
        <p:spPr>
          <a:xfrm>
            <a:off x="7693521" y="3120954"/>
            <a:ext cx="1030922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err="1">
                <a:solidFill>
                  <a:schemeClr val="bg1"/>
                </a:solidFill>
                <a:latin typeface="Six Caps"/>
                <a:sym typeface="Six Caps"/>
              </a:rPr>
              <a:t>Udvikling</a:t>
            </a:r>
            <a:r>
              <a:rPr lang="en-US" sz="880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err="1">
                <a:solidFill>
                  <a:schemeClr val="bg1"/>
                </a:solidFill>
                <a:latin typeface="Six Caps"/>
                <a:sym typeface="Six Caps"/>
              </a:rPr>
              <a:t>og</a:t>
            </a:r>
            <a:r>
              <a:rPr lang="en-US" sz="880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err="1">
                <a:solidFill>
                  <a:schemeClr val="bg1"/>
                </a:solidFill>
                <a:latin typeface="Six Caps"/>
                <a:sym typeface="Six Caps"/>
              </a:rPr>
              <a:t>fastholdelse</a:t>
            </a:r>
            <a:r>
              <a:rPr lang="en-US" sz="880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err="1">
                <a:solidFill>
                  <a:schemeClr val="bg1"/>
                </a:solidFill>
                <a:latin typeface="Six Caps"/>
                <a:sym typeface="Six Caps"/>
              </a:rPr>
              <a:t>af</a:t>
            </a:r>
            <a:r>
              <a:rPr lang="en-US" sz="880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err="1">
                <a:solidFill>
                  <a:schemeClr val="bg1"/>
                </a:solidFill>
                <a:latin typeface="Six Caps"/>
                <a:sym typeface="Six Caps"/>
              </a:rPr>
              <a:t>autistisk</a:t>
            </a:r>
            <a:r>
              <a:rPr lang="en-US" sz="8800">
                <a:solidFill>
                  <a:schemeClr val="bg1"/>
                </a:solidFill>
                <a:latin typeface="Six Caps"/>
                <a:sym typeface="Six Caps"/>
              </a:rPr>
              <a:t> </a:t>
            </a:r>
            <a:r>
              <a:rPr lang="en-US" sz="8800" err="1">
                <a:solidFill>
                  <a:schemeClr val="bg1"/>
                </a:solidFill>
                <a:latin typeface="Six Caps"/>
                <a:sym typeface="Six Caps"/>
              </a:rPr>
              <a:t>personale</a:t>
            </a:r>
            <a:r>
              <a:rPr lang="en-US" sz="8800">
                <a:solidFill>
                  <a:schemeClr val="bg1"/>
                </a:solidFill>
                <a:latin typeface="Six Caps"/>
                <a:sym typeface="Six Caps"/>
              </a:rPr>
              <a:t> i hotel-og </a:t>
            </a:r>
            <a:r>
              <a:rPr lang="en-US" sz="8800" err="1">
                <a:solidFill>
                  <a:schemeClr val="bg1"/>
                </a:solidFill>
                <a:latin typeface="Six Caps"/>
                <a:sym typeface="Six Caps"/>
              </a:rPr>
              <a:t>restaurationsbranchen</a:t>
            </a:r>
            <a:endParaRPr sz="880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30" y="8705203"/>
            <a:ext cx="873783" cy="1264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46637" y="7067240"/>
            <a:ext cx="6399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/>
              <a:t>Project Number 2023-1-IT01-KA220-VET-000152721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89" y="8665103"/>
            <a:ext cx="2572109" cy="13908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5DB743-A38C-BE64-E064-F92B87DAFF08}"/>
              </a:ext>
            </a:extLst>
          </p:cNvPr>
          <p:cNvSpPr/>
          <p:nvPr/>
        </p:nvSpPr>
        <p:spPr>
          <a:xfrm>
            <a:off x="531689" y="218517"/>
            <a:ext cx="14457297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da-DK" err="1">
                <a:solidFill>
                  <a:schemeClr val="tx1"/>
                </a:solidFill>
              </a:rPr>
              <a:t>Disclaimer</a:t>
            </a:r>
            <a:r>
              <a:rPr lang="da-DK">
                <a:solidFill>
                  <a:schemeClr val="tx1"/>
                </a:solidFill>
              </a:rPr>
              <a:t>: The European </a:t>
            </a:r>
            <a:r>
              <a:rPr lang="da-DK" err="1">
                <a:solidFill>
                  <a:schemeClr val="tx1"/>
                </a:solidFill>
              </a:rPr>
              <a:t>Commission's</a:t>
            </a:r>
            <a:r>
              <a:rPr lang="da-DK">
                <a:solidFill>
                  <a:schemeClr val="tx1"/>
                </a:solidFill>
              </a:rPr>
              <a:t> support for the </a:t>
            </a:r>
            <a:r>
              <a:rPr lang="da-DK" err="1">
                <a:solidFill>
                  <a:schemeClr val="tx1"/>
                </a:solidFill>
              </a:rPr>
              <a:t>production</a:t>
            </a:r>
            <a:r>
              <a:rPr lang="da-DK">
                <a:solidFill>
                  <a:schemeClr val="tx1"/>
                </a:solidFill>
              </a:rPr>
              <a:t> of </a:t>
            </a:r>
            <a:r>
              <a:rPr lang="da-DK" err="1">
                <a:solidFill>
                  <a:schemeClr val="tx1"/>
                </a:solidFill>
              </a:rPr>
              <a:t>this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err="1">
                <a:solidFill>
                  <a:schemeClr val="tx1"/>
                </a:solidFill>
              </a:rPr>
              <a:t>publication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err="1">
                <a:solidFill>
                  <a:schemeClr val="tx1"/>
                </a:solidFill>
              </a:rPr>
              <a:t>does</a:t>
            </a:r>
            <a:r>
              <a:rPr lang="da-DK">
                <a:solidFill>
                  <a:schemeClr val="tx1"/>
                </a:solidFill>
              </a:rPr>
              <a:t> not </a:t>
            </a:r>
            <a:r>
              <a:rPr lang="da-DK" err="1">
                <a:solidFill>
                  <a:schemeClr val="tx1"/>
                </a:solidFill>
              </a:rPr>
              <a:t>constitute</a:t>
            </a:r>
            <a:r>
              <a:rPr lang="da-DK">
                <a:solidFill>
                  <a:schemeClr val="tx1"/>
                </a:solidFill>
              </a:rPr>
              <a:t> an </a:t>
            </a:r>
            <a:r>
              <a:rPr lang="da-DK" err="1">
                <a:solidFill>
                  <a:schemeClr val="tx1"/>
                </a:solidFill>
              </a:rPr>
              <a:t>endorsement</a:t>
            </a:r>
            <a:r>
              <a:rPr lang="da-DK">
                <a:solidFill>
                  <a:schemeClr val="tx1"/>
                </a:solidFill>
              </a:rPr>
              <a:t> of the contents, </a:t>
            </a:r>
            <a:r>
              <a:rPr lang="da-DK" err="1">
                <a:solidFill>
                  <a:schemeClr val="tx1"/>
                </a:solidFill>
              </a:rPr>
              <a:t>which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err="1">
                <a:solidFill>
                  <a:schemeClr val="tx1"/>
                </a:solidFill>
              </a:rPr>
              <a:t>reflect</a:t>
            </a:r>
            <a:r>
              <a:rPr lang="da-DK">
                <a:solidFill>
                  <a:schemeClr val="tx1"/>
                </a:solidFill>
              </a:rPr>
              <a:t> the views </a:t>
            </a:r>
            <a:r>
              <a:rPr lang="da-DK" err="1">
                <a:solidFill>
                  <a:schemeClr val="tx1"/>
                </a:solidFill>
              </a:rPr>
              <a:t>only</a:t>
            </a:r>
            <a:r>
              <a:rPr lang="da-DK">
                <a:solidFill>
                  <a:schemeClr val="tx1"/>
                </a:solidFill>
              </a:rPr>
              <a:t> of the </a:t>
            </a:r>
            <a:r>
              <a:rPr lang="da-DK" err="1">
                <a:solidFill>
                  <a:schemeClr val="tx1"/>
                </a:solidFill>
              </a:rPr>
              <a:t>authors</a:t>
            </a:r>
            <a:r>
              <a:rPr lang="da-DK">
                <a:solidFill>
                  <a:schemeClr val="tx1"/>
                </a:solidFill>
              </a:rPr>
              <a:t>, and the </a:t>
            </a:r>
            <a:r>
              <a:rPr lang="da-DK" err="1">
                <a:solidFill>
                  <a:schemeClr val="tx1"/>
                </a:solidFill>
              </a:rPr>
              <a:t>Commission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err="1">
                <a:solidFill>
                  <a:schemeClr val="tx1"/>
                </a:solidFill>
              </a:rPr>
              <a:t>cannot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err="1">
                <a:solidFill>
                  <a:schemeClr val="tx1"/>
                </a:solidFill>
              </a:rPr>
              <a:t>be</a:t>
            </a:r>
            <a:r>
              <a:rPr lang="da-DK">
                <a:solidFill>
                  <a:schemeClr val="tx1"/>
                </a:solidFill>
              </a:rPr>
              <a:t> held </a:t>
            </a:r>
            <a:r>
              <a:rPr lang="da-DK" err="1">
                <a:solidFill>
                  <a:schemeClr val="tx1"/>
                </a:solidFill>
              </a:rPr>
              <a:t>responsible</a:t>
            </a:r>
            <a:r>
              <a:rPr lang="da-DK">
                <a:solidFill>
                  <a:schemeClr val="tx1"/>
                </a:solidFill>
              </a:rPr>
              <a:t> for </a:t>
            </a:r>
            <a:r>
              <a:rPr lang="da-DK" err="1">
                <a:solidFill>
                  <a:schemeClr val="tx1"/>
                </a:solidFill>
              </a:rPr>
              <a:t>any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err="1">
                <a:solidFill>
                  <a:schemeClr val="tx1"/>
                </a:solidFill>
              </a:rPr>
              <a:t>use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err="1">
                <a:solidFill>
                  <a:schemeClr val="tx1"/>
                </a:solidFill>
              </a:rPr>
              <a:t>which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err="1">
                <a:solidFill>
                  <a:schemeClr val="tx1"/>
                </a:solidFill>
              </a:rPr>
              <a:t>may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err="1">
                <a:solidFill>
                  <a:schemeClr val="tx1"/>
                </a:solidFill>
              </a:rPr>
              <a:t>be</a:t>
            </a:r>
            <a:r>
              <a:rPr lang="da-DK">
                <a:solidFill>
                  <a:schemeClr val="tx1"/>
                </a:solidFill>
              </a:rPr>
              <a:t> made of the information </a:t>
            </a:r>
            <a:r>
              <a:rPr lang="da-DK" err="1">
                <a:solidFill>
                  <a:schemeClr val="tx1"/>
                </a:solidFill>
              </a:rPr>
              <a:t>contained</a:t>
            </a:r>
            <a:r>
              <a:rPr lang="da-DK">
                <a:solidFill>
                  <a:schemeClr val="tx1"/>
                </a:solidFill>
              </a:rPr>
              <a:t> </a:t>
            </a:r>
            <a:r>
              <a:rPr lang="da-DK" err="1">
                <a:solidFill>
                  <a:schemeClr val="tx1"/>
                </a:solidFill>
              </a:rPr>
              <a:t>therein</a:t>
            </a:r>
            <a:r>
              <a:rPr lang="da-DK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Imagem 63" descr="https://lh7-us.googleusercontent.com/NpM_3JoYuxMTMGPa6gerAiGeE8BcnQsYePH3WiOUTgdVpntFdM0UEgdcSeHcLVMJSVTbLGZSCDdSzB8cnAYOXgn8-w7C4J8SfO6zdHge5F57OoMFhlXNPcMen9isDXAj6dF5S8RShkXZTsLL9jNQs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98" y="7931678"/>
            <a:ext cx="1247775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003441" y="7850719"/>
            <a:ext cx="125040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This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work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is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licensed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under a Creative Commons Attribution-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NonCommercial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4.0 International License. In addition, an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acknowledgement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of the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authors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of the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document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and all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applicable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portions of the copyright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notice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must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clearly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referenced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. All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rights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a-DK" sz="1600" b="1" err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reserved</a:t>
            </a:r>
            <a:r>
              <a:rPr lang="da-DK" sz="1600" b="1">
                <a:solidFill>
                  <a:srgbClr val="211D1E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84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BB32D302-25E1-E35D-C447-F0DABDBE7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8B094BC4-BCB9-9984-B112-08F0C818856A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73575FB5-CF3D-3E30-D726-37FEDF63C328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EDBEC764-FF58-8C3C-69EB-1A12BC3AFA05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B235BC35-7A39-D10A-7014-4A846AD80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8BCA67-D1C4-B550-9070-8257DD072ECE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ECF9F791-4FE2-15CB-E698-180DFF5EAF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7293FC-A210-A023-80A5-AF38CB5ACF0C}"/>
              </a:ext>
            </a:extLst>
          </p:cNvPr>
          <p:cNvSpPr txBox="1"/>
          <p:nvPr/>
        </p:nvSpPr>
        <p:spPr>
          <a:xfrm>
            <a:off x="463980" y="2877113"/>
            <a:ext cx="12057702" cy="4934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Empati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er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grundlæggende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for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inkluderende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ledelse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CY" sz="320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3200" b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Daniel Goleman’s </a:t>
            </a:r>
            <a:r>
              <a:rPr lang="en-US" sz="3200" b="1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tre</a:t>
            </a:r>
            <a:r>
              <a:rPr lang="en-US" sz="3200" b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elementer</a:t>
            </a:r>
            <a:r>
              <a:rPr lang="en-US" sz="3200" b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3200" b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en-US" sz="3200" b="1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mpati</a:t>
            </a:r>
            <a:r>
              <a:rPr lang="en-US" sz="3200" b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CY" sz="3200" b="1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Forstå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andre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– Stil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ind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på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følelser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.
2.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Udvikling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andre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Tilbyd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støtte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og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mentorskab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.
3.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Udnyttelse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af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mangfoldighed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Fremme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inklusion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ved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at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værdsætte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forskelle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CY" sz="320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133450D3-C747-B6FC-5451-CB66948673D8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4. Empati 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946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6766CF86-6C39-7765-9479-F84F90EF8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3DB8D431-0AAF-41A3-93AC-1E3CC1F45AB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4D00C1C8-295A-F4B8-9DDF-8A9D8938128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0C3893D2-1ABA-30ED-317D-67AE573DBC99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DB6CCE8C-6425-71F4-AFCC-A568F6FA5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E04466-C5DD-0DAA-98A2-B4EA4805563B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7EA72BAA-BD8C-A3F0-892B-90A4582B5D6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70C079-3E01-F0AB-4F24-6A5BB85F4A94}"/>
              </a:ext>
            </a:extLst>
          </p:cNvPr>
          <p:cNvSpPr txBox="1"/>
          <p:nvPr/>
        </p:nvSpPr>
        <p:spPr>
          <a:xfrm>
            <a:off x="463979" y="2730651"/>
            <a:ext cx="13569261" cy="6637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Nøgleelement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i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empati</a:t>
            </a:r>
            <a:b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en-GB" sz="3200" b="0" i="1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“Sensing others’ feelings and perspectives; taking interest in their concerns.” — Daniel Goleman</a:t>
            </a:r>
          </a:p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Sådan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ser det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ud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At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være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opmærksom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på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følelsesmæssige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og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nonverbale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signaler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At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lytte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med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empati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–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også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til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det, der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ikke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bliver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sagt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At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respektere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forskellige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erfaringer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og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synspunkter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At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tilbyde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støtte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baseret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på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følelsesmæssige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behov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None/>
            </a:pP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2" name="Google Shape;441;p22">
            <a:extLst>
              <a:ext uri="{FF2B5EF4-FFF2-40B4-BE49-F238E27FC236}">
                <a16:creationId xmlns:a16="http://schemas.microsoft.com/office/drawing/2014/main" id="{2E309546-3676-9FDD-CD57-A31A7AEB3782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4a.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Empati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–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Forståelse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af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andre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645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FE465669-2689-E2A3-ED81-99B19D1EB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B1F0D35C-7E25-A32C-F04F-BF068EFA426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36C867A5-0DD1-2BAC-431C-205AC0FA1C6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B0BDF15A-B84B-8EEB-EEF8-EE0968360443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099342E8-4EFE-044F-83A3-773B40B0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5F4A09-B825-F1A4-A842-EF77C4697F91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92EEF7D-F145-B9BF-A954-189E3720C0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A64C1-61A4-DA84-5EA4-3FA9ED6D6650}"/>
              </a:ext>
            </a:extLst>
          </p:cNvPr>
          <p:cNvSpPr txBox="1"/>
          <p:nvPr/>
        </p:nvSpPr>
        <p:spPr>
          <a:xfrm>
            <a:off x="519963" y="2846805"/>
            <a:ext cx="14163870" cy="589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Støt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vækst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og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udvikling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
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Sådan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praktiserer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du det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Anerkend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fejr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styrker</a:t>
            </a:r>
            <a:r>
              <a:rPr lang="en-GB" sz="3200">
                <a:latin typeface="Barlow" pitchFamily="2" charset="77"/>
              </a:rPr>
              <a:t>
Giv </a:t>
            </a:r>
            <a:r>
              <a:rPr lang="en-GB" sz="3200" err="1">
                <a:latin typeface="Barlow" pitchFamily="2" charset="77"/>
              </a:rPr>
              <a:t>konstruktiv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hjælpsom</a:t>
            </a:r>
            <a:r>
              <a:rPr lang="en-GB" sz="3200">
                <a:latin typeface="Barlow" pitchFamily="2" charset="77"/>
              </a:rPr>
              <a:t> feedback
Giv coaching </a:t>
            </a:r>
            <a:r>
              <a:rPr lang="en-GB" sz="3200" err="1">
                <a:latin typeface="Barlow" pitchFamily="2" charset="77"/>
              </a:rPr>
              <a:t>eller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mentorskab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Tildel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meningsfulde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opgaver</a:t>
            </a:r>
            <a:r>
              <a:rPr lang="en-GB" sz="3200">
                <a:latin typeface="Barlow" pitchFamily="2" charset="77"/>
              </a:rPr>
              <a:t> for at </a:t>
            </a:r>
            <a:r>
              <a:rPr lang="en-GB" sz="3200" err="1">
                <a:latin typeface="Barlow" pitchFamily="2" charset="77"/>
              </a:rPr>
              <a:t>opbygge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selvtillid</a:t>
            </a:r>
            <a:endParaRPr lang="en-GB" sz="3200">
              <a:latin typeface="Barlow" pitchFamily="2" charset="77"/>
            </a:endParaRPr>
          </a:p>
          <a:p>
            <a:pPr>
              <a:lnSpc>
                <a:spcPct val="150000"/>
              </a:lnSpc>
            </a:pPr>
            <a:endParaRPr lang="en-GB" sz="3200" b="0" i="1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3200" i="1" err="1">
                <a:latin typeface="Barlow" pitchFamily="2" charset="77"/>
              </a:rPr>
              <a:t>Afgørende</a:t>
            </a:r>
            <a:r>
              <a:rPr lang="en-GB" sz="3200" i="1">
                <a:latin typeface="Barlow" pitchFamily="2" charset="77"/>
              </a:rPr>
              <a:t> for at </a:t>
            </a:r>
            <a:r>
              <a:rPr lang="en-GB" sz="3200" i="1" err="1">
                <a:latin typeface="Barlow" pitchFamily="2" charset="77"/>
              </a:rPr>
              <a:t>lede</a:t>
            </a:r>
            <a:r>
              <a:rPr lang="en-GB" sz="3200" i="1">
                <a:latin typeface="Barlow" pitchFamily="2" charset="77"/>
              </a:rPr>
              <a:t> </a:t>
            </a:r>
            <a:r>
              <a:rPr lang="en-GB" sz="3200" i="1" err="1">
                <a:latin typeface="Barlow" pitchFamily="2" charset="77"/>
              </a:rPr>
              <a:t>mangfoldige</a:t>
            </a:r>
            <a:r>
              <a:rPr lang="en-GB" sz="3200" i="1">
                <a:latin typeface="Barlow" pitchFamily="2" charset="77"/>
              </a:rPr>
              <a:t> teams, </a:t>
            </a:r>
            <a:r>
              <a:rPr lang="en-GB" sz="3200" i="1" err="1">
                <a:latin typeface="Barlow" pitchFamily="2" charset="77"/>
              </a:rPr>
              <a:t>herunder</a:t>
            </a:r>
            <a:r>
              <a:rPr lang="en-GB" sz="3200" i="1">
                <a:latin typeface="Barlow" pitchFamily="2" charset="77"/>
              </a:rPr>
              <a:t> </a:t>
            </a:r>
            <a:r>
              <a:rPr lang="en-GB" sz="3200" i="1" err="1">
                <a:latin typeface="Barlow" pitchFamily="2" charset="77"/>
              </a:rPr>
              <a:t>neurodivergente</a:t>
            </a:r>
            <a:r>
              <a:rPr lang="en-GB" sz="3200" i="1">
                <a:latin typeface="Barlow" pitchFamily="2" charset="77"/>
              </a:rPr>
              <a:t> </a:t>
            </a:r>
            <a:r>
              <a:rPr lang="en-GB" sz="3200" i="1" err="1">
                <a:latin typeface="Barlow" pitchFamily="2" charset="77"/>
              </a:rPr>
              <a:t>individer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7415595B-AFD9-D62A-281F-15B92AC9086A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4b.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Empati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–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Udvikling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af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andre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998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C6F7D8AE-AE4F-70A6-3158-F50C06A31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77C25992-3FB3-B635-9140-53CA92FA3E2A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569965B7-10FF-C0CA-F7F5-1F1F86CD98C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629B07C2-516E-4133-374C-C5D63B4F2CCC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E965E1B2-7126-3786-7769-9A7BED82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BCBB90-8B33-A8B6-8EB5-9B870E3F977A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7CA63063-81A8-E7E7-A7FA-0B9C02E89C9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49765-B8B4-2231-06D0-2DD3C8E7B52D}"/>
              </a:ext>
            </a:extLst>
          </p:cNvPr>
          <p:cNvSpPr txBox="1"/>
          <p:nvPr/>
        </p:nvSpPr>
        <p:spPr>
          <a:xfrm>
            <a:off x="420645" y="2793308"/>
            <a:ext cx="6969201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Hvad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det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betyder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Omfavn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værdsæt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forskellige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perspektiver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Skræddersy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interaktioner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til</a:t>
            </a:r>
            <a:r>
              <a:rPr lang="en-GB" sz="3200">
                <a:latin typeface="Barlow" pitchFamily="2" charset="77"/>
              </a:rPr>
              <a:t> at </a:t>
            </a:r>
            <a:r>
              <a:rPr lang="en-GB" sz="3200" err="1">
                <a:latin typeface="Barlow" pitchFamily="2" charset="77"/>
              </a:rPr>
              <a:t>imødekomme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individuelle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behov</a:t>
            </a:r>
            <a:r>
              <a:rPr lang="en-GB" sz="3200">
                <a:latin typeface="Barlow" pitchFamily="2" charset="77"/>
              </a:rPr>
              <a:t>
Se </a:t>
            </a:r>
            <a:r>
              <a:rPr lang="en-GB" sz="3200" err="1">
                <a:latin typeface="Barlow" pitchFamily="2" charset="77"/>
              </a:rPr>
              <a:t>mangfoldighed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som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en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styrke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ikke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en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udfordring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829722EC-2C25-EA83-5DE3-BC30D98F5651}"/>
              </a:ext>
            </a:extLst>
          </p:cNvPr>
          <p:cNvSpPr txBox="1"/>
          <p:nvPr/>
        </p:nvSpPr>
        <p:spPr>
          <a:xfrm>
            <a:off x="551272" y="1659849"/>
            <a:ext cx="1280788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4c.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Empati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–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udnyttelse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af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mangfoldighed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27346-8220-82ED-4649-808BB12D4EA5}"/>
              </a:ext>
            </a:extLst>
          </p:cNvPr>
          <p:cNvSpPr txBox="1"/>
          <p:nvPr/>
        </p:nvSpPr>
        <p:spPr>
          <a:xfrm>
            <a:off x="9900116" y="2813699"/>
            <a:ext cx="7716076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Y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I praksis</a:t>
            </a:r>
            <a:endParaRPr lang="en-GB" sz="32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Respekter</a:t>
            </a:r>
            <a:r>
              <a:rPr lang="en-GB" sz="3200">
                <a:latin typeface="Barlow" pitchFamily="2" charset="77"/>
              </a:rPr>
              <a:t> alle </a:t>
            </a:r>
            <a:r>
              <a:rPr lang="en-GB" sz="3200" err="1">
                <a:latin typeface="Barlow" pitchFamily="2" charset="77"/>
              </a:rPr>
              <a:t>baggrunde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Støt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inkluderende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ansættelse</a:t>
            </a:r>
            <a:r>
              <a:rPr lang="en-GB" sz="3200">
                <a:latin typeface="Barlow" pitchFamily="2" charset="77"/>
              </a:rPr>
              <a:t> (</a:t>
            </a:r>
            <a:r>
              <a:rPr lang="en-GB" sz="3200" err="1">
                <a:latin typeface="Barlow" pitchFamily="2" charset="77"/>
              </a:rPr>
              <a:t>f.eks</a:t>
            </a:r>
            <a:r>
              <a:rPr lang="en-GB" sz="3200">
                <a:latin typeface="Barlow" pitchFamily="2" charset="77"/>
              </a:rPr>
              <a:t>. </a:t>
            </a:r>
            <a:r>
              <a:rPr lang="en-GB" sz="3200" err="1">
                <a:latin typeface="Barlow" pitchFamily="2" charset="77"/>
              </a:rPr>
              <a:t>autister</a:t>
            </a:r>
            <a:r>
              <a:rPr lang="en-GB" sz="3200">
                <a:latin typeface="Barlow" pitchFamily="2" charset="77"/>
              </a:rPr>
              <a:t>)
</a:t>
            </a:r>
            <a:r>
              <a:rPr lang="en-GB" sz="3200" err="1">
                <a:latin typeface="Barlow" pitchFamily="2" charset="77"/>
              </a:rPr>
              <a:t>Udfordre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fordomme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stereotyper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Fremme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en</a:t>
            </a:r>
            <a:r>
              <a:rPr lang="en-GB" sz="3200">
                <a:latin typeface="Barlow" pitchFamily="2" charset="77"/>
              </a:rPr>
              <a:t> kultur med </a:t>
            </a:r>
            <a:r>
              <a:rPr lang="en-GB" sz="3200" err="1">
                <a:latin typeface="Barlow" pitchFamily="2" charset="77"/>
              </a:rPr>
              <a:t>respekt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samarbejde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92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CA63A645-F5D9-153D-BABC-C5B9C9BAD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E8A5DFF0-B059-8345-A700-73D9B564CF29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77C6F22E-8853-1732-B019-812685E0FE62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B85206E9-1574-332E-D51A-12AE920003B9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CFEE1F99-77C9-79D9-B91F-9DBFBD3D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76ABF7-37DE-FEC6-CD09-AB939295E731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55183AC2-08E4-AA1F-DEF0-46FA64EAEA4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B4256E-D4B4-A1E8-F11C-BAD9EA1ED3F9}"/>
              </a:ext>
            </a:extLst>
          </p:cNvPr>
          <p:cNvSpPr txBox="1"/>
          <p:nvPr/>
        </p:nvSpPr>
        <p:spPr>
          <a:xfrm>
            <a:off x="463979" y="2846805"/>
            <a:ext cx="6254061" cy="452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Hvad</a:t>
            </a:r>
            <a:r>
              <a:rPr lang="en-GB" sz="2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det </a:t>
            </a:r>
            <a:r>
              <a:rPr lang="en-GB" sz="2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indebærer</a:t>
            </a:r>
            <a:endParaRPr lang="en-GB" sz="28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err="1">
                <a:latin typeface="Barlow" pitchFamily="2" charset="77"/>
              </a:rPr>
              <a:t>Identificer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udfordringer</a:t>
            </a:r>
            <a:r>
              <a:rPr lang="en-GB" sz="2800">
                <a:latin typeface="Barlow" pitchFamily="2" charset="77"/>
              </a:rPr>
              <a:t>
Analyser </a:t>
            </a:r>
            <a:r>
              <a:rPr lang="en-GB" sz="2800" err="1">
                <a:latin typeface="Barlow" pitchFamily="2" charset="77"/>
              </a:rPr>
              <a:t>årsager</a:t>
            </a:r>
            <a:r>
              <a:rPr lang="en-GB" sz="2800">
                <a:latin typeface="Barlow" pitchFamily="2" charset="77"/>
              </a:rPr>
              <a:t>
Find </a:t>
            </a:r>
            <a:r>
              <a:rPr lang="en-GB" sz="2800" err="1">
                <a:latin typeface="Barlow" pitchFamily="2" charset="77"/>
              </a:rPr>
              <a:t>effektive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løsninger</a:t>
            </a:r>
            <a:endParaRPr lang="en-GB" sz="2800">
              <a:latin typeface="Barlow" pitchFamily="2" charset="77"/>
            </a:endParaRPr>
          </a:p>
          <a:p>
            <a:pPr>
              <a:lnSpc>
                <a:spcPct val="150000"/>
              </a:lnSpc>
            </a:pPr>
            <a:endParaRPr lang="en-GB" sz="2800">
              <a:latin typeface="Barlow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2800" err="1">
                <a:latin typeface="Barlow" pitchFamily="2" charset="77"/>
              </a:rPr>
              <a:t>Hjælper</a:t>
            </a:r>
            <a:r>
              <a:rPr lang="en-GB" sz="2800">
                <a:latin typeface="Barlow" pitchFamily="2" charset="77"/>
              </a:rPr>
              <a:t> teams med at </a:t>
            </a:r>
            <a:r>
              <a:rPr lang="en-GB" sz="2800" err="1">
                <a:latin typeface="Barlow" pitchFamily="2" charset="77"/>
              </a:rPr>
              <a:t>træffe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informerede</a:t>
            </a:r>
            <a:r>
              <a:rPr lang="en-GB" sz="2800">
                <a:latin typeface="Barlow" pitchFamily="2" charset="77"/>
              </a:rPr>
              <a:t>, </a:t>
            </a:r>
            <a:r>
              <a:rPr lang="en-GB" sz="2800" err="1">
                <a:latin typeface="Barlow" pitchFamily="2" charset="77"/>
              </a:rPr>
              <a:t>strategiske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beslutninger</a:t>
            </a:r>
            <a:endParaRPr lang="en-GB" sz="28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AE7FD152-12B1-40E1-B469-142B1E9BFD2D}"/>
              </a:ext>
            </a:extLst>
          </p:cNvPr>
          <p:cNvSpPr txBox="1"/>
          <p:nvPr/>
        </p:nvSpPr>
        <p:spPr>
          <a:xfrm>
            <a:off x="551272" y="1659849"/>
            <a:ext cx="1427675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5a.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Problemløsningsevner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–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anvendelse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af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SWOT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617F3-E84C-F931-241A-BA0FA6486D3D}"/>
              </a:ext>
            </a:extLst>
          </p:cNvPr>
          <p:cNvSpPr txBox="1"/>
          <p:nvPr/>
        </p:nvSpPr>
        <p:spPr>
          <a:xfrm>
            <a:off x="9950640" y="2881591"/>
            <a:ext cx="7686770" cy="452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Brug </a:t>
            </a:r>
            <a:r>
              <a:rPr lang="en-GB" sz="2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af</a:t>
            </a:r>
            <a:r>
              <a:rPr lang="en-GB" sz="2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SWOT-analyse</a:t>
            </a:r>
            <a:endParaRPr lang="en-GB" sz="28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2800" b="1">
                <a:latin typeface="Barlow" pitchFamily="2" charset="77"/>
              </a:rPr>
              <a:t>Mission &amp; </a:t>
            </a:r>
            <a:r>
              <a:rPr lang="en-GB" sz="2800" b="1" err="1">
                <a:latin typeface="Barlow" pitchFamily="2" charset="77"/>
              </a:rPr>
              <a:t>Mål</a:t>
            </a:r>
            <a:r>
              <a:rPr lang="en-GB" sz="2800" b="1">
                <a:latin typeface="Barlow" pitchFamily="2" charset="77"/>
              </a:rPr>
              <a:t> </a:t>
            </a:r>
            <a:r>
              <a:rPr lang="en-GB" sz="2800">
                <a:latin typeface="Barlow" pitchFamily="2" charset="77"/>
              </a:rPr>
              <a:t>–</a:t>
            </a:r>
            <a:r>
              <a:rPr lang="en-GB" sz="2800" b="1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Sæt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klare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mål</a:t>
            </a:r>
            <a:r>
              <a:rPr lang="en-GB" sz="2800" b="1">
                <a:latin typeface="Barlow" pitchFamily="2" charset="77"/>
              </a:rPr>
              <a:t>
</a:t>
            </a:r>
            <a:r>
              <a:rPr lang="en-GB" sz="2800" b="1" err="1">
                <a:latin typeface="Barlow" pitchFamily="2" charset="77"/>
              </a:rPr>
              <a:t>Miljøanalyse</a:t>
            </a:r>
            <a:r>
              <a:rPr lang="en-GB" sz="2800" b="1">
                <a:latin typeface="Barlow" pitchFamily="2" charset="77"/>
              </a:rPr>
              <a:t> </a:t>
            </a:r>
            <a:r>
              <a:rPr lang="en-GB" sz="2800">
                <a:latin typeface="Barlow" pitchFamily="2" charset="77"/>
              </a:rPr>
              <a:t>– </a:t>
            </a:r>
            <a:r>
              <a:rPr lang="en-GB" sz="2800" err="1">
                <a:latin typeface="Barlow" pitchFamily="2" charset="77"/>
              </a:rPr>
              <a:t>Vurder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styrker</a:t>
            </a:r>
            <a:r>
              <a:rPr lang="en-GB" sz="2800">
                <a:latin typeface="Barlow" pitchFamily="2" charset="77"/>
              </a:rPr>
              <a:t>, </a:t>
            </a:r>
            <a:r>
              <a:rPr lang="en-GB" sz="2800" err="1">
                <a:latin typeface="Barlow" pitchFamily="2" charset="77"/>
              </a:rPr>
              <a:t>svagheder</a:t>
            </a:r>
            <a:r>
              <a:rPr lang="en-GB" sz="2800">
                <a:latin typeface="Barlow" pitchFamily="2" charset="77"/>
              </a:rPr>
              <a:t>, </a:t>
            </a:r>
            <a:r>
              <a:rPr lang="en-GB" sz="2800" err="1">
                <a:latin typeface="Barlow" pitchFamily="2" charset="77"/>
              </a:rPr>
              <a:t>muligheder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og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trusler</a:t>
            </a:r>
            <a:r>
              <a:rPr lang="en-GB" sz="2800" b="1">
                <a:latin typeface="Barlow" pitchFamily="2" charset="77"/>
              </a:rPr>
              <a:t>
</a:t>
            </a:r>
            <a:r>
              <a:rPr lang="en-GB" sz="2800" b="1" err="1">
                <a:latin typeface="Barlow" pitchFamily="2" charset="77"/>
              </a:rPr>
              <a:t>Strategiformulering</a:t>
            </a:r>
            <a:r>
              <a:rPr lang="en-GB" sz="2800" b="1">
                <a:latin typeface="Barlow" pitchFamily="2" charset="77"/>
              </a:rPr>
              <a:t> </a:t>
            </a:r>
            <a:r>
              <a:rPr lang="en-GB" sz="2800">
                <a:latin typeface="Barlow" pitchFamily="2" charset="77"/>
              </a:rPr>
              <a:t>– </a:t>
            </a:r>
            <a:r>
              <a:rPr lang="en-GB" sz="2800" err="1">
                <a:latin typeface="Barlow" pitchFamily="2" charset="77"/>
              </a:rPr>
              <a:t>Vælg</a:t>
            </a:r>
            <a:r>
              <a:rPr lang="en-GB" sz="2800">
                <a:latin typeface="Barlow" pitchFamily="2" charset="77"/>
              </a:rPr>
              <a:t> den </a:t>
            </a:r>
            <a:r>
              <a:rPr lang="en-GB" sz="2800" err="1">
                <a:latin typeface="Barlow" pitchFamily="2" charset="77"/>
              </a:rPr>
              <a:t>bedste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tilgang</a:t>
            </a:r>
            <a:r>
              <a:rPr lang="en-GB" sz="2800" b="1">
                <a:latin typeface="Barlow" pitchFamily="2" charset="77"/>
              </a:rPr>
              <a:t>
</a:t>
            </a:r>
            <a:r>
              <a:rPr lang="en-GB" sz="2800" b="1" err="1">
                <a:latin typeface="Barlow" pitchFamily="2" charset="77"/>
              </a:rPr>
              <a:t>Implementering</a:t>
            </a:r>
            <a:r>
              <a:rPr lang="en-GB" sz="2800" b="1">
                <a:latin typeface="Barlow" pitchFamily="2" charset="77"/>
              </a:rPr>
              <a:t> </a:t>
            </a:r>
            <a:r>
              <a:rPr lang="en-GB" sz="2800">
                <a:latin typeface="Barlow" pitchFamily="2" charset="77"/>
              </a:rPr>
              <a:t>– </a:t>
            </a:r>
            <a:r>
              <a:rPr lang="en-GB" sz="2800" err="1">
                <a:latin typeface="Barlow" pitchFamily="2" charset="77"/>
              </a:rPr>
              <a:t>Gør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noget</a:t>
            </a:r>
            <a:r>
              <a:rPr lang="en-GB" sz="2800" b="1">
                <a:latin typeface="Barlow" pitchFamily="2" charset="77"/>
              </a:rPr>
              <a:t>
</a:t>
            </a:r>
            <a:r>
              <a:rPr lang="en-GB" sz="2800" b="1" err="1">
                <a:latin typeface="Barlow" pitchFamily="2" charset="77"/>
              </a:rPr>
              <a:t>Evaluering</a:t>
            </a:r>
            <a:r>
              <a:rPr lang="en-GB" sz="2800" b="1">
                <a:latin typeface="Barlow" pitchFamily="2" charset="77"/>
              </a:rPr>
              <a:t> </a:t>
            </a:r>
            <a:r>
              <a:rPr lang="en-GB" sz="2800">
                <a:latin typeface="Barlow" pitchFamily="2" charset="77"/>
              </a:rPr>
              <a:t>– </a:t>
            </a:r>
            <a:r>
              <a:rPr lang="en-GB" sz="2800" err="1">
                <a:latin typeface="Barlow" pitchFamily="2" charset="77"/>
              </a:rPr>
              <a:t>Gennemgå</a:t>
            </a:r>
            <a:r>
              <a:rPr lang="en-GB" sz="2800">
                <a:latin typeface="Barlow" pitchFamily="2" charset="77"/>
              </a:rPr>
              <a:t> </a:t>
            </a:r>
            <a:r>
              <a:rPr lang="en-GB" sz="2800" err="1">
                <a:latin typeface="Barlow" pitchFamily="2" charset="77"/>
              </a:rPr>
              <a:t>og</a:t>
            </a:r>
            <a:r>
              <a:rPr lang="en-GB" sz="2800">
                <a:latin typeface="Barlow" pitchFamily="2" charset="77"/>
              </a:rPr>
              <a:t> juster</a:t>
            </a:r>
            <a:endParaRPr lang="en-GB" sz="280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202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8A798668-829D-C5A2-2982-F7EFA4CCA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0DAC8192-299E-8E07-D9C5-EC4F3CA1E92A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05655E40-9B4D-B736-5814-F05CEDB83C4D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C742DB9D-B6B2-E3F3-74AD-483DB7377D50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E97E9BC2-ECC3-70FA-A38C-4DE8D036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B3A63E-C861-E0F3-79CE-434880AF1213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1A2B9DE6-7F59-E68E-EF6D-60388A40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E43B3-1610-83E4-86A1-11EBCC359EC5}"/>
              </a:ext>
            </a:extLst>
          </p:cNvPr>
          <p:cNvSpPr txBox="1"/>
          <p:nvPr/>
        </p:nvSpPr>
        <p:spPr>
          <a:xfrm>
            <a:off x="662782" y="2799624"/>
            <a:ext cx="7968260" cy="589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Vigtige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trin (Ritchie &amp; Thompson)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GB" sz="3200">
                <a:latin typeface="Barlow" pitchFamily="2" charset="77"/>
              </a:rPr>
              <a:t>Definer </a:t>
            </a:r>
            <a:r>
              <a:rPr lang="en-GB" sz="3200" err="1">
                <a:latin typeface="Barlow" pitchFamily="2" charset="77"/>
              </a:rPr>
              <a:t>problemet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Indsaml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oplysninger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Generer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løsninger</a:t>
            </a:r>
            <a:r>
              <a:rPr lang="en-GB" sz="3200">
                <a:latin typeface="Barlow" pitchFamily="2" charset="77"/>
              </a:rPr>
              <a:t>
Vej </a:t>
            </a:r>
            <a:r>
              <a:rPr lang="en-GB" sz="3200" err="1">
                <a:latin typeface="Barlow" pitchFamily="2" charset="77"/>
              </a:rPr>
              <a:t>fordele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ulemper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Vælg</a:t>
            </a:r>
            <a:r>
              <a:rPr lang="en-GB" sz="3200">
                <a:latin typeface="Barlow" pitchFamily="2" charset="77"/>
              </a:rPr>
              <a:t> den </a:t>
            </a:r>
            <a:r>
              <a:rPr lang="en-GB" sz="3200" err="1">
                <a:latin typeface="Barlow" pitchFamily="2" charset="77"/>
              </a:rPr>
              <a:t>bedste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løsning</a:t>
            </a:r>
            <a:r>
              <a:rPr lang="en-GB" sz="3200">
                <a:latin typeface="Barlow" pitchFamily="2" charset="77"/>
              </a:rPr>
              <a:t>
Implementer </a:t>
            </a:r>
            <a:r>
              <a:rPr lang="en-GB" sz="3200" err="1">
                <a:latin typeface="Barlow" pitchFamily="2" charset="77"/>
              </a:rPr>
              <a:t>løsningen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Gennemgå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juster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E18127AE-257A-5423-1FF5-647086ED6F4B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5b.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Problemløsningsevner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–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beslutningstagning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6E4D1-249A-E41C-D0E0-704BCA67C775}"/>
              </a:ext>
            </a:extLst>
          </p:cNvPr>
          <p:cNvSpPr txBox="1"/>
          <p:nvPr/>
        </p:nvSpPr>
        <p:spPr>
          <a:xfrm>
            <a:off x="10133045" y="2824192"/>
            <a:ext cx="6494106" cy="294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Hvorfor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det er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vigtigt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Tilskynder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til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klar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logisk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tænkning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Understøtter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bedre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resultater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komplekse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situationer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6108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E6432717-7CCD-2ED2-6230-C0B1565E2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AEF7A33E-81AE-75E3-7831-29960A1C6A1C}"/>
              </a:ext>
            </a:extLst>
          </p:cNvPr>
          <p:cNvGrpSpPr/>
          <p:nvPr/>
        </p:nvGrpSpPr>
        <p:grpSpPr>
          <a:xfrm>
            <a:off x="379140" y="-28858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A5FFDC1B-AEFA-580D-5A00-CC607D86CD2E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D877E370-1538-E382-6273-700FD3416520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43E95AD-D73D-2906-B572-230B4B9DB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4137B8-87C4-F976-705B-1C6DB92C6552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61829A1-9CE6-C885-B572-ED901E83623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0E110274-D82B-A7F9-C56A-4136F7D57FFD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6. Teamwork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CC7BA-D80A-1CC0-CDDB-EB7FEA318A92}"/>
              </a:ext>
            </a:extLst>
          </p:cNvPr>
          <p:cNvSpPr txBox="1"/>
          <p:nvPr/>
        </p:nvSpPr>
        <p:spPr>
          <a:xfrm>
            <a:off x="467064" y="2863532"/>
            <a:ext cx="7182673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Hvad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får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teams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til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at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fungere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>
                <a:latin typeface="Barlow" pitchFamily="2" charset="77"/>
              </a:rPr>
              <a:t>Den </a:t>
            </a:r>
            <a:r>
              <a:rPr lang="en-GB" sz="3200" err="1">
                <a:latin typeface="Barlow" pitchFamily="2" charset="77"/>
              </a:rPr>
              <a:t>rigtige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teamstørrelse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til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opgaven</a:t>
            </a:r>
            <a:r>
              <a:rPr lang="en-GB" sz="3200">
                <a:latin typeface="Barlow" pitchFamily="2" charset="77"/>
              </a:rPr>
              <a:t>
Klare roller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ansvarsområder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Adgang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til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værktøjer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support
</a:t>
            </a:r>
            <a:r>
              <a:rPr lang="en-GB" sz="3200" err="1">
                <a:latin typeface="Barlow" pitchFamily="2" charset="77"/>
              </a:rPr>
              <a:t>Koordinationsniveauet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afhænger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af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opgaven</a:t>
            </a:r>
            <a:r>
              <a:rPr lang="en-GB" sz="3200">
                <a:latin typeface="Barlow" pitchFamily="2" charset="77"/>
              </a:rPr>
              <a:t> (</a:t>
            </a:r>
            <a:r>
              <a:rPr lang="en-GB" sz="3200" err="1">
                <a:latin typeface="Barlow" pitchFamily="2" charset="77"/>
              </a:rPr>
              <a:t>f.eks</a:t>
            </a:r>
            <a:r>
              <a:rPr lang="en-GB" sz="3200">
                <a:latin typeface="Barlow" pitchFamily="2" charset="77"/>
              </a:rPr>
              <a:t>. golf vs. </a:t>
            </a:r>
            <a:r>
              <a:rPr lang="en-GB" sz="3200" err="1">
                <a:latin typeface="Barlow" pitchFamily="2" charset="77"/>
              </a:rPr>
              <a:t>kirurgi</a:t>
            </a:r>
            <a:r>
              <a:rPr lang="en-GB" sz="3200">
                <a:latin typeface="Barlow" pitchFamily="2" charset="77"/>
              </a:rPr>
              <a:t>)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269024-3947-0A3D-2978-36FE8779DE83}"/>
              </a:ext>
            </a:extLst>
          </p:cNvPr>
          <p:cNvSpPr txBox="1"/>
          <p:nvPr/>
        </p:nvSpPr>
        <p:spPr>
          <a:xfrm>
            <a:off x="8742556" y="2671115"/>
            <a:ext cx="8675650" cy="6637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Effektivt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teamwork -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Nøglekvaliteter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err="1">
                <a:latin typeface="Barlow" pitchFamily="2" charset="77"/>
              </a:rPr>
              <a:t>Samhørighed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>
                <a:latin typeface="Barlow" pitchFamily="2" charset="77"/>
              </a:rPr>
              <a:t>– </a:t>
            </a:r>
            <a:r>
              <a:rPr lang="en-GB" sz="3200" err="1">
                <a:latin typeface="Barlow" pitchFamily="2" charset="77"/>
              </a:rPr>
              <a:t>sammenhold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øger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præstationen</a:t>
            </a:r>
            <a:r>
              <a:rPr lang="en-GB" sz="3200" b="1">
                <a:latin typeface="Barlow" pitchFamily="2" charset="77"/>
              </a:rPr>
              <a:t>
</a:t>
            </a:r>
            <a:r>
              <a:rPr lang="en-GB" sz="3200" b="1" err="1">
                <a:latin typeface="Barlow" pitchFamily="2" charset="77"/>
              </a:rPr>
              <a:t>Kommunikation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>
                <a:latin typeface="Barlow" pitchFamily="2" charset="77"/>
              </a:rPr>
              <a:t>– </a:t>
            </a:r>
            <a:r>
              <a:rPr lang="en-GB" sz="3200" err="1">
                <a:latin typeface="Barlow" pitchFamily="2" charset="77"/>
              </a:rPr>
              <a:t>Klarhed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reducerer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konflikter</a:t>
            </a:r>
            <a:r>
              <a:rPr lang="en-GB" sz="3200" b="1">
                <a:latin typeface="Barlow" pitchFamily="2" charset="77"/>
              </a:rPr>
              <a:t>
</a:t>
            </a:r>
            <a:r>
              <a:rPr lang="en-GB" sz="3200" b="1" err="1">
                <a:latin typeface="Barlow" pitchFamily="2" charset="77"/>
              </a:rPr>
              <a:t>Fælles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 b="1" err="1">
                <a:latin typeface="Barlow" pitchFamily="2" charset="77"/>
              </a:rPr>
              <a:t>mål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>
                <a:latin typeface="Barlow" pitchFamily="2" charset="77"/>
              </a:rPr>
              <a:t>– </a:t>
            </a:r>
            <a:r>
              <a:rPr lang="en-GB" sz="3200" err="1">
                <a:latin typeface="Barlow" pitchFamily="2" charset="77"/>
              </a:rPr>
              <a:t>Fælles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formål</a:t>
            </a:r>
            <a:r>
              <a:rPr lang="en-GB" sz="3200">
                <a:latin typeface="Barlow" pitchFamily="2" charset="77"/>
              </a:rPr>
              <a:t> = </a:t>
            </a:r>
            <a:r>
              <a:rPr lang="en-GB" sz="3200" err="1">
                <a:latin typeface="Barlow" pitchFamily="2" charset="77"/>
              </a:rPr>
              <a:t>bedre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fokus</a:t>
            </a:r>
            <a:r>
              <a:rPr lang="en-GB" sz="3200" b="1">
                <a:latin typeface="Barlow" pitchFamily="2" charset="77"/>
              </a:rPr>
              <a:t>
Engagement </a:t>
            </a:r>
            <a:r>
              <a:rPr lang="en-GB" sz="3200">
                <a:latin typeface="Barlow" pitchFamily="2" charset="77"/>
              </a:rPr>
              <a:t>– </a:t>
            </a:r>
            <a:r>
              <a:rPr lang="en-GB" sz="3200" err="1">
                <a:latin typeface="Barlow" pitchFamily="2" charset="77"/>
              </a:rPr>
              <a:t>Aktive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pålidelige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medlemmer</a:t>
            </a:r>
            <a:r>
              <a:rPr lang="en-GB" sz="3200" b="1">
                <a:latin typeface="Barlow" pitchFamily="2" charset="77"/>
              </a:rPr>
              <a:t>
</a:t>
            </a:r>
            <a:r>
              <a:rPr lang="en-GB" sz="3200" b="1" err="1">
                <a:latin typeface="Barlow" pitchFamily="2" charset="77"/>
              </a:rPr>
              <a:t>Ansvarlighed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>
                <a:latin typeface="Barlow" pitchFamily="2" charset="77"/>
              </a:rPr>
              <a:t>– Alle </a:t>
            </a:r>
            <a:r>
              <a:rPr lang="en-GB" sz="3200" err="1">
                <a:latin typeface="Barlow" pitchFamily="2" charset="77"/>
              </a:rPr>
              <a:t>ejer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resultater</a:t>
            </a:r>
            <a:endParaRPr lang="en-GB" sz="3200">
              <a:latin typeface="Barlow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3200" i="1">
                <a:latin typeface="Barlow" pitchFamily="2" charset="77"/>
              </a:rPr>
              <a:t>Disse </a:t>
            </a:r>
            <a:r>
              <a:rPr lang="en-GB" sz="3200" i="1" err="1">
                <a:latin typeface="Barlow" pitchFamily="2" charset="77"/>
              </a:rPr>
              <a:t>egenskaber</a:t>
            </a:r>
            <a:r>
              <a:rPr lang="en-GB" sz="3200" i="1">
                <a:latin typeface="Barlow" pitchFamily="2" charset="77"/>
              </a:rPr>
              <a:t> </a:t>
            </a:r>
            <a:r>
              <a:rPr lang="en-GB" sz="3200" i="1" err="1">
                <a:latin typeface="Barlow" pitchFamily="2" charset="77"/>
              </a:rPr>
              <a:t>arbejder</a:t>
            </a:r>
            <a:r>
              <a:rPr lang="en-GB" sz="3200" i="1">
                <a:latin typeface="Barlow" pitchFamily="2" charset="77"/>
              </a:rPr>
              <a:t> </a:t>
            </a:r>
            <a:r>
              <a:rPr lang="en-GB" sz="3200" i="1" err="1">
                <a:latin typeface="Barlow" pitchFamily="2" charset="77"/>
              </a:rPr>
              <a:t>sammen</a:t>
            </a:r>
            <a:r>
              <a:rPr lang="en-GB" sz="3200" i="1">
                <a:latin typeface="Barlow" pitchFamily="2" charset="77"/>
              </a:rPr>
              <a:t> for at drive </a:t>
            </a:r>
            <a:r>
              <a:rPr lang="en-GB" sz="3200" i="1" err="1">
                <a:latin typeface="Barlow" pitchFamily="2" charset="77"/>
              </a:rPr>
              <a:t>teamets</a:t>
            </a:r>
            <a:r>
              <a:rPr lang="en-GB" sz="3200" i="1">
                <a:latin typeface="Barlow" pitchFamily="2" charset="77"/>
              </a:rPr>
              <a:t> </a:t>
            </a:r>
            <a:r>
              <a:rPr lang="en-GB" sz="3200" i="1" err="1">
                <a:latin typeface="Barlow" pitchFamily="2" charset="77"/>
              </a:rPr>
              <a:t>succes</a:t>
            </a:r>
            <a:endParaRPr lang="en-GB" sz="3200" i="1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3977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C339C1EC-AEC2-A5A9-B7A8-CD87E7FF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1A2FD9BE-B928-049C-2570-040CBA4681EB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B91C7D3B-6100-9003-C463-0E8A05557F95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7B3C38AC-53BF-03C5-B15B-1AD6E29B90B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F2C6CDA3-A259-369A-70F4-9E288CD28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C147CE-8BBF-6C2A-EA00-EC938A24FABF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A5F9832-84F0-FEAF-8304-E412D0197CC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216E26-FF99-AEC8-2932-CA7227DDAA1A}"/>
              </a:ext>
            </a:extLst>
          </p:cNvPr>
          <p:cNvSpPr txBox="1"/>
          <p:nvPr/>
        </p:nvSpPr>
        <p:spPr>
          <a:xfrm>
            <a:off x="540387" y="2934663"/>
            <a:ext cx="8001447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Hvad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det er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>
                <a:latin typeface="Barlow" pitchFamily="2" charset="77"/>
              </a:rPr>
              <a:t>At </a:t>
            </a:r>
            <a:r>
              <a:rPr lang="en-GB" sz="3200" err="1">
                <a:latin typeface="Barlow" pitchFamily="2" charset="77"/>
              </a:rPr>
              <a:t>tilpasse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handlinger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eller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tankegang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som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reaktion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forandring</a:t>
            </a:r>
            <a:endParaRPr lang="en-GB" sz="3200"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Vigtigt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hurtigt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skiftende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uforudsigelige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miljøer</a:t>
            </a:r>
            <a:endParaRPr lang="en-GB" sz="3200"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Kræver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fleksibilitet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robusthed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hurtig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tænkning</a:t>
            </a:r>
            <a:endParaRPr lang="en-GB" sz="3200"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52D6B313-5491-5A78-F8EB-B6039F1BF073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7.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Tilpasningsevne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066124-8387-B645-2A14-1D7684EE6BDB}"/>
              </a:ext>
            </a:extLst>
          </p:cNvPr>
          <p:cNvSpPr txBox="1"/>
          <p:nvPr/>
        </p:nvSpPr>
        <p:spPr>
          <a:xfrm>
            <a:off x="10076538" y="2934663"/>
            <a:ext cx="8001447" cy="589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Tips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til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at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forbedre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tilpasningsevnen</a:t>
            </a:r>
            <a:endParaRPr lang="en-GB" sz="32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Sådan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bygger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du det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err="1">
                <a:latin typeface="Barlow" pitchFamily="2" charset="77"/>
              </a:rPr>
              <a:t>Vær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 b="1" err="1">
                <a:latin typeface="Barlow" pitchFamily="2" charset="77"/>
              </a:rPr>
              <a:t>opmærksom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ændringer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omkring</a:t>
            </a:r>
            <a:r>
              <a:rPr lang="en-GB" sz="3200">
                <a:latin typeface="Barlow" pitchFamily="2" charset="77"/>
              </a:rPr>
              <a:t> dig</a:t>
            </a:r>
            <a:r>
              <a:rPr lang="en-GB" sz="3200" b="1">
                <a:latin typeface="Barlow" pitchFamily="2" charset="77"/>
              </a:rPr>
              <a:t>
</a:t>
            </a:r>
            <a:r>
              <a:rPr lang="en-GB" sz="3200" b="1" err="1">
                <a:latin typeface="Barlow" pitchFamily="2" charset="77"/>
              </a:rPr>
              <a:t>Omfavn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 b="1" err="1">
                <a:latin typeface="Barlow" pitchFamily="2" charset="77"/>
              </a:rPr>
              <a:t>læring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>
                <a:latin typeface="Barlow" pitchFamily="2" charset="77"/>
              </a:rPr>
              <a:t>– </a:t>
            </a:r>
            <a:r>
              <a:rPr lang="en-GB" sz="3200" err="1">
                <a:latin typeface="Barlow" pitchFamily="2" charset="77"/>
              </a:rPr>
              <a:t>forbliv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nysgerrig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dygtig</a:t>
            </a:r>
            <a:r>
              <a:rPr lang="en-GB" sz="3200" b="1">
                <a:latin typeface="Barlow" pitchFamily="2" charset="77"/>
              </a:rPr>
              <a:t>
Handl </a:t>
            </a:r>
            <a:r>
              <a:rPr lang="en-GB" sz="3200" b="1" err="1">
                <a:latin typeface="Barlow" pitchFamily="2" charset="77"/>
              </a:rPr>
              <a:t>hurtigt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>
                <a:latin typeface="Barlow" pitchFamily="2" charset="77"/>
              </a:rPr>
              <a:t>– </a:t>
            </a:r>
            <a:r>
              <a:rPr lang="en-GB" sz="3200" err="1">
                <a:latin typeface="Barlow" pitchFamily="2" charset="77"/>
              </a:rPr>
              <a:t>forsink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ikke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beslutninger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b="1">
                <a:latin typeface="Barlow" pitchFamily="2" charset="77"/>
              </a:rPr>
              <a:t>Accepter </a:t>
            </a:r>
            <a:r>
              <a:rPr lang="en-GB" sz="3200" b="1" err="1">
                <a:latin typeface="Barlow" pitchFamily="2" charset="77"/>
              </a:rPr>
              <a:t>forandring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>
                <a:latin typeface="Barlow" pitchFamily="2" charset="77"/>
              </a:rPr>
              <a:t>– se det </a:t>
            </a:r>
            <a:r>
              <a:rPr lang="en-GB" sz="3200" err="1">
                <a:latin typeface="Barlow" pitchFamily="2" charset="77"/>
              </a:rPr>
              <a:t>som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vækst</a:t>
            </a:r>
            <a:r>
              <a:rPr lang="en-GB" sz="3200" b="1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ikke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trussel</a:t>
            </a:r>
            <a:endParaRPr lang="en-GB" sz="320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8326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265354A6-AEA5-3A43-4D9C-11E500D6B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02A2E20C-7B8F-DAD5-D29D-CDC285F1C2F7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FDCA427F-2808-604A-8952-CDA37B5FBF70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0BE4BB45-E70F-9394-94D2-93DFBEC2E24E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BB54C2B7-951D-8A88-4426-D38B15FE2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6A0AC5-BCF3-C055-49B9-A7B81E4AE9B6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5F21F23-D661-15AB-0F21-5197942F24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CE21A-6AF7-8F3C-DA83-A23B5A4312FF}"/>
              </a:ext>
            </a:extLst>
          </p:cNvPr>
          <p:cNvSpPr txBox="1"/>
          <p:nvPr/>
        </p:nvSpPr>
        <p:spPr>
          <a:xfrm>
            <a:off x="463980" y="2846805"/>
            <a:ext cx="851829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Hvorfor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det er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vigtigt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Øger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produktivitet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velvære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Reducerer</a:t>
            </a:r>
            <a:r>
              <a:rPr lang="en-GB" sz="3200">
                <a:latin typeface="Barlow" pitchFamily="2" charset="77"/>
              </a:rPr>
              <a:t> stress, </a:t>
            </a:r>
            <a:r>
              <a:rPr lang="en-GB" sz="3200" err="1">
                <a:latin typeface="Barlow" pitchFamily="2" charset="77"/>
              </a:rPr>
              <a:t>forbedrer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fokus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Afgørende</a:t>
            </a:r>
            <a:r>
              <a:rPr lang="en-GB" sz="3200">
                <a:latin typeface="Barlow" pitchFamily="2" charset="77"/>
              </a:rPr>
              <a:t> for at </a:t>
            </a:r>
            <a:r>
              <a:rPr lang="en-GB" sz="3200" err="1">
                <a:latin typeface="Barlow" pitchFamily="2" charset="77"/>
              </a:rPr>
              <a:t>overholde</a:t>
            </a:r>
            <a:r>
              <a:rPr lang="en-GB" sz="3200">
                <a:latin typeface="Barlow" pitchFamily="2" charset="77"/>
              </a:rPr>
              <a:t> deadlines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holde</a:t>
            </a:r>
            <a:r>
              <a:rPr lang="en-GB" sz="3200">
                <a:latin typeface="Barlow" pitchFamily="2" charset="77"/>
              </a:rPr>
              <a:t> sig </a:t>
            </a:r>
            <a:r>
              <a:rPr lang="en-GB" sz="3200" err="1">
                <a:latin typeface="Barlow" pitchFamily="2" charset="77"/>
              </a:rPr>
              <a:t>på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sporet</a:t>
            </a:r>
            <a:endParaRPr lang="en-GB" sz="3200">
              <a:latin typeface="Barlow" pitchFamily="2" charset="77"/>
            </a:endParaRPr>
          </a:p>
          <a:p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Vigtigste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fordele</a:t>
            </a:r>
            <a:endParaRPr lang="en-GB" sz="3200" b="1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Mindre</a:t>
            </a:r>
            <a:r>
              <a:rPr lang="en-GB" sz="3200">
                <a:latin typeface="Barlow" pitchFamily="2" charset="77"/>
              </a:rPr>
              <a:t> stress
Mere </a:t>
            </a:r>
            <a:r>
              <a:rPr lang="en-GB" sz="3200" err="1">
                <a:latin typeface="Barlow" pitchFamily="2" charset="77"/>
              </a:rPr>
              <a:t>fritid</a:t>
            </a:r>
            <a:r>
              <a:rPr lang="en-GB" sz="3200">
                <a:latin typeface="Barlow" pitchFamily="2" charset="77"/>
              </a:rPr>
              <a:t>
Nye </a:t>
            </a:r>
            <a:r>
              <a:rPr lang="en-GB" sz="3200" err="1">
                <a:latin typeface="Barlow" pitchFamily="2" charset="77"/>
              </a:rPr>
              <a:t>muligheder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Opnå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mål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C566F196-020F-F656-0D91-C9E5AE82EC35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8.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Tidsstyring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44B01-E8EA-9C87-E9C8-C8E1255446DB}"/>
              </a:ext>
            </a:extLst>
          </p:cNvPr>
          <p:cNvSpPr txBox="1"/>
          <p:nvPr/>
        </p:nvSpPr>
        <p:spPr>
          <a:xfrm>
            <a:off x="9986397" y="2877113"/>
            <a:ext cx="7753508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3200" b="1" i="0" u="none" strike="noStrike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Smarte</a:t>
            </a:r>
            <a:r>
              <a:rPr lang="en-GB" sz="3200" b="1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3200" b="1" i="0" u="none" strike="noStrike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strategier</a:t>
            </a:r>
            <a:endParaRPr lang="en-GB" sz="3200" b="1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Sæt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klare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mål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prioriteter</a:t>
            </a:r>
            <a:r>
              <a:rPr lang="en-GB" sz="3200">
                <a:latin typeface="Barlow" pitchFamily="2" charset="77"/>
              </a:rPr>
              <a:t>
Brug </a:t>
            </a:r>
            <a:r>
              <a:rPr lang="en-GB" sz="3200" err="1">
                <a:latin typeface="Barlow" pitchFamily="2" charset="77"/>
              </a:rPr>
              <a:t>tidsgrænser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hold pauser
Hold dig </a:t>
            </a:r>
            <a:r>
              <a:rPr lang="en-GB" sz="3200" err="1">
                <a:latin typeface="Barlow" pitchFamily="2" charset="77"/>
              </a:rPr>
              <a:t>organiseret</a:t>
            </a:r>
            <a:r>
              <a:rPr lang="en-GB" sz="3200">
                <a:latin typeface="Barlow" pitchFamily="2" charset="77"/>
              </a:rPr>
              <a:t> med </a:t>
            </a:r>
            <a:r>
              <a:rPr lang="en-GB" sz="3200" err="1">
                <a:latin typeface="Barlow" pitchFamily="2" charset="77"/>
              </a:rPr>
              <a:t>værktøjer</a:t>
            </a:r>
            <a:r>
              <a:rPr lang="en-GB" sz="3200">
                <a:latin typeface="Barlow" pitchFamily="2" charset="77"/>
              </a:rPr>
              <a:t>
Reducer </a:t>
            </a:r>
            <a:r>
              <a:rPr lang="en-GB" sz="3200" err="1">
                <a:latin typeface="Barlow" pitchFamily="2" charset="77"/>
              </a:rPr>
              <a:t>distraktioner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planlæg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fremad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5588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3B2C6EED-AE7F-3320-84F0-3D9BDB290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FCA4825C-751E-1818-1B1E-1CF1757BE697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6CA81678-123C-A83F-C157-EDECC31461E3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1C183535-7D14-8A24-5956-468E3D1326E1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00DAE5B8-25BF-DF18-C2E2-54204F29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EED054-4214-6947-3665-1B49E704173A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B64928F0-F1DC-324E-2AC9-BF646E31F4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CC59D-469D-D49C-93D1-9EE3E3BDE793}"/>
              </a:ext>
            </a:extLst>
          </p:cNvPr>
          <p:cNvSpPr txBox="1"/>
          <p:nvPr/>
        </p:nvSpPr>
        <p:spPr>
          <a:xfrm>
            <a:off x="588958" y="2824192"/>
            <a:ext cx="899672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3200" b="1" i="0" u="none" strike="noStrike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Hvad</a:t>
            </a:r>
            <a:r>
              <a:rPr lang="en-GB" sz="3200" b="1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det er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 </a:t>
            </a:r>
            <a:r>
              <a:rPr lang="en-GB" sz="3200">
                <a:latin typeface="Barlow" pitchFamily="2" charset="77"/>
              </a:rPr>
              <a:t>Styring </a:t>
            </a:r>
            <a:r>
              <a:rPr lang="en-GB" sz="3200" err="1">
                <a:latin typeface="Barlow" pitchFamily="2" charset="77"/>
              </a:rPr>
              <a:t>af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opgaver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fra</a:t>
            </a:r>
            <a:r>
              <a:rPr lang="en-GB" sz="3200">
                <a:latin typeface="Barlow" pitchFamily="2" charset="77"/>
              </a:rPr>
              <a:t> start </a:t>
            </a:r>
            <a:r>
              <a:rPr lang="en-GB" sz="3200" err="1">
                <a:latin typeface="Barlow" pitchFamily="2" charset="77"/>
              </a:rPr>
              <a:t>til</a:t>
            </a:r>
            <a:r>
              <a:rPr lang="en-GB" sz="3200">
                <a:latin typeface="Barlow" pitchFamily="2" charset="77"/>
              </a:rPr>
              <a:t> slut
  </a:t>
            </a:r>
            <a:r>
              <a:rPr lang="en-GB" sz="3200" err="1">
                <a:latin typeface="Barlow" pitchFamily="2" charset="77"/>
              </a:rPr>
              <a:t>Involverer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planlægning</a:t>
            </a:r>
            <a:r>
              <a:rPr lang="en-GB" sz="3200">
                <a:latin typeface="Barlow" pitchFamily="2" charset="77"/>
              </a:rPr>
              <a:t>, sporing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afslutning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af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arbejde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effektivt</a:t>
            </a:r>
            <a:endParaRPr lang="en-GB" sz="3200">
              <a:latin typeface="Barlow" pitchFamily="2" charset="77"/>
            </a:endParaRPr>
          </a:p>
          <a:p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Nøgleelementer</a:t>
            </a:r>
            <a:endParaRPr lang="en-GB" sz="3200" b="1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Sæt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prioriteter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deadlines
</a:t>
            </a:r>
            <a:r>
              <a:rPr lang="en-GB" sz="3200" err="1">
                <a:latin typeface="Barlow" pitchFamily="2" charset="77"/>
              </a:rPr>
              <a:t>Overvåg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fremskridt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status
</a:t>
            </a:r>
            <a:r>
              <a:rPr lang="en-GB" sz="3200" err="1">
                <a:latin typeface="Barlow" pitchFamily="2" charset="77"/>
              </a:rPr>
              <a:t>Tildele</a:t>
            </a:r>
            <a:r>
              <a:rPr lang="en-GB" sz="3200">
                <a:latin typeface="Barlow" pitchFamily="2" charset="77"/>
              </a:rPr>
              <a:t> roller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ressourcer</a:t>
            </a:r>
            <a:r>
              <a:rPr lang="en-GB" sz="3200">
                <a:latin typeface="Barlow" pitchFamily="2" charset="77"/>
              </a:rPr>
              <a:t>
Brug </a:t>
            </a:r>
            <a:r>
              <a:rPr lang="en-GB" sz="3200" err="1">
                <a:latin typeface="Barlow" pitchFamily="2" charset="77"/>
              </a:rPr>
              <a:t>værktøjer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til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koordinering</a:t>
            </a:r>
            <a:r>
              <a:rPr lang="en-GB" sz="3200">
                <a:latin typeface="Barlow" pitchFamily="2" charset="77"/>
              </a:rPr>
              <a:t> (</a:t>
            </a:r>
            <a:r>
              <a:rPr lang="en-GB" sz="3200" err="1">
                <a:latin typeface="Barlow" pitchFamily="2" charset="77"/>
              </a:rPr>
              <a:t>f.eks</a:t>
            </a:r>
            <a:r>
              <a:rPr lang="en-GB" sz="3200">
                <a:latin typeface="Barlow" pitchFamily="2" charset="77"/>
              </a:rPr>
              <a:t>. Trello, Asana)</a:t>
            </a:r>
            <a:endParaRPr lang="en-GB" sz="3200" b="1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F4A0EB49-6C93-A606-3B4F-4E926F25D088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9.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Opgavestyring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A44F75-82A9-254B-720C-BD0359772AA4}"/>
              </a:ext>
            </a:extLst>
          </p:cNvPr>
          <p:cNvSpPr txBox="1"/>
          <p:nvPr/>
        </p:nvSpPr>
        <p:spPr>
          <a:xfrm>
            <a:off x="10062773" y="2742206"/>
            <a:ext cx="6265798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Typiske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opgavestatusser</a:t>
            </a:r>
            <a:endParaRPr lang="en-GB" sz="3200" b="1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>
                <a:latin typeface="Barlow" pitchFamily="2" charset="77"/>
              </a:rPr>
              <a:t>Klar → </a:t>
            </a:r>
            <a:r>
              <a:rPr lang="en-GB" sz="3200" err="1">
                <a:latin typeface="Barlow" pitchFamily="2" charset="77"/>
              </a:rPr>
              <a:t>tildelt</a:t>
            </a:r>
            <a:r>
              <a:rPr lang="en-GB" sz="3200">
                <a:latin typeface="Barlow" pitchFamily="2" charset="77"/>
              </a:rPr>
              <a:t> → </a:t>
            </a:r>
            <a:r>
              <a:rPr lang="en-GB" sz="3200" err="1">
                <a:latin typeface="Barlow" pitchFamily="2" charset="77"/>
              </a:rPr>
              <a:t>påbegyndt</a:t>
            </a:r>
            <a:r>
              <a:rPr lang="en-GB" sz="3200">
                <a:latin typeface="Barlow" pitchFamily="2" charset="77"/>
              </a:rPr>
              <a:t> → </a:t>
            </a:r>
            <a:r>
              <a:rPr lang="en-GB" sz="3200" err="1">
                <a:latin typeface="Barlow" pitchFamily="2" charset="77"/>
              </a:rPr>
              <a:t>færdig</a:t>
            </a:r>
            <a:r>
              <a:rPr lang="en-GB" sz="3200">
                <a:latin typeface="Barlow" pitchFamily="2" charset="77"/>
              </a:rPr>
              <a:t> → </a:t>
            </a:r>
            <a:r>
              <a:rPr lang="en-GB" sz="3200" err="1">
                <a:latin typeface="Barlow" pitchFamily="2" charset="77"/>
              </a:rPr>
              <a:t>verificeret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Andet</a:t>
            </a:r>
            <a:r>
              <a:rPr lang="en-GB" sz="3200">
                <a:latin typeface="Barlow" pitchFamily="2" charset="77"/>
              </a:rPr>
              <a:t>: Sat </a:t>
            </a:r>
            <a:r>
              <a:rPr lang="en-GB" sz="3200" err="1">
                <a:latin typeface="Barlow" pitchFamily="2" charset="77"/>
              </a:rPr>
              <a:t>på</a:t>
            </a:r>
            <a:r>
              <a:rPr lang="en-GB" sz="3200">
                <a:latin typeface="Barlow" pitchFamily="2" charset="77"/>
              </a:rPr>
              <a:t> pause, </a:t>
            </a:r>
            <a:r>
              <a:rPr lang="en-GB" sz="3200" err="1">
                <a:latin typeface="Barlow" pitchFamily="2" charset="77"/>
              </a:rPr>
              <a:t>mislykkedes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videresendt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udløbet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988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2"/>
          <p:cNvGrpSpPr/>
          <p:nvPr/>
        </p:nvGrpSpPr>
        <p:grpSpPr>
          <a:xfrm>
            <a:off x="0" y="-279337"/>
            <a:ext cx="18288000" cy="1334644"/>
            <a:chOff x="0" y="-57150"/>
            <a:chExt cx="4816593" cy="326693"/>
          </a:xfrm>
        </p:grpSpPr>
        <p:sp>
          <p:nvSpPr>
            <p:cNvPr id="410" name="Google Shape;410;p22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2"/>
          <p:cNvGrpSpPr/>
          <p:nvPr/>
        </p:nvGrpSpPr>
        <p:grpSpPr>
          <a:xfrm>
            <a:off x="10311434" y="3005081"/>
            <a:ext cx="7636591" cy="1648169"/>
            <a:chOff x="0" y="-57150"/>
            <a:chExt cx="812800" cy="140545"/>
          </a:xfrm>
        </p:grpSpPr>
        <p:sp>
          <p:nvSpPr>
            <p:cNvPr id="423" name="Google Shape;423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10311434" y="4669268"/>
            <a:ext cx="7636592" cy="1648169"/>
            <a:chOff x="0" y="-57150"/>
            <a:chExt cx="812800" cy="140545"/>
          </a:xfrm>
        </p:grpSpPr>
        <p:sp>
          <p:nvSpPr>
            <p:cNvPr id="426" name="Google Shape;426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22"/>
          <p:cNvGrpSpPr/>
          <p:nvPr/>
        </p:nvGrpSpPr>
        <p:grpSpPr>
          <a:xfrm>
            <a:off x="10219043" y="5856485"/>
            <a:ext cx="7728368" cy="2376075"/>
            <a:chOff x="0" y="-57150"/>
            <a:chExt cx="812800" cy="140545"/>
          </a:xfrm>
        </p:grpSpPr>
        <p:sp>
          <p:nvSpPr>
            <p:cNvPr id="429" name="Google Shape;429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2"/>
          <p:cNvGrpSpPr/>
          <p:nvPr/>
        </p:nvGrpSpPr>
        <p:grpSpPr>
          <a:xfrm>
            <a:off x="8640393" y="3689752"/>
            <a:ext cx="985498" cy="985498"/>
            <a:chOff x="0" y="0"/>
            <a:chExt cx="812800" cy="812800"/>
          </a:xfrm>
        </p:grpSpPr>
        <p:sp>
          <p:nvSpPr>
            <p:cNvPr id="432" name="Google Shape;432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2"/>
          <p:cNvGrpSpPr/>
          <p:nvPr/>
        </p:nvGrpSpPr>
        <p:grpSpPr>
          <a:xfrm>
            <a:off x="8640393" y="5233129"/>
            <a:ext cx="985498" cy="985498"/>
            <a:chOff x="0" y="0"/>
            <a:chExt cx="812800" cy="812800"/>
          </a:xfrm>
        </p:grpSpPr>
        <p:sp>
          <p:nvSpPr>
            <p:cNvPr id="435" name="Google Shape;435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8640393" y="6776506"/>
            <a:ext cx="985498" cy="985498"/>
            <a:chOff x="0" y="0"/>
            <a:chExt cx="812800" cy="812800"/>
          </a:xfrm>
        </p:grpSpPr>
        <p:sp>
          <p:nvSpPr>
            <p:cNvPr id="438" name="Google Shape;438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Barlow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2"/>
          <p:cNvSpPr txBox="1"/>
          <p:nvPr/>
        </p:nvSpPr>
        <p:spPr>
          <a:xfrm>
            <a:off x="8470508" y="3912675"/>
            <a:ext cx="8428203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20005"/>
              </a:lnSpc>
            </a:pPr>
            <a:r>
              <a:rPr lang="en-GB" sz="280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Projektresultat</a:t>
            </a:r>
            <a:r>
              <a:rPr lang="en-GB" sz="280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1: PERFORM HR-platform</a:t>
            </a:r>
            <a:endParaRPr lang="en-GB" sz="280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10938932" y="1394853"/>
            <a:ext cx="734906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u="none" strike="noStrike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PROJEKTETS </a:t>
            </a:r>
            <a:r>
              <a:rPr lang="en-US" sz="12000" u="none" strike="noStrike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rPr>
              <a:t>RESULTATER</a:t>
            </a:r>
            <a:endParaRPr sz="12000"/>
          </a:p>
        </p:txBody>
      </p:sp>
      <p:sp>
        <p:nvSpPr>
          <p:cNvPr id="446" name="Google Shape;446;p22"/>
          <p:cNvSpPr txBox="1"/>
          <p:nvPr/>
        </p:nvSpPr>
        <p:spPr>
          <a:xfrm>
            <a:off x="8732783" y="5585941"/>
            <a:ext cx="8428203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20005"/>
              </a:lnSpc>
            </a:pPr>
            <a:r>
              <a:rPr lang="en-GB" sz="280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Projektresultat</a:t>
            </a:r>
            <a:r>
              <a:rPr lang="en-GB" sz="280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2: PERFORM Digital Toolkit</a:t>
            </a:r>
            <a:endParaRPr sz="280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10613922" y="7010551"/>
            <a:ext cx="8428203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en-GB" sz="280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Projektresultat</a:t>
            </a:r>
            <a:r>
              <a:rPr lang="en-GB" sz="280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3: VET </a:t>
            </a:r>
            <a:r>
              <a:rPr lang="en-GB" sz="280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kursus</a:t>
            </a:r>
            <a:r>
              <a:rPr lang="en-GB" sz="280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for </a:t>
            </a:r>
            <a:r>
              <a:rPr lang="en-GB" sz="280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hotelog</a:t>
            </a:r>
            <a:r>
              <a:rPr lang="en-GB" sz="280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280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restaurationsbranchen</a:t>
            </a:r>
            <a:r>
              <a:rPr lang="en-GB" sz="280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280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ledere</a:t>
            </a:r>
            <a:r>
              <a:rPr lang="en-GB" sz="280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280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og</a:t>
            </a:r>
            <a:r>
              <a:rPr lang="en-GB" sz="280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HR </a:t>
            </a:r>
            <a:r>
              <a:rPr lang="en-GB" sz="280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ansvarlige</a:t>
            </a:r>
            <a:endParaRPr sz="280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8" name="Google Shape;448;p22"/>
          <p:cNvSpPr txBox="1"/>
          <p:nvPr/>
        </p:nvSpPr>
        <p:spPr>
          <a:xfrm>
            <a:off x="8915242" y="3777326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Barlow"/>
                <a:ea typeface="Six Caps"/>
                <a:cs typeface="Six Caps"/>
                <a:sym typeface="Six Caps"/>
              </a:rPr>
              <a:t>1</a:t>
            </a:r>
            <a:endParaRPr>
              <a:latin typeface="Barlow"/>
            </a:endParaRPr>
          </a:p>
        </p:txBody>
      </p:sp>
      <p:sp>
        <p:nvSpPr>
          <p:cNvPr id="449" name="Google Shape;449;p22"/>
          <p:cNvSpPr txBox="1"/>
          <p:nvPr/>
        </p:nvSpPr>
        <p:spPr>
          <a:xfrm>
            <a:off x="8946557" y="5382043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Barlow"/>
                <a:ea typeface="Six Caps"/>
                <a:cs typeface="Six Caps"/>
                <a:sym typeface="Six Caps"/>
              </a:rPr>
              <a:t>2</a:t>
            </a:r>
            <a:endParaRPr>
              <a:latin typeface="Barlow"/>
            </a:endParaRPr>
          </a:p>
        </p:txBody>
      </p:sp>
      <p:sp>
        <p:nvSpPr>
          <p:cNvPr id="450" name="Google Shape;450;p22"/>
          <p:cNvSpPr txBox="1"/>
          <p:nvPr/>
        </p:nvSpPr>
        <p:spPr>
          <a:xfrm>
            <a:off x="8946557" y="6924129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Barlow"/>
                <a:ea typeface="Six Caps"/>
                <a:cs typeface="Six Caps"/>
                <a:sym typeface="Six Caps"/>
              </a:rPr>
              <a:t>3</a:t>
            </a:r>
            <a:endParaRPr>
              <a:latin typeface="Barlow"/>
            </a:endParaRPr>
          </a:p>
        </p:txBody>
      </p:sp>
      <p:pic>
        <p:nvPicPr>
          <p:cNvPr id="3" name="Picture 2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B6356569-B78B-D524-84C5-44E4A54FA64A}"/>
              </a:ext>
            </a:extLst>
          </p:cNvPr>
          <p:cNvSpPr txBox="1"/>
          <p:nvPr/>
        </p:nvSpPr>
        <p:spPr>
          <a:xfrm>
            <a:off x="359921" y="1359146"/>
            <a:ext cx="444914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12000">
                <a:latin typeface="Six Caps"/>
                <a:ea typeface="Six Caps"/>
                <a:cs typeface="Six Caps"/>
                <a:sym typeface="Six Caps"/>
              </a:rPr>
              <a:t>Om</a:t>
            </a:r>
            <a:r>
              <a:rPr lang="en-US" sz="12000" u="none" strike="noStrike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:</a:t>
            </a:r>
            <a:endParaRPr lang="en-US" sz="12000"/>
          </a:p>
        </p:txBody>
      </p:sp>
      <p:sp>
        <p:nvSpPr>
          <p:cNvPr id="5" name="Google Shape;440;p22">
            <a:extLst>
              <a:ext uri="{FF2B5EF4-FFF2-40B4-BE49-F238E27FC236}">
                <a16:creationId xmlns:a16="http://schemas.microsoft.com/office/drawing/2014/main" id="{5FDCF533-851B-3FF9-5DB0-10EA24703C1F}"/>
              </a:ext>
            </a:extLst>
          </p:cNvPr>
          <p:cNvSpPr txBox="1"/>
          <p:nvPr/>
        </p:nvSpPr>
        <p:spPr>
          <a:xfrm>
            <a:off x="359922" y="3782475"/>
            <a:ext cx="6912510" cy="472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'PERFORM'-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projektet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handler om at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uddanne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hospitality managers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og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HReksperter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i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at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udvikle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og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støtte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autistisk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personale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i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EU's hotel-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og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restaurationssektor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. Det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leverer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også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en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innovativ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HR-platform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til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præstationsvurderinger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og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 </a:t>
            </a:r>
            <a:r>
              <a:rPr lang="en-GB" sz="3200" err="1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medarbejderovervågning</a:t>
            </a:r>
            <a:r>
              <a:rPr lang="en-GB" sz="320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.</a:t>
            </a:r>
            <a:endParaRPr lang="en-GB" sz="320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4F5762F0-5DEB-1176-179A-3E44AA533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BBFFBC5F-4EFA-1331-1A6A-0E9C65FC02BF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34855BDC-5954-394C-9DFC-B685DAAF9672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A429083C-AA1C-91F6-B8AE-765F347DD5D7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B8D87B21-1D87-2326-6268-B1E4E8D7F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C57EFB-90BD-C7DC-F232-DC091B62663E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637C7B95-E39E-6CF9-4E4D-91D12091F2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29F10D9-721D-B0E4-9EE1-5AE9B790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7" y="2646523"/>
            <a:ext cx="96486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ClrTx/>
            </a:pPr>
            <a:r>
              <a:rPr kumimoji="0" lang="en-CY" altLang="en-CY" sz="3200" b="0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🎯 </a:t>
            </a:r>
            <a:r>
              <a:rPr kumimoji="0" lang="en-CY" altLang="en-CY" sz="3200" b="1" i="0" u="none" strike="noStrike" cap="none" normalizeH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S</a:t>
            </a:r>
            <a:r>
              <a:rPr kumimoji="0" lang="en-US" altLang="en-CY" sz="3200" b="1" i="0" u="none" strike="noStrike" cap="none" normalizeH="0" baseline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æ</a:t>
            </a:r>
            <a:r>
              <a:rPr lang="en-CY" altLang="en-CY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</a:t>
            </a:r>
            <a:r>
              <a:rPr lang="en-US" altLang="en-CY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US" altLang="en-CY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tydelige</a:t>
            </a:r>
            <a:r>
              <a:rPr lang="en-CY" altLang="en-CY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, fokuserede mål med SMART:</a:t>
            </a:r>
            <a:endParaRPr kumimoji="0" lang="en-CY" altLang="en-CY" sz="32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Y" altLang="en-CY" sz="3200" b="0" i="0" u="none" strike="noStrike" cap="none" normalizeH="0" baseline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A9273B9E-B82D-A44C-1B04-318E0ABB934E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SMART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Mål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Framework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B82A420-6791-DAAD-25BE-4E30781ED6E4}"/>
              </a:ext>
            </a:extLst>
          </p:cNvPr>
          <p:cNvGraphicFramePr>
            <a:graphicFrameLocks noGrp="1"/>
          </p:cNvGraphicFramePr>
          <p:nvPr/>
        </p:nvGraphicFramePr>
        <p:xfrm>
          <a:off x="1605338" y="4068309"/>
          <a:ext cx="11494842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3052">
                  <a:extLst>
                    <a:ext uri="{9D8B030D-6E8A-4147-A177-3AD203B41FA5}">
                      <a16:colId xmlns:a16="http://schemas.microsoft.com/office/drawing/2014/main" val="4230715454"/>
                    </a:ext>
                  </a:extLst>
                </a:gridCol>
                <a:gridCol w="2476849">
                  <a:extLst>
                    <a:ext uri="{9D8B030D-6E8A-4147-A177-3AD203B41FA5}">
                      <a16:colId xmlns:a16="http://schemas.microsoft.com/office/drawing/2014/main" val="2260937030"/>
                    </a:ext>
                  </a:extLst>
                </a:gridCol>
                <a:gridCol w="7054941">
                  <a:extLst>
                    <a:ext uri="{9D8B030D-6E8A-4147-A177-3AD203B41FA5}">
                      <a16:colId xmlns:a16="http://schemas.microsoft.com/office/drawing/2014/main" val="42555204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u="sng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Bogstav</a:t>
                      </a:r>
                      <a:endParaRPr lang="en-CY" sz="3200" b="1" u="sng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u="sng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Betydning</a:t>
                      </a:r>
                      <a:endParaRPr lang="en-CY" sz="3200" b="1" u="sng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b="1" u="sng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Opsummering</a:t>
                      </a:r>
                      <a:endParaRPr lang="en-CY" sz="3200" b="1" u="sng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209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Specific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Tydelig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Hvem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hvad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hvor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og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hvorfor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?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8460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Measurable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Sporbar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: Brug data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eller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observerbare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resultater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5435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A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Achievable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Realistisk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Inden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for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tid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og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ressourcer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861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Relevant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Afstemt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Understøtter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overordnede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mål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83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Time-bound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Deadline: Har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klar</a:t>
                      </a:r>
                      <a:r>
                        <a:rPr lang="en-GB" sz="3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320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tidsramme</a:t>
                      </a:r>
                      <a:endParaRPr lang="en-CY" sz="3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909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252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43A8D152-8EEF-7266-0325-43D615239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A5FD35D4-35C3-B8E6-6E23-E5E122A7777D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471CB0DB-67B9-D22B-1B3C-B93D28CA831C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77006726-2409-AC32-6CE2-070BC37857B7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FE7750F2-E54E-EB19-29A8-3783A831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044FDD-5E96-8008-1EB4-92BFA092B67B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4606ED9-7C2C-E03E-7C27-5457CC1366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8980B-EE17-1028-0AA2-083692B126C5}"/>
              </a:ext>
            </a:extLst>
          </p:cNvPr>
          <p:cNvSpPr txBox="1"/>
          <p:nvPr/>
        </p:nvSpPr>
        <p:spPr>
          <a:xfrm>
            <a:off x="463980" y="2846805"/>
            <a:ext cx="7634991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Hvad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det er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Involverer</a:t>
            </a:r>
            <a:r>
              <a:rPr lang="en-GB" sz="3200">
                <a:latin typeface="Barlow" pitchFamily="2" charset="77"/>
              </a:rPr>
              <a:t> mange </a:t>
            </a:r>
            <a:r>
              <a:rPr lang="en-GB" sz="3200" err="1">
                <a:latin typeface="Barlow" pitchFamily="2" charset="77"/>
              </a:rPr>
              <a:t>hjerneområder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ikke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kun</a:t>
            </a:r>
            <a:r>
              <a:rPr lang="en-GB" sz="3200">
                <a:latin typeface="Barlow" pitchFamily="2" charset="77"/>
              </a:rPr>
              <a:t> den "</a:t>
            </a:r>
            <a:r>
              <a:rPr lang="en-GB" sz="3200" err="1">
                <a:latin typeface="Barlow" pitchFamily="2" charset="77"/>
              </a:rPr>
              <a:t>højre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hjerne</a:t>
            </a:r>
            <a:r>
              <a:rPr lang="en-GB" sz="3200">
                <a:latin typeface="Barlow" pitchFamily="2" charset="77"/>
              </a:rPr>
              <a:t>"
</a:t>
            </a:r>
            <a:r>
              <a:rPr lang="en-GB" sz="3200" err="1">
                <a:latin typeface="Barlow" pitchFamily="2" charset="77"/>
              </a:rPr>
              <a:t>Drevet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af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følelser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hukommelse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fleksibel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tænkning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Muliggør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b="1">
                <a:latin typeface="Barlow" pitchFamily="2" charset="77"/>
              </a:rPr>
              <a:t>divergent </a:t>
            </a:r>
            <a:r>
              <a:rPr lang="en-GB" sz="3200" b="1" err="1">
                <a:latin typeface="Barlow" pitchFamily="2" charset="77"/>
              </a:rPr>
              <a:t>tænkning</a:t>
            </a:r>
            <a:r>
              <a:rPr lang="en-GB" sz="3200" b="1">
                <a:latin typeface="Barlow" pitchFamily="2" charset="77"/>
              </a:rPr>
              <a:t> </a:t>
            </a:r>
            <a:r>
              <a:rPr lang="en-GB" sz="3200">
                <a:latin typeface="Barlow" pitchFamily="2" charset="77"/>
              </a:rPr>
              <a:t>– at se </a:t>
            </a:r>
            <a:r>
              <a:rPr lang="en-GB" sz="3200" err="1">
                <a:latin typeface="Barlow" pitchFamily="2" charset="77"/>
              </a:rPr>
              <a:t>problemer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på</a:t>
            </a:r>
            <a:r>
              <a:rPr lang="en-GB" sz="3200">
                <a:latin typeface="Barlow" pitchFamily="2" charset="77"/>
              </a:rPr>
              <a:t> nye </a:t>
            </a:r>
            <a:r>
              <a:rPr lang="en-GB" sz="3200" err="1">
                <a:latin typeface="Barlow" pitchFamily="2" charset="77"/>
              </a:rPr>
              <a:t>måder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F60CFF48-FE10-1407-613F-C0AB0643A23D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10.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Kreativitet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1BF35C-C9C4-5AC1-D06E-0A2D3389E29C}"/>
              </a:ext>
            </a:extLst>
          </p:cNvPr>
          <p:cNvSpPr txBox="1"/>
          <p:nvPr/>
        </p:nvSpPr>
        <p:spPr>
          <a:xfrm>
            <a:off x="9567747" y="2668078"/>
            <a:ext cx="8720249" cy="6637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Hvorfor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det er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vigtigt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>
                <a:latin typeface="Barlow" pitchFamily="2" charset="77"/>
              </a:rPr>
              <a:t>Fremmer innovation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tilpasningsevne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Vigtigt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inden</a:t>
            </a:r>
            <a:r>
              <a:rPr lang="en-GB" sz="3200">
                <a:latin typeface="Barlow" pitchFamily="2" charset="77"/>
              </a:rPr>
              <a:t> for </a:t>
            </a:r>
            <a:r>
              <a:rPr lang="en-GB" sz="3200" err="1">
                <a:latin typeface="Barlow" pitchFamily="2" charset="77"/>
              </a:rPr>
              <a:t>uddannelse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teknologi</a:t>
            </a:r>
            <a:r>
              <a:rPr lang="en-GB" sz="3200">
                <a:latin typeface="Barlow" pitchFamily="2" charset="77"/>
              </a:rPr>
              <a:t>, kunst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forretning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Understøtter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problemløsning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skiftende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miljøer</a:t>
            </a:r>
            <a:endParaRPr lang="en-GB" sz="3200">
              <a:latin typeface="Barlow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I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organisationer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Effekt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varierer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efter</a:t>
            </a:r>
            <a:r>
              <a:rPr lang="en-GB" sz="3200">
                <a:latin typeface="Barlow" pitchFamily="2" charset="77"/>
              </a:rPr>
              <a:t> mission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branche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Kreativitet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øger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effektiviteten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når</a:t>
            </a:r>
            <a:r>
              <a:rPr lang="en-GB" sz="3200">
                <a:latin typeface="Barlow" pitchFamily="2" charset="77"/>
              </a:rPr>
              <a:t> den er </a:t>
            </a:r>
            <a:r>
              <a:rPr lang="en-GB" sz="3200" err="1">
                <a:latin typeface="Barlow" pitchFamily="2" charset="77"/>
              </a:rPr>
              <a:t>i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overensstemmelse</a:t>
            </a:r>
            <a:r>
              <a:rPr lang="en-GB" sz="3200">
                <a:latin typeface="Barlow" pitchFamily="2" charset="77"/>
              </a:rPr>
              <a:t> med </a:t>
            </a:r>
            <a:r>
              <a:rPr lang="en-GB" sz="3200" err="1">
                <a:latin typeface="Barlow" pitchFamily="2" charset="77"/>
              </a:rPr>
              <a:t>målene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245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338163E9-9B16-6687-C6F0-75998BA48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DF108324-D9A7-507F-FF2D-C96E6850AC24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058A68AE-8323-F6A8-8F9C-F0B43FA1F4B9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A6C62E65-7618-345E-64FF-17C1627676DC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5FEF91E8-DE1A-6415-04F6-29ABD669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A5E5EF-2D68-3211-30D3-79606DE56886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8160B670-EB82-B0AF-B958-EF9DADDB59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57BD5E-23A5-8DF0-A175-65BB7F182189}"/>
              </a:ext>
            </a:extLst>
          </p:cNvPr>
          <p:cNvSpPr txBox="1"/>
          <p:nvPr/>
        </p:nvSpPr>
        <p:spPr>
          <a:xfrm>
            <a:off x="379141" y="2877113"/>
            <a:ext cx="8006578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Hvad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det er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Inspirere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vejlede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andre</a:t>
            </a:r>
            <a:r>
              <a:rPr lang="en-GB" sz="3200">
                <a:latin typeface="Barlow" pitchFamily="2" charset="77"/>
              </a:rPr>
              <a:t> mod </a:t>
            </a:r>
            <a:r>
              <a:rPr lang="en-GB" sz="3200" err="1">
                <a:latin typeface="Barlow" pitchFamily="2" charset="77"/>
              </a:rPr>
              <a:t>fælles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mål</a:t>
            </a:r>
            <a:r>
              <a:rPr lang="en-GB" sz="3200">
                <a:latin typeface="Barlow" pitchFamily="2" charset="77"/>
              </a:rPr>
              <a:t>
Om </a:t>
            </a:r>
            <a:r>
              <a:rPr lang="en-GB" sz="3200" b="1" err="1">
                <a:latin typeface="Barlow" pitchFamily="2" charset="77"/>
              </a:rPr>
              <a:t>indflydelse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ikke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magt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eller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popularitet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Fokuseret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formål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mennesker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fremskridt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Lederskab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er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en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færdighed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>
                <a:solidFill>
                  <a:schemeClr val="tx1"/>
                </a:solidFill>
                <a:latin typeface="Barlow" pitchFamily="2" charset="77"/>
              </a:rPr>
              <a:t>– </a:t>
            </a:r>
            <a:r>
              <a:rPr lang="en-GB" sz="3200" err="1">
                <a:solidFill>
                  <a:schemeClr val="tx1"/>
                </a:solidFill>
                <a:latin typeface="Barlow" pitchFamily="2" charset="77"/>
              </a:rPr>
              <a:t>opbygget</a:t>
            </a:r>
            <a:r>
              <a:rPr lang="en-GB" sz="3200">
                <a:solidFill>
                  <a:schemeClr val="tx1"/>
                </a:solidFill>
                <a:latin typeface="Barlow" pitchFamily="2" charset="77"/>
              </a:rPr>
              <a:t> </a:t>
            </a:r>
            <a:r>
              <a:rPr lang="en-GB" sz="3200" err="1">
                <a:solidFill>
                  <a:schemeClr val="tx1"/>
                </a:solidFill>
                <a:latin typeface="Barlow" pitchFamily="2" charset="77"/>
              </a:rPr>
              <a:t>gennem</a:t>
            </a:r>
            <a:r>
              <a:rPr lang="en-GB" sz="3200">
                <a:solidFill>
                  <a:schemeClr val="tx1"/>
                </a:solidFill>
                <a:latin typeface="Barlow" pitchFamily="2" charset="77"/>
              </a:rPr>
              <a:t> </a:t>
            </a:r>
            <a:r>
              <a:rPr lang="en-GB" sz="3200" err="1">
                <a:solidFill>
                  <a:schemeClr val="tx1"/>
                </a:solidFill>
                <a:latin typeface="Barlow" pitchFamily="2" charset="77"/>
              </a:rPr>
              <a:t>erfaring</a:t>
            </a:r>
            <a:r>
              <a:rPr lang="en-GB" sz="3200">
                <a:solidFill>
                  <a:schemeClr val="tx1"/>
                </a:solidFill>
                <a:latin typeface="Barlow" pitchFamily="2" charset="77"/>
              </a:rPr>
              <a:t>, feedback </a:t>
            </a:r>
            <a:r>
              <a:rPr lang="en-GB" sz="3200" err="1">
                <a:solidFill>
                  <a:schemeClr val="tx1"/>
                </a:solidFill>
                <a:latin typeface="Barlow" pitchFamily="2" charset="77"/>
              </a:rPr>
              <a:t>og</a:t>
            </a:r>
            <a:r>
              <a:rPr lang="en-GB" sz="3200">
                <a:solidFill>
                  <a:schemeClr val="tx1"/>
                </a:solidFill>
                <a:latin typeface="Barlow" pitchFamily="2" charset="77"/>
              </a:rPr>
              <a:t> </a:t>
            </a:r>
            <a:r>
              <a:rPr lang="en-GB" sz="3200" err="1">
                <a:solidFill>
                  <a:schemeClr val="tx1"/>
                </a:solidFill>
                <a:latin typeface="Barlow" pitchFamily="2" charset="77"/>
              </a:rPr>
              <a:t>udvikling</a:t>
            </a:r>
            <a:endParaRPr lang="en-GB" sz="3200" i="0" u="none" strike="noStrike">
              <a:solidFill>
                <a:schemeClr val="tx1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50DEA361-FB9B-9DFE-2616-783FE4866228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11.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Lederskab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24740-E53E-DACA-E3DF-CE672E7829A1}"/>
              </a:ext>
            </a:extLst>
          </p:cNvPr>
          <p:cNvSpPr txBox="1"/>
          <p:nvPr/>
        </p:nvSpPr>
        <p:spPr>
          <a:xfrm>
            <a:off x="9902284" y="3034939"/>
            <a:ext cx="6388966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Nøgletræk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ved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effektive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ledere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Selvtillid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klar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kommunikation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Empati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følelsesmæssig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intelligens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Innovativ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tilpasningsdygtig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modstandsdygtig</a:t>
            </a:r>
            <a:r>
              <a:rPr lang="en-GB" sz="3200">
                <a:latin typeface="Barlow" pitchFamily="2" charset="77"/>
              </a:rPr>
              <a:t>
Rolig under </a:t>
            </a:r>
            <a:r>
              <a:rPr lang="en-GB" sz="3200" err="1">
                <a:latin typeface="Barlow" pitchFamily="2" charset="77"/>
              </a:rPr>
              <a:t>pres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3541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16732B-5B86-A31E-1CE7-B2908650A5F9}"/>
              </a:ext>
            </a:extLst>
          </p:cNvPr>
          <p:cNvSpPr txBox="1"/>
          <p:nvPr/>
        </p:nvSpPr>
        <p:spPr>
          <a:xfrm>
            <a:off x="540386" y="2877113"/>
            <a:ext cx="9384199" cy="591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Bløde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færdigheder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til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autistiske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medarbejdere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–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fokus</a:t>
            </a:r>
            <a:b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</a:br>
            <a:r>
              <a:rPr lang="en-GB" sz="3200">
                <a:latin typeface="Barlow" pitchFamily="2" charset="77"/>
              </a:rPr>
              <a:t>Bløde </a:t>
            </a:r>
            <a:r>
              <a:rPr lang="en-GB" sz="3200" err="1">
                <a:latin typeface="Barlow" pitchFamily="2" charset="77"/>
              </a:rPr>
              <a:t>færdigheder</a:t>
            </a:r>
            <a:r>
              <a:rPr lang="en-GB" sz="3200">
                <a:latin typeface="Barlow" pitchFamily="2" charset="77"/>
              </a:rPr>
              <a:t>, der er </a:t>
            </a:r>
            <a:r>
              <a:rPr lang="en-GB" sz="3200" err="1">
                <a:latin typeface="Barlow" pitchFamily="2" charset="77"/>
              </a:rPr>
              <a:t>nødvendige</a:t>
            </a:r>
            <a:r>
              <a:rPr lang="en-GB" sz="3200">
                <a:latin typeface="Barlow" pitchFamily="2" charset="77"/>
              </a:rPr>
              <a:t> for hotel-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restaurationsbranchen</a:t>
            </a:r>
            <a:r>
              <a:rPr lang="en-GB" sz="3200">
                <a:latin typeface="Barlow" pitchFamily="2" charset="77"/>
              </a:rPr>
              <a:t> – </a:t>
            </a:r>
            <a:r>
              <a:rPr lang="en-GB" sz="3200" err="1">
                <a:latin typeface="Barlow" pitchFamily="2" charset="77"/>
              </a:rPr>
              <a:t>især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inden</a:t>
            </a:r>
            <a:r>
              <a:rPr lang="en-GB" sz="3200">
                <a:latin typeface="Barlow" pitchFamily="2" charset="77"/>
              </a:rPr>
              <a:t> for HR, </a:t>
            </a:r>
            <a:r>
              <a:rPr lang="en-GB" sz="3200" err="1">
                <a:latin typeface="Barlow" pitchFamily="2" charset="77"/>
              </a:rPr>
              <a:t>rekruttering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ledelse</a:t>
            </a:r>
            <a:r>
              <a:rPr lang="en-GB" sz="3200">
                <a:latin typeface="Barlow" pitchFamily="2" charset="77"/>
              </a:rPr>
              <a:t> – for at </a:t>
            </a:r>
            <a:r>
              <a:rPr lang="en-GB" sz="3200" err="1">
                <a:latin typeface="Barlow" pitchFamily="2" charset="77"/>
              </a:rPr>
              <a:t>støtte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autistisk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personale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tværs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af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beskæftigelsescyklussen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:</a:t>
            </a:r>
            <a:br>
              <a:rPr lang="en-GB" sz="3200" b="0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</a:b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Interview → Onboarding →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Dagligt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arbejde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→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udvikling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→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fastholdelse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</p:txBody>
      </p:sp>
      <p:sp>
        <p:nvSpPr>
          <p:cNvPr id="11" name="Google Shape;441;p22">
            <a:extLst>
              <a:ext uri="{FF2B5EF4-FFF2-40B4-BE49-F238E27FC236}">
                <a16:creationId xmlns:a16="http://schemas.microsoft.com/office/drawing/2014/main" id="{DC440E8B-3546-FE3C-162E-F23AA25B3BEB}"/>
              </a:ext>
            </a:extLst>
          </p:cNvPr>
          <p:cNvSpPr txBox="1"/>
          <p:nvPr/>
        </p:nvSpPr>
        <p:spPr>
          <a:xfrm>
            <a:off x="551272" y="1659849"/>
            <a:ext cx="128288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Resumé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modul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2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A97B9-666E-83B1-0E07-CF5895A838DE}"/>
              </a:ext>
            </a:extLst>
          </p:cNvPr>
          <p:cNvSpPr txBox="1"/>
          <p:nvPr/>
        </p:nvSpPr>
        <p:spPr>
          <a:xfrm>
            <a:off x="10766475" y="2877113"/>
            <a:ext cx="6981138" cy="589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Hvorfor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bløde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færdigheder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er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vigtige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Forbedre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kommunikation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samarbejde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ydeevne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Essentiel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servicefokuserede</a:t>
            </a:r>
            <a:r>
              <a:rPr lang="en-GB" sz="3200">
                <a:latin typeface="Barlow" pitchFamily="2" charset="77"/>
              </a:rPr>
              <a:t> brancher </a:t>
            </a:r>
            <a:r>
              <a:rPr lang="en-GB" sz="3200" err="1">
                <a:latin typeface="Barlow" pitchFamily="2" charset="77"/>
              </a:rPr>
              <a:t>som</a:t>
            </a:r>
            <a:r>
              <a:rPr lang="en-GB" sz="3200">
                <a:latin typeface="Barlow" pitchFamily="2" charset="77"/>
              </a:rPr>
              <a:t> hotel-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restaurationsbranchen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Hjælp</a:t>
            </a:r>
            <a:r>
              <a:rPr lang="en-GB" sz="3200">
                <a:latin typeface="Barlow" pitchFamily="2" charset="77"/>
              </a:rPr>
              <a:t> med at </a:t>
            </a:r>
            <a:r>
              <a:rPr lang="en-GB" sz="3200" err="1">
                <a:latin typeface="Barlow" pitchFamily="2" charset="77"/>
              </a:rPr>
              <a:t>opbygge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inkluderende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velfungerende</a:t>
            </a:r>
            <a:r>
              <a:rPr lang="en-GB" sz="3200">
                <a:latin typeface="Barlow" pitchFamily="2" charset="77"/>
              </a:rPr>
              <a:t> teams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040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34"/>
          <p:cNvGrpSpPr/>
          <p:nvPr/>
        </p:nvGrpSpPr>
        <p:grpSpPr>
          <a:xfrm>
            <a:off x="-2412023" y="-2528906"/>
            <a:ext cx="23112044" cy="14039954"/>
            <a:chOff x="-1" y="-272823"/>
            <a:chExt cx="30816058" cy="18719937"/>
          </a:xfrm>
        </p:grpSpPr>
        <p:grpSp>
          <p:nvGrpSpPr>
            <p:cNvPr id="876" name="Google Shape;876;p34"/>
            <p:cNvGrpSpPr/>
            <p:nvPr/>
          </p:nvGrpSpPr>
          <p:grpSpPr>
            <a:xfrm>
              <a:off x="17042413" y="2719851"/>
              <a:ext cx="13773644" cy="5783589"/>
              <a:chOff x="0" y="-57150"/>
              <a:chExt cx="2720720" cy="1142437"/>
            </a:xfrm>
          </p:grpSpPr>
          <p:sp>
            <p:nvSpPr>
              <p:cNvPr id="877" name="Google Shape;877;p34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4"/>
              <p:cNvSpPr txBox="1"/>
              <p:nvPr/>
            </p:nvSpPr>
            <p:spPr>
              <a:xfrm>
                <a:off x="101600" y="-57150"/>
                <a:ext cx="2517520" cy="1142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34"/>
            <p:cNvGrpSpPr/>
            <p:nvPr/>
          </p:nvGrpSpPr>
          <p:grpSpPr>
            <a:xfrm rot="583941">
              <a:off x="19120813" y="12038526"/>
              <a:ext cx="7989899" cy="5774814"/>
              <a:chOff x="0" y="-57150"/>
              <a:chExt cx="1578252" cy="1140704"/>
            </a:xfrm>
          </p:grpSpPr>
          <p:sp>
            <p:nvSpPr>
              <p:cNvPr id="880" name="Google Shape;880;p34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4"/>
              <p:cNvSpPr txBox="1"/>
              <p:nvPr/>
            </p:nvSpPr>
            <p:spPr>
              <a:xfrm>
                <a:off x="127000" y="-57150"/>
                <a:ext cx="1324252" cy="1140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2" name="Google Shape;882;p34"/>
            <p:cNvGrpSpPr/>
            <p:nvPr/>
          </p:nvGrpSpPr>
          <p:grpSpPr>
            <a:xfrm rot="1166532">
              <a:off x="934790" y="3390463"/>
              <a:ext cx="23668083" cy="9671428"/>
              <a:chOff x="0" y="-57150"/>
              <a:chExt cx="4675177" cy="1910405"/>
            </a:xfrm>
          </p:grpSpPr>
          <p:sp>
            <p:nvSpPr>
              <p:cNvPr id="883" name="Google Shape;883;p34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4"/>
              <p:cNvSpPr txBox="1"/>
              <p:nvPr/>
            </p:nvSpPr>
            <p:spPr>
              <a:xfrm>
                <a:off x="0" y="-57150"/>
                <a:ext cx="4675177" cy="1910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34"/>
            <p:cNvGrpSpPr/>
            <p:nvPr/>
          </p:nvGrpSpPr>
          <p:grpSpPr>
            <a:xfrm rot="3737206">
              <a:off x="6707101" y="8987085"/>
              <a:ext cx="6177883" cy="5405648"/>
              <a:chOff x="0" y="0"/>
              <a:chExt cx="812800" cy="711200"/>
            </a:xfrm>
          </p:grpSpPr>
          <p:sp>
            <p:nvSpPr>
              <p:cNvPr id="886" name="Google Shape;886;p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8" name="Google Shape;888;p34"/>
          <p:cNvSpPr txBox="1"/>
          <p:nvPr/>
        </p:nvSpPr>
        <p:spPr>
          <a:xfrm>
            <a:off x="5619542" y="3674362"/>
            <a:ext cx="817351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9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TUSIND TAK</a:t>
            </a:r>
            <a:endParaRPr sz="9600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DB743-A38C-BE64-E064-F92B87DAFF08}"/>
              </a:ext>
            </a:extLst>
          </p:cNvPr>
          <p:cNvSpPr/>
          <p:nvPr/>
        </p:nvSpPr>
        <p:spPr>
          <a:xfrm>
            <a:off x="12550672" y="287720"/>
            <a:ext cx="54171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err="1">
                <a:solidFill>
                  <a:schemeClr val="bg1"/>
                </a:solidFill>
              </a:rPr>
              <a:t>Forbehold</a:t>
            </a:r>
            <a:r>
              <a:rPr lang="en-US">
                <a:solidFill>
                  <a:schemeClr val="bg1"/>
                </a:solidFill>
              </a:rPr>
              <a:t>: Europa-</a:t>
            </a:r>
            <a:r>
              <a:rPr lang="en-US" err="1">
                <a:solidFill>
                  <a:schemeClr val="bg1"/>
                </a:solidFill>
              </a:rPr>
              <a:t>Kommissionens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støtte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til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udarbejdelsen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af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denne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publikation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udgør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ikke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godkendelse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af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indholdet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som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kun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afspejler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forfatternes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synspunkter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og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Kommissionen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kan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ikke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holdes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ansvarlig</a:t>
            </a:r>
            <a:r>
              <a:rPr lang="en-US">
                <a:solidFill>
                  <a:schemeClr val="bg1"/>
                </a:solidFill>
              </a:rPr>
              <a:t> for </a:t>
            </a:r>
            <a:r>
              <a:rPr lang="en-US" err="1">
                <a:solidFill>
                  <a:schemeClr val="bg1"/>
                </a:solidFill>
              </a:rPr>
              <a:t>nogen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brug</a:t>
            </a:r>
            <a:r>
              <a:rPr lang="en-US">
                <a:solidFill>
                  <a:schemeClr val="bg1"/>
                </a:solidFill>
              </a:rPr>
              <a:t>, der </a:t>
            </a:r>
            <a:r>
              <a:rPr lang="en-US" err="1">
                <a:solidFill>
                  <a:schemeClr val="bg1"/>
                </a:solidFill>
              </a:rPr>
              <a:t>måtte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blive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gjort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af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oplysningerne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heri</a:t>
            </a:r>
            <a:r>
              <a:rPr lang="en-US">
                <a:solidFill>
                  <a:schemeClr val="bg1"/>
                </a:solidFill>
              </a:rPr>
              <a:t>.</a:t>
            </a:r>
            <a:endParaRPr lang="mk-MK">
              <a:solidFill>
                <a:schemeClr val="bg1"/>
              </a:solidFill>
            </a:endParaRPr>
          </a:p>
        </p:txBody>
      </p:sp>
      <p:pic>
        <p:nvPicPr>
          <p:cNvPr id="19" name="Picture 18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7233829" y="8785157"/>
            <a:ext cx="3231376" cy="876511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3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61" name="Google Shape;461;p23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/>
          <p:cNvSpPr txBox="1"/>
          <p:nvPr/>
        </p:nvSpPr>
        <p:spPr>
          <a:xfrm>
            <a:off x="4942397" y="7962719"/>
            <a:ext cx="8298703" cy="5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 lang="en-US"/>
          </a:p>
        </p:txBody>
      </p:sp>
      <p:sp>
        <p:nvSpPr>
          <p:cNvPr id="4" name="Google Shape;506;p24">
            <a:extLst>
              <a:ext uri="{FF2B5EF4-FFF2-40B4-BE49-F238E27FC236}">
                <a16:creationId xmlns:a16="http://schemas.microsoft.com/office/drawing/2014/main" id="{18608AD0-D51F-BE53-C7B4-1C514E1419F8}"/>
              </a:ext>
            </a:extLst>
          </p:cNvPr>
          <p:cNvSpPr txBox="1"/>
          <p:nvPr/>
        </p:nvSpPr>
        <p:spPr>
          <a:xfrm>
            <a:off x="607315" y="3864209"/>
            <a:ext cx="8223780" cy="39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800" err="1">
                <a:latin typeface="Barlow" pitchFamily="2" charset="77"/>
              </a:rPr>
              <a:t>Formålet</a:t>
            </a:r>
            <a:r>
              <a:rPr lang="en-US" sz="2800">
                <a:latin typeface="Barlow" pitchFamily="2" charset="77"/>
              </a:rPr>
              <a:t> med </a:t>
            </a:r>
            <a:r>
              <a:rPr lang="en-US" sz="2800" err="1">
                <a:latin typeface="Barlow" pitchFamily="2" charset="77"/>
              </a:rPr>
              <a:t>modul</a:t>
            </a:r>
            <a:r>
              <a:rPr lang="en-US" sz="2800">
                <a:latin typeface="Barlow" pitchFamily="2" charset="77"/>
              </a:rPr>
              <a:t> 2 er at give den </a:t>
            </a:r>
            <a:r>
              <a:rPr lang="en-US" sz="2800" err="1">
                <a:latin typeface="Barlow" pitchFamily="2" charset="77"/>
              </a:rPr>
              <a:t>nødvendige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viden</a:t>
            </a:r>
            <a:r>
              <a:rPr lang="en-US" sz="2800">
                <a:latin typeface="Barlow" pitchFamily="2" charset="77"/>
              </a:rPr>
              <a:t>, </a:t>
            </a:r>
            <a:r>
              <a:rPr lang="en-US" sz="2800" err="1">
                <a:latin typeface="Barlow" pitchFamily="2" charset="77"/>
              </a:rPr>
              <a:t>udvikle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bløde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færdigheder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og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teknikker</a:t>
            </a:r>
            <a:r>
              <a:rPr lang="en-US" sz="2800">
                <a:latin typeface="Barlow" pitchFamily="2" charset="77"/>
              </a:rPr>
              <a:t> for at </a:t>
            </a:r>
            <a:r>
              <a:rPr lang="en-US" sz="2800" err="1">
                <a:latin typeface="Barlow" pitchFamily="2" charset="77"/>
              </a:rPr>
              <a:t>muliggøre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en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effektiv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ledelse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og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ledelse</a:t>
            </a:r>
            <a:r>
              <a:rPr lang="en-US" sz="2800">
                <a:latin typeface="Barlow" pitchFamily="2" charset="77"/>
              </a:rPr>
              <a:t> for </a:t>
            </a:r>
            <a:r>
              <a:rPr lang="en-US" sz="2800" err="1">
                <a:latin typeface="Barlow" pitchFamily="2" charset="77"/>
              </a:rPr>
              <a:t>medarbejdere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på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autismespektret</a:t>
            </a:r>
            <a:r>
              <a:rPr lang="en-US" sz="2800">
                <a:latin typeface="Barlow" pitchFamily="2" charset="77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en-US" sz="2800">
                <a:latin typeface="Barlow" pitchFamily="2" charset="77"/>
              </a:rPr>
              <a:t>
Modul 2 </a:t>
            </a:r>
            <a:r>
              <a:rPr lang="en-US" sz="2800" err="1">
                <a:latin typeface="Barlow" pitchFamily="2" charset="77"/>
              </a:rPr>
              <a:t>hjælper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ledere</a:t>
            </a:r>
            <a:r>
              <a:rPr lang="en-US" sz="2800">
                <a:latin typeface="Barlow" pitchFamily="2" charset="77"/>
              </a:rPr>
              <a:t> med at </a:t>
            </a:r>
            <a:r>
              <a:rPr lang="en-US" sz="2800" err="1">
                <a:latin typeface="Barlow" pitchFamily="2" charset="77"/>
              </a:rPr>
              <a:t>anvende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bløde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færdigheder</a:t>
            </a:r>
            <a:r>
              <a:rPr lang="en-US" sz="2800">
                <a:latin typeface="Barlow" pitchFamily="2" charset="77"/>
              </a:rPr>
              <a:t> </a:t>
            </a:r>
            <a:r>
              <a:rPr lang="en-US" sz="2800" err="1">
                <a:latin typeface="Barlow" pitchFamily="2" charset="77"/>
              </a:rPr>
              <a:t>gennem</a:t>
            </a:r>
            <a:r>
              <a:rPr lang="en-US" sz="2800">
                <a:latin typeface="Barlow" pitchFamily="2" charset="77"/>
              </a:rPr>
              <a:t> hele </a:t>
            </a:r>
            <a:r>
              <a:rPr lang="en-US" sz="2800" err="1">
                <a:latin typeface="Barlow" pitchFamily="2" charset="77"/>
              </a:rPr>
              <a:t>ansættelsescyklussen</a:t>
            </a:r>
            <a:r>
              <a:rPr lang="en-US" sz="2800">
                <a:latin typeface="Barlow" pitchFamily="2" charset="77"/>
              </a:rPr>
              <a:t>: Interview → Onboarding → </a:t>
            </a:r>
            <a:r>
              <a:rPr lang="en-US" sz="2800" err="1">
                <a:latin typeface="Barlow" pitchFamily="2" charset="77"/>
              </a:rPr>
              <a:t>udvikling</a:t>
            </a:r>
            <a:r>
              <a:rPr lang="en-US" sz="2800">
                <a:latin typeface="Barlow" pitchFamily="2" charset="77"/>
              </a:rPr>
              <a:t> → </a:t>
            </a:r>
            <a:r>
              <a:rPr lang="en-US" sz="2800" err="1">
                <a:latin typeface="Barlow" pitchFamily="2" charset="77"/>
              </a:rPr>
              <a:t>fastholdelse</a:t>
            </a:r>
            <a:r>
              <a:rPr lang="en-US" sz="2800">
                <a:latin typeface="Barlow" pitchFamily="2" charset="77"/>
              </a:rPr>
              <a:t>.</a:t>
            </a:r>
            <a:endParaRPr sz="2800">
              <a:latin typeface="Barlow" pitchFamily="2" charset="77"/>
            </a:endParaRPr>
          </a:p>
        </p:txBody>
      </p:sp>
      <p:sp>
        <p:nvSpPr>
          <p:cNvPr id="5" name="Google Shape;459;p23">
            <a:extLst>
              <a:ext uri="{FF2B5EF4-FFF2-40B4-BE49-F238E27FC236}">
                <a16:creationId xmlns:a16="http://schemas.microsoft.com/office/drawing/2014/main" id="{A50B4089-18CB-B9B8-1FAB-C2419BEB4265}"/>
              </a:ext>
            </a:extLst>
          </p:cNvPr>
          <p:cNvSpPr txBox="1"/>
          <p:nvPr/>
        </p:nvSpPr>
        <p:spPr>
          <a:xfrm>
            <a:off x="475283" y="1428235"/>
            <a:ext cx="14163869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b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Modul 2 : Bløde </a:t>
            </a:r>
            <a:r>
              <a:rPr lang="en-GB" sz="4800" b="1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færdigheder</a:t>
            </a:r>
            <a:r>
              <a:rPr lang="en-GB" sz="4800" b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4800" b="1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inden</a:t>
            </a:r>
            <a:r>
              <a:rPr lang="en-GB" sz="4800" b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for hotel- </a:t>
            </a:r>
            <a:r>
              <a:rPr lang="en-GB" sz="4800" b="1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og</a:t>
            </a:r>
            <a:r>
              <a:rPr lang="en-GB" sz="4800" b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4800" b="1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restaurationsbranchen</a:t>
            </a:r>
            <a:endParaRPr lang="en-GB" sz="4800" b="1">
              <a:solidFill>
                <a:schemeClr val="bg2"/>
              </a:solidFill>
              <a:latin typeface="Barlow" pitchFamily="2" charset="77"/>
            </a:endParaRPr>
          </a:p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>
              <a:solidFill>
                <a:schemeClr val="bg2"/>
              </a:solidFill>
            </a:endParaRPr>
          </a:p>
        </p:txBody>
      </p:sp>
      <p:sp>
        <p:nvSpPr>
          <p:cNvPr id="8" name="Google Shape;506;p24">
            <a:extLst>
              <a:ext uri="{FF2B5EF4-FFF2-40B4-BE49-F238E27FC236}">
                <a16:creationId xmlns:a16="http://schemas.microsoft.com/office/drawing/2014/main" id="{54021FBE-4FCF-F8AF-AC62-DEF6767C5E6B}"/>
              </a:ext>
            </a:extLst>
          </p:cNvPr>
          <p:cNvSpPr txBox="1"/>
          <p:nvPr/>
        </p:nvSpPr>
        <p:spPr>
          <a:xfrm>
            <a:off x="11807823" y="4301548"/>
            <a:ext cx="5872861" cy="414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600" err="1">
                <a:latin typeface="Barlow" pitchFamily="2" charset="77"/>
              </a:rPr>
              <a:t>Forstå</a:t>
            </a:r>
            <a:r>
              <a:rPr lang="en-US" sz="2600">
                <a:latin typeface="Barlow" pitchFamily="2" charset="77"/>
              </a:rPr>
              <a:t> de </a:t>
            </a:r>
            <a:r>
              <a:rPr lang="en-US" sz="2600" err="1">
                <a:latin typeface="Barlow" pitchFamily="2" charset="77"/>
              </a:rPr>
              <a:t>nødvendige</a:t>
            </a:r>
            <a:r>
              <a:rPr lang="en-US" sz="2600">
                <a:latin typeface="Barlow" pitchFamily="2" charset="77"/>
              </a:rPr>
              <a:t> </a:t>
            </a:r>
            <a:r>
              <a:rPr lang="en-US" sz="2600" err="1">
                <a:latin typeface="Barlow" pitchFamily="2" charset="77"/>
              </a:rPr>
              <a:t>bløde</a:t>
            </a:r>
            <a:r>
              <a:rPr lang="en-US" sz="2600">
                <a:latin typeface="Barlow" pitchFamily="2" charset="77"/>
              </a:rPr>
              <a:t> </a:t>
            </a:r>
            <a:r>
              <a:rPr lang="en-US" sz="2600" err="1">
                <a:latin typeface="Barlow" pitchFamily="2" charset="77"/>
              </a:rPr>
              <a:t>færdigheder</a:t>
            </a:r>
            <a:r>
              <a:rPr lang="en-US" sz="2600">
                <a:latin typeface="Barlow" pitchFamily="2" charset="77"/>
              </a:rPr>
              <a:t> for at </a:t>
            </a:r>
            <a:r>
              <a:rPr lang="en-US" sz="2600" err="1">
                <a:latin typeface="Barlow" pitchFamily="2" charset="77"/>
              </a:rPr>
              <a:t>lede</a:t>
            </a:r>
            <a:r>
              <a:rPr lang="en-US" sz="2600">
                <a:latin typeface="Barlow" pitchFamily="2" charset="77"/>
              </a:rPr>
              <a:t> </a:t>
            </a:r>
            <a:r>
              <a:rPr lang="en-US" sz="2600" err="1">
                <a:latin typeface="Barlow" pitchFamily="2" charset="77"/>
              </a:rPr>
              <a:t>autistiske</a:t>
            </a:r>
            <a:r>
              <a:rPr lang="en-US" sz="2600">
                <a:latin typeface="Barlow" pitchFamily="2" charset="77"/>
              </a:rPr>
              <a:t> </a:t>
            </a:r>
            <a:r>
              <a:rPr lang="en-US" sz="2600" err="1">
                <a:latin typeface="Barlow" pitchFamily="2" charset="77"/>
              </a:rPr>
              <a:t>medarbejdere</a:t>
            </a:r>
            <a:endParaRPr lang="en-US" sz="2600">
              <a:latin typeface="Barlow" pitchFamily="2" charset="77"/>
            </a:endParaRPr>
          </a:p>
          <a:p>
            <a:pPr lvl="0">
              <a:lnSpc>
                <a:spcPct val="115000"/>
              </a:lnSpc>
            </a:pPr>
            <a:endParaRPr lang="en-US" sz="2600">
              <a:latin typeface="Barlow" pitchFamily="2" charset="77"/>
            </a:endParaRPr>
          </a:p>
          <a:p>
            <a:pPr>
              <a:lnSpc>
                <a:spcPct val="115000"/>
              </a:lnSpc>
            </a:pPr>
            <a:r>
              <a:rPr lang="en-US" sz="2600" err="1">
                <a:latin typeface="Barlow" pitchFamily="2" charset="77"/>
              </a:rPr>
              <a:t>Udvikle</a:t>
            </a:r>
            <a:r>
              <a:rPr lang="en-US" sz="2600">
                <a:latin typeface="Barlow" pitchFamily="2" charset="77"/>
              </a:rPr>
              <a:t> de </a:t>
            </a:r>
            <a:r>
              <a:rPr lang="en-US" sz="2600" err="1">
                <a:latin typeface="Barlow" pitchFamily="2" charset="77"/>
              </a:rPr>
              <a:t>nødvendige</a:t>
            </a:r>
            <a:r>
              <a:rPr lang="en-US" sz="2600">
                <a:latin typeface="Barlow" pitchFamily="2" charset="77"/>
              </a:rPr>
              <a:t> </a:t>
            </a:r>
            <a:r>
              <a:rPr lang="en-US" sz="2600" err="1">
                <a:latin typeface="Barlow" pitchFamily="2" charset="77"/>
              </a:rPr>
              <a:t>færdigheder</a:t>
            </a:r>
            <a:r>
              <a:rPr lang="en-US" sz="2600">
                <a:latin typeface="Barlow" pitchFamily="2" charset="77"/>
              </a:rPr>
              <a:t>, </a:t>
            </a:r>
            <a:r>
              <a:rPr lang="en-US" sz="2600" err="1">
                <a:latin typeface="Barlow" pitchFamily="2" charset="77"/>
              </a:rPr>
              <a:t>fx</a:t>
            </a:r>
            <a:r>
              <a:rPr lang="en-US" sz="2600">
                <a:latin typeface="Barlow" pitchFamily="2" charset="77"/>
              </a:rPr>
              <a:t>. </a:t>
            </a:r>
            <a:r>
              <a:rPr lang="en-US" sz="2600" err="1">
                <a:latin typeface="Barlow" pitchFamily="2" charset="77"/>
              </a:rPr>
              <a:t>kommunikationsevner</a:t>
            </a:r>
            <a:r>
              <a:rPr lang="en-US" sz="2600">
                <a:latin typeface="Barlow" pitchFamily="2" charset="77"/>
              </a:rPr>
              <a:t>, </a:t>
            </a:r>
            <a:r>
              <a:rPr lang="en-US" sz="2600" err="1">
                <a:latin typeface="Barlow" pitchFamily="2" charset="77"/>
              </a:rPr>
              <a:t>lyttefærdigheder</a:t>
            </a:r>
            <a:r>
              <a:rPr lang="en-US" sz="2600">
                <a:latin typeface="Barlow" pitchFamily="2" charset="77"/>
              </a:rPr>
              <a:t> </a:t>
            </a:r>
            <a:r>
              <a:rPr lang="en-US" sz="2600" err="1">
                <a:latin typeface="Barlow" pitchFamily="2" charset="77"/>
              </a:rPr>
              <a:t>osv</a:t>
            </a:r>
            <a:r>
              <a:rPr lang="en-US" sz="2600">
                <a:latin typeface="Barlow" pitchFamily="2" charset="77"/>
              </a:rPr>
              <a:t>.</a:t>
            </a:r>
          </a:p>
          <a:p>
            <a:pPr>
              <a:lnSpc>
                <a:spcPct val="115000"/>
              </a:lnSpc>
            </a:pPr>
            <a:endParaRPr lang="en-US" sz="2600">
              <a:latin typeface="Barlow" pitchFamily="2" charset="77"/>
            </a:endParaRPr>
          </a:p>
          <a:p>
            <a:pPr>
              <a:lnSpc>
                <a:spcPct val="115000"/>
              </a:lnSpc>
            </a:pPr>
            <a:r>
              <a:rPr lang="en-US" sz="2600" err="1">
                <a:latin typeface="Barlow" pitchFamily="2" charset="77"/>
              </a:rPr>
              <a:t>Anvende</a:t>
            </a:r>
            <a:r>
              <a:rPr lang="en-US" sz="2600">
                <a:latin typeface="Barlow" pitchFamily="2" charset="77"/>
              </a:rPr>
              <a:t> de </a:t>
            </a:r>
            <a:r>
              <a:rPr lang="en-US" sz="2600" err="1">
                <a:latin typeface="Barlow" pitchFamily="2" charset="77"/>
              </a:rPr>
              <a:t>nødvendige</a:t>
            </a:r>
            <a:r>
              <a:rPr lang="en-US" sz="2600">
                <a:latin typeface="Barlow" pitchFamily="2" charset="77"/>
              </a:rPr>
              <a:t> </a:t>
            </a:r>
            <a:r>
              <a:rPr lang="en-US" sz="2600" err="1">
                <a:latin typeface="Barlow" pitchFamily="2" charset="77"/>
              </a:rPr>
              <a:t>teknikker</a:t>
            </a:r>
            <a:r>
              <a:rPr lang="en-US" sz="2600">
                <a:latin typeface="Barlow" pitchFamily="2" charset="77"/>
              </a:rPr>
              <a:t>, </a:t>
            </a:r>
            <a:r>
              <a:rPr lang="en-US" sz="2600" err="1">
                <a:latin typeface="Barlow" pitchFamily="2" charset="77"/>
              </a:rPr>
              <a:t>fx</a:t>
            </a:r>
            <a:r>
              <a:rPr lang="en-US" sz="2600">
                <a:latin typeface="Barlow" pitchFamily="2" charset="77"/>
              </a:rPr>
              <a:t>. </a:t>
            </a:r>
            <a:r>
              <a:rPr lang="en-US" sz="2600" err="1">
                <a:latin typeface="Barlow" pitchFamily="2" charset="77"/>
              </a:rPr>
              <a:t>tids</a:t>
            </a:r>
            <a:r>
              <a:rPr lang="en-US" sz="2600">
                <a:latin typeface="Barlow" pitchFamily="2" charset="77"/>
              </a:rPr>
              <a:t>- </a:t>
            </a:r>
            <a:r>
              <a:rPr lang="en-US" sz="2600" err="1">
                <a:latin typeface="Barlow" pitchFamily="2" charset="77"/>
              </a:rPr>
              <a:t>og</a:t>
            </a:r>
            <a:r>
              <a:rPr lang="en-US" sz="2600">
                <a:latin typeface="Barlow" pitchFamily="2" charset="77"/>
              </a:rPr>
              <a:t> </a:t>
            </a:r>
            <a:r>
              <a:rPr lang="en-US" sz="2600" err="1">
                <a:latin typeface="Barlow" pitchFamily="2" charset="77"/>
              </a:rPr>
              <a:t>opgavestyring</a:t>
            </a:r>
            <a:endParaRPr sz="2600"/>
          </a:p>
        </p:txBody>
      </p:sp>
      <p:sp>
        <p:nvSpPr>
          <p:cNvPr id="9" name="Google Shape;459;p23">
            <a:extLst>
              <a:ext uri="{FF2B5EF4-FFF2-40B4-BE49-F238E27FC236}">
                <a16:creationId xmlns:a16="http://schemas.microsoft.com/office/drawing/2014/main" id="{EBEFEEAB-42EB-0FFD-23E1-73C0F7A1B746}"/>
              </a:ext>
            </a:extLst>
          </p:cNvPr>
          <p:cNvSpPr txBox="1"/>
          <p:nvPr/>
        </p:nvSpPr>
        <p:spPr>
          <a:xfrm>
            <a:off x="10319460" y="3030134"/>
            <a:ext cx="539899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4800" b="1" err="1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Læringsresultater</a:t>
            </a:r>
            <a:r>
              <a:rPr lang="en-US" sz="600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>
              <a:solidFill>
                <a:schemeClr val="bg2"/>
              </a:solidFill>
            </a:endParaRPr>
          </a:p>
        </p:txBody>
      </p:sp>
      <p:sp>
        <p:nvSpPr>
          <p:cNvPr id="10" name="Google Shape;459;p23">
            <a:extLst>
              <a:ext uri="{FF2B5EF4-FFF2-40B4-BE49-F238E27FC236}">
                <a16:creationId xmlns:a16="http://schemas.microsoft.com/office/drawing/2014/main" id="{CDD46E9B-4ABD-8A39-3323-FCE4A914A5D6}"/>
              </a:ext>
            </a:extLst>
          </p:cNvPr>
          <p:cNvSpPr txBox="1"/>
          <p:nvPr/>
        </p:nvSpPr>
        <p:spPr>
          <a:xfrm>
            <a:off x="470550" y="2986829"/>
            <a:ext cx="8603139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b="1" err="1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Modulets</a:t>
            </a:r>
            <a:r>
              <a:rPr lang="en-GB" sz="4800" b="1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 </a:t>
            </a:r>
            <a:r>
              <a:rPr lang="en-GB" sz="4800" b="1" err="1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formål</a:t>
            </a:r>
            <a:endParaRPr lang="en-GB" sz="4800" b="1">
              <a:solidFill>
                <a:schemeClr val="bg2"/>
              </a:solidFill>
              <a:latin typeface="Barlow" pitchFamily="2" charset="77"/>
              <a:cs typeface="Calibri" panose="020F0502020204030204" pitchFamily="34" charset="0"/>
            </a:endParaRPr>
          </a:p>
        </p:txBody>
      </p:sp>
      <p:grpSp>
        <p:nvGrpSpPr>
          <p:cNvPr id="3" name="Google Shape;431;p22">
            <a:extLst>
              <a:ext uri="{FF2B5EF4-FFF2-40B4-BE49-F238E27FC236}">
                <a16:creationId xmlns:a16="http://schemas.microsoft.com/office/drawing/2014/main" id="{86A7E05B-F6BC-1610-E7C4-9A0AE3B318F7}"/>
              </a:ext>
            </a:extLst>
          </p:cNvPr>
          <p:cNvGrpSpPr/>
          <p:nvPr/>
        </p:nvGrpSpPr>
        <p:grpSpPr>
          <a:xfrm>
            <a:off x="10319460" y="4226459"/>
            <a:ext cx="894267" cy="894267"/>
            <a:chOff x="0" y="0"/>
            <a:chExt cx="812800" cy="812800"/>
          </a:xfrm>
        </p:grpSpPr>
        <p:sp>
          <p:nvSpPr>
            <p:cNvPr id="6" name="Google Shape;432;p22">
              <a:extLst>
                <a:ext uri="{FF2B5EF4-FFF2-40B4-BE49-F238E27FC236}">
                  <a16:creationId xmlns:a16="http://schemas.microsoft.com/office/drawing/2014/main" id="{CE597149-4E1A-8801-C1E4-322439A969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3;p22">
              <a:extLst>
                <a:ext uri="{FF2B5EF4-FFF2-40B4-BE49-F238E27FC236}">
                  <a16:creationId xmlns:a16="http://schemas.microsoft.com/office/drawing/2014/main" id="{CA6F5AC4-D3F9-159E-0EDA-BAA6B8794DA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34;p22">
            <a:extLst>
              <a:ext uri="{FF2B5EF4-FFF2-40B4-BE49-F238E27FC236}">
                <a16:creationId xmlns:a16="http://schemas.microsoft.com/office/drawing/2014/main" id="{18C0353F-552F-D2BF-36BD-DB6D21F5F128}"/>
              </a:ext>
            </a:extLst>
          </p:cNvPr>
          <p:cNvGrpSpPr/>
          <p:nvPr/>
        </p:nvGrpSpPr>
        <p:grpSpPr>
          <a:xfrm>
            <a:off x="10319460" y="5631791"/>
            <a:ext cx="894267" cy="894267"/>
            <a:chOff x="0" y="0"/>
            <a:chExt cx="812800" cy="812800"/>
          </a:xfrm>
        </p:grpSpPr>
        <p:sp>
          <p:nvSpPr>
            <p:cNvPr id="12" name="Google Shape;435;p22">
              <a:extLst>
                <a:ext uri="{FF2B5EF4-FFF2-40B4-BE49-F238E27FC236}">
                  <a16:creationId xmlns:a16="http://schemas.microsoft.com/office/drawing/2014/main" id="{F6C853D5-5E3C-EE2F-25C0-A96B2D4B95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6;p22">
              <a:extLst>
                <a:ext uri="{FF2B5EF4-FFF2-40B4-BE49-F238E27FC236}">
                  <a16:creationId xmlns:a16="http://schemas.microsoft.com/office/drawing/2014/main" id="{82A65A39-07BC-CC25-22B5-70FEF66A50E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437;p22">
            <a:extLst>
              <a:ext uri="{FF2B5EF4-FFF2-40B4-BE49-F238E27FC236}">
                <a16:creationId xmlns:a16="http://schemas.microsoft.com/office/drawing/2014/main" id="{4A021AFD-35B2-E86C-0B7D-26BB21589069}"/>
              </a:ext>
            </a:extLst>
          </p:cNvPr>
          <p:cNvGrpSpPr/>
          <p:nvPr/>
        </p:nvGrpSpPr>
        <p:grpSpPr>
          <a:xfrm>
            <a:off x="10319460" y="7376366"/>
            <a:ext cx="894267" cy="894267"/>
            <a:chOff x="0" y="0"/>
            <a:chExt cx="812800" cy="812800"/>
          </a:xfrm>
        </p:grpSpPr>
        <p:sp>
          <p:nvSpPr>
            <p:cNvPr id="15" name="Google Shape;438;p22">
              <a:extLst>
                <a:ext uri="{FF2B5EF4-FFF2-40B4-BE49-F238E27FC236}">
                  <a16:creationId xmlns:a16="http://schemas.microsoft.com/office/drawing/2014/main" id="{F1E2C39F-2A15-5D03-7FA0-6564329C4D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39;p22">
              <a:extLst>
                <a:ext uri="{FF2B5EF4-FFF2-40B4-BE49-F238E27FC236}">
                  <a16:creationId xmlns:a16="http://schemas.microsoft.com/office/drawing/2014/main" id="{D95CBE92-9C3F-7AA1-1F5D-22700F603D21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48;p22">
            <a:extLst>
              <a:ext uri="{FF2B5EF4-FFF2-40B4-BE49-F238E27FC236}">
                <a16:creationId xmlns:a16="http://schemas.microsoft.com/office/drawing/2014/main" id="{FB77D5E9-86F0-2C09-1801-CF452F4AD77E}"/>
              </a:ext>
            </a:extLst>
          </p:cNvPr>
          <p:cNvSpPr txBox="1"/>
          <p:nvPr/>
        </p:nvSpPr>
        <p:spPr>
          <a:xfrm>
            <a:off x="10582536" y="4374242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/>
          </a:p>
        </p:txBody>
      </p:sp>
      <p:sp>
        <p:nvSpPr>
          <p:cNvPr id="18" name="Google Shape;449;p22">
            <a:extLst>
              <a:ext uri="{FF2B5EF4-FFF2-40B4-BE49-F238E27FC236}">
                <a16:creationId xmlns:a16="http://schemas.microsoft.com/office/drawing/2014/main" id="{E8EC822B-8244-1B3C-91C7-2B2234B3093B}"/>
              </a:ext>
            </a:extLst>
          </p:cNvPr>
          <p:cNvSpPr txBox="1"/>
          <p:nvPr/>
        </p:nvSpPr>
        <p:spPr>
          <a:xfrm>
            <a:off x="10582536" y="5773468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/>
          </a:p>
        </p:txBody>
      </p:sp>
      <p:sp>
        <p:nvSpPr>
          <p:cNvPr id="19" name="Google Shape;450;p22">
            <a:extLst>
              <a:ext uri="{FF2B5EF4-FFF2-40B4-BE49-F238E27FC236}">
                <a16:creationId xmlns:a16="http://schemas.microsoft.com/office/drawing/2014/main" id="{87A55BF1-7D4C-26CE-22B8-F63191309C8C}"/>
              </a:ext>
            </a:extLst>
          </p:cNvPr>
          <p:cNvSpPr txBox="1"/>
          <p:nvPr/>
        </p:nvSpPr>
        <p:spPr>
          <a:xfrm>
            <a:off x="10582536" y="7507562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/>
          </a:p>
        </p:txBody>
      </p:sp>
      <p:pic>
        <p:nvPicPr>
          <p:cNvPr id="24" name="Picture 23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24"/>
          <p:cNvSpPr txBox="1"/>
          <p:nvPr/>
        </p:nvSpPr>
        <p:spPr>
          <a:xfrm>
            <a:off x="463980" y="2885327"/>
            <a:ext cx="8518299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Støtte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til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autistiske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medarbejdere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på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arbejdspladsen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Autistiske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individer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bringer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unikke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styrker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: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Fokus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nøjagtighed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vedholdenhed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Opmærksomhed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detaljer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pålidelighed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Tekniske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færdigheder</a:t>
            </a:r>
            <a:r>
              <a:rPr lang="en-GB" sz="3200">
                <a:latin typeface="Barlow" pitchFamily="2" charset="77"/>
              </a:rPr>
              <a:t> (</a:t>
            </a:r>
            <a:r>
              <a:rPr lang="en-GB" sz="3200" err="1">
                <a:latin typeface="Barlow" pitchFamily="2" charset="77"/>
              </a:rPr>
              <a:t>f.eks</a:t>
            </a:r>
            <a:r>
              <a:rPr lang="en-GB" sz="3200">
                <a:latin typeface="Barlow" pitchFamily="2" charset="77"/>
              </a:rPr>
              <a:t>. IT), </a:t>
            </a:r>
            <a:r>
              <a:rPr lang="en-GB" sz="3200" err="1">
                <a:latin typeface="Barlow" pitchFamily="2" charset="77"/>
              </a:rPr>
              <a:t>stærk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hukommelse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Små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justeringer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kan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gøre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en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stor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forskel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.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>
                <a:latin typeface="Barlow" pitchFamily="2" charset="77"/>
              </a:rPr>
              <a:t>Klare </a:t>
            </a:r>
            <a:r>
              <a:rPr lang="en-GB" sz="3200" err="1">
                <a:latin typeface="Barlow" pitchFamily="2" charset="77"/>
              </a:rPr>
              <a:t>instruktioner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Fleksible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kommunikationsmetoder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Forudsigelige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rutiner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984F614D-19D5-2352-C2FB-5F93FAD087C1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1.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Introduktion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5" name="Google Shape;506;p24">
            <a:extLst>
              <a:ext uri="{FF2B5EF4-FFF2-40B4-BE49-F238E27FC236}">
                <a16:creationId xmlns:a16="http://schemas.microsoft.com/office/drawing/2014/main" id="{75BCC5F5-FA34-A5D4-81DF-36B40D954DB6}"/>
              </a:ext>
            </a:extLst>
          </p:cNvPr>
          <p:cNvSpPr txBox="1"/>
          <p:nvPr/>
        </p:nvSpPr>
        <p:spPr>
          <a:xfrm>
            <a:off x="10021953" y="2980306"/>
            <a:ext cx="7682395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 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Til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ledere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og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HR-teams: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Forstå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understøt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neurodiversitet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Kombiner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bløde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færdigheder</a:t>
            </a:r>
            <a:r>
              <a:rPr lang="en-GB" sz="3200">
                <a:latin typeface="Barlow" pitchFamily="2" charset="77"/>
              </a:rPr>
              <a:t> (</a:t>
            </a:r>
            <a:r>
              <a:rPr lang="en-GB" sz="3200" err="1">
                <a:latin typeface="Barlow" pitchFamily="2" charset="77"/>
              </a:rPr>
              <a:t>f.eks</a:t>
            </a:r>
            <a:r>
              <a:rPr lang="en-GB" sz="3200">
                <a:latin typeface="Barlow" pitchFamily="2" charset="77"/>
              </a:rPr>
              <a:t>. </a:t>
            </a:r>
            <a:r>
              <a:rPr lang="en-GB" sz="3200" err="1">
                <a:latin typeface="Barlow" pitchFamily="2" charset="77"/>
              </a:rPr>
              <a:t>empati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kommunikation</a:t>
            </a:r>
            <a:r>
              <a:rPr lang="en-GB" sz="3200">
                <a:latin typeface="Barlow" pitchFamily="2" charset="77"/>
              </a:rPr>
              <a:t>, teamwork) med </a:t>
            </a:r>
            <a:r>
              <a:rPr lang="en-GB" sz="3200" err="1">
                <a:latin typeface="Barlow" pitchFamily="2" charset="77"/>
              </a:rPr>
              <a:t>jobspecifik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viden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Fremme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inkluderende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støttende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miljøer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68EDC3F2-97E9-CDCD-23F4-F02DC92E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EE5C1559-24E2-2D5B-CC46-C122A3FA2E46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E7B1BE23-DD9E-552B-79AD-AB069854786A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4DD71C75-22C6-B7FD-AE7D-2376017A0D4E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5F97CE78-4208-F1B1-44D0-0DDB4DA66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EDE7CA-03CB-85AD-6FDA-40890A0BDBB4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B0677B9-C7F1-30AD-05ED-18EEB004A2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669F-DB14-62D1-CE11-09143ED774F0}"/>
              </a:ext>
            </a:extLst>
          </p:cNvPr>
          <p:cNvSpPr txBox="1"/>
          <p:nvPr/>
        </p:nvSpPr>
        <p:spPr>
          <a:xfrm>
            <a:off x="463980" y="2909695"/>
            <a:ext cx="8518299" cy="442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Autistisk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kommunikation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kan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variere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Bogstavelig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fortolkning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af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sprog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Udfordringer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med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tonefald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,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kropssprog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og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øjenkontakt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Overvældelse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i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gruppe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-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eller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sociale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Barlow" pitchFamily="2" charset="77"/>
              </a:rPr>
              <a:t>sammenhænge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2AE88ED9-B78C-105D-D1C6-D019144395BB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2.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Kommunikationsevner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83886D-2B28-79F7-983A-52953E0BFBA0}"/>
              </a:ext>
            </a:extLst>
          </p:cNvPr>
          <p:cNvSpPr txBox="1"/>
          <p:nvPr/>
        </p:nvSpPr>
        <p:spPr>
          <a:xfrm>
            <a:off x="9946887" y="2116527"/>
            <a:ext cx="7834445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Tips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til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ledere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Vær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tydelig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direkte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Undgå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idiomer</a:t>
            </a:r>
            <a:r>
              <a:rPr lang="en-GB" sz="3200">
                <a:latin typeface="Barlow" pitchFamily="2" charset="77"/>
              </a:rPr>
              <a:t>/</a:t>
            </a:r>
            <a:r>
              <a:rPr lang="en-GB" sz="3200" err="1">
                <a:latin typeface="Barlow" pitchFamily="2" charset="77"/>
              </a:rPr>
              <a:t>sarkasme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Øv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empati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aktiv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lytning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Tilpas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kommunikationsformat</a:t>
            </a:r>
            <a:r>
              <a:rPr lang="en-GB" sz="3200">
                <a:latin typeface="Barlow" pitchFamily="2" charset="77"/>
              </a:rPr>
              <a:t> (e-mail, chat, </a:t>
            </a:r>
            <a:r>
              <a:rPr lang="en-GB" sz="3200" err="1">
                <a:latin typeface="Barlow" pitchFamily="2" charset="77"/>
              </a:rPr>
              <a:t>personligt</a:t>
            </a:r>
            <a:r>
              <a:rPr lang="en-GB" sz="3200">
                <a:latin typeface="Barlow" pitchFamily="2" charset="77"/>
              </a:rPr>
              <a:t>)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030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762FBF4D-2A51-C350-05FD-75780F968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C3870078-6B96-DCAB-1039-3FC0518B620E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E754B7D8-9D7E-C760-0412-9916AC1C1958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E6CD920E-93C8-4188-8944-37A22965D8B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17153E66-5E36-6398-13F0-B3476DF4F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9FFD47-8BA6-4FB1-1F83-96AA337984A4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2A08B0C-D08F-16EE-1D80-6DB7CC4804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76D1A-71F8-105E-C0D0-984A63B37624}"/>
              </a:ext>
            </a:extLst>
          </p:cNvPr>
          <p:cNvSpPr txBox="1"/>
          <p:nvPr/>
        </p:nvSpPr>
        <p:spPr>
          <a:xfrm>
            <a:off x="463980" y="2824192"/>
            <a:ext cx="8518299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De fire </a:t>
            </a:r>
            <a:r>
              <a:rPr lang="en-US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vigtigste</a:t>
            </a:r>
            <a:r>
              <a:rPr lang="en-US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kommunikationstyper</a:t>
            </a:r>
            <a:r>
              <a:rPr lang="en-US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1. Verbal – Talt sprog
2. Nonverbal –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Kropssprog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, tone,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ansigtsudtryk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
3.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Skriftligt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– E-mails,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symboler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rapporter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
4.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Visuel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diagrammer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grafer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ikoner</a:t>
            </a:r>
            <a:endParaRPr lang="en-CY" sz="3200">
              <a:effectLst/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F336FA1A-B7EF-AD24-84F1-EAD06661753E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Typer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af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kommunikation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907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6158866C-09B6-692D-DFD4-8C4876574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804BD460-70F5-3B5C-95FD-83A474E94584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27FECDCD-63C6-C5F4-B8DD-61855612DF41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D2DC8A2D-44F1-881B-9A27-31CF700A0FB7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580206E0-7DBE-B409-346C-0D393E95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AC0986-5DDA-7BF7-591D-8932D3F2ACA7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0795E241-155E-748D-1255-F2236B6AB2E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17C1C-8697-720E-0BE5-6200F920ED70}"/>
              </a:ext>
            </a:extLst>
          </p:cNvPr>
          <p:cNvSpPr txBox="1"/>
          <p:nvPr/>
        </p:nvSpPr>
        <p:spPr>
          <a:xfrm>
            <a:off x="446049" y="2909037"/>
            <a:ext cx="8162692" cy="546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Øjenkontakt</a:t>
            </a:r>
            <a:endParaRPr lang="en-US" sz="3200"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Ansigtsudtryk</a:t>
            </a:r>
            <a:endParaRPr lang="en-US" sz="3200"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Gestik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 (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eller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håndbevægelser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Kropsbevægelser</a:t>
            </a:r>
            <a:endParaRPr lang="en-US" sz="3200"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Kropsholdning</a:t>
            </a:r>
            <a:endParaRPr lang="en-US" sz="3200"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Personlig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afstand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(proxemics)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Parasprog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 (tone,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tonehøjde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volumen</a:t>
            </a:r>
            <a:r>
              <a:rPr lang="en-US" sz="3200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latin typeface="Barlow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Berøring</a:t>
            </a:r>
            <a:endParaRPr lang="en-US" sz="3200">
              <a:latin typeface="Barlow" pitchFamily="2" charset="77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9098F92D-EE7C-43CE-AC27-7B18AFB75996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Nonverbal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kommunikation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306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E00BED04-8237-6ABC-2200-7656F8058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362FC222-CF74-1599-DE61-DAE61721543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4D271F27-E29C-672C-07BF-49EB23C2D977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21583C2C-C251-DDEA-36A8-604EEE923BB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5F0144C1-842D-2CAA-7A61-913C48387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E643AC-F873-CB1A-9F47-39974318D89C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B086177-2C3E-E744-494F-415C03E17C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662A98-61CB-AB49-74A4-F1C66D20CFDE}"/>
              </a:ext>
            </a:extLst>
          </p:cNvPr>
          <p:cNvSpPr txBox="1"/>
          <p:nvPr/>
        </p:nvSpPr>
        <p:spPr>
          <a:xfrm>
            <a:off x="551272" y="2896163"/>
            <a:ext cx="7945957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3200" b="1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Mere end </a:t>
            </a:r>
            <a:r>
              <a:rPr lang="en-GB" sz="3200" b="1" i="0" u="none" strike="noStrike" err="1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hørelse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Fokuseret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opmærksomhed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på</a:t>
            </a:r>
            <a:r>
              <a:rPr lang="en-GB" sz="3200">
                <a:latin typeface="Barlow" pitchFamily="2" charset="77"/>
              </a:rPr>
              <a:t> den der taler
</a:t>
            </a:r>
            <a:r>
              <a:rPr lang="en-GB" sz="3200" err="1">
                <a:latin typeface="Barlow" pitchFamily="2" charset="77"/>
              </a:rPr>
              <a:t>Forstå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mening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hensigt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</a:pP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Hvorfor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det er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vigtigt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Opbygger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tillid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respekt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Hjælper</a:t>
            </a:r>
            <a:r>
              <a:rPr lang="en-GB" sz="3200">
                <a:latin typeface="Barlow" pitchFamily="2" charset="77"/>
              </a:rPr>
              <a:t> med at </a:t>
            </a:r>
            <a:r>
              <a:rPr lang="en-GB" sz="3200" err="1">
                <a:latin typeface="Barlow" pitchFamily="2" charset="77"/>
              </a:rPr>
              <a:t>forstå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forskellige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perspektiver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6" name="Google Shape;441;p22">
            <a:extLst>
              <a:ext uri="{FF2B5EF4-FFF2-40B4-BE49-F238E27FC236}">
                <a16:creationId xmlns:a16="http://schemas.microsoft.com/office/drawing/2014/main" id="{FAC4F342-5FDF-5F41-A854-5B4EC8DD8D43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3.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Aktive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lyttefærdigheder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A0ABD-A353-1762-CAAC-0687465390AC}"/>
              </a:ext>
            </a:extLst>
          </p:cNvPr>
          <p:cNvSpPr txBox="1"/>
          <p:nvPr/>
        </p:nvSpPr>
        <p:spPr>
          <a:xfrm>
            <a:off x="9976927" y="3004273"/>
            <a:ext cx="6177776" cy="2944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Tips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til</a:t>
            </a:r>
            <a:r>
              <a:rPr lang="en-GB" sz="3200" b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 </a:t>
            </a:r>
            <a:r>
              <a:rPr lang="en-GB" sz="32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</a:rPr>
              <a:t>ledere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Vær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til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stede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afbryd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ikke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Reflekter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tilbage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hvad</a:t>
            </a:r>
            <a:r>
              <a:rPr lang="en-GB" sz="3200">
                <a:latin typeface="Barlow" pitchFamily="2" charset="77"/>
              </a:rPr>
              <a:t> du </a:t>
            </a:r>
            <a:r>
              <a:rPr lang="en-GB" sz="3200" err="1">
                <a:latin typeface="Barlow" pitchFamily="2" charset="77"/>
              </a:rPr>
              <a:t>hører</a:t>
            </a:r>
            <a:r>
              <a:rPr lang="en-GB" sz="3200">
                <a:latin typeface="Barlow" pitchFamily="2" charset="77"/>
              </a:rPr>
              <a:t>
Svar </a:t>
            </a:r>
            <a:r>
              <a:rPr lang="en-GB" sz="3200" err="1">
                <a:latin typeface="Barlow" pitchFamily="2" charset="77"/>
              </a:rPr>
              <a:t>eftertænksomt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483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>
          <a:extLst>
            <a:ext uri="{FF2B5EF4-FFF2-40B4-BE49-F238E27FC236}">
              <a16:creationId xmlns:a16="http://schemas.microsoft.com/office/drawing/2014/main" id="{7838E4C9-3D4F-9806-6D87-BF458E9B7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24">
            <a:extLst>
              <a:ext uri="{FF2B5EF4-FFF2-40B4-BE49-F238E27FC236}">
                <a16:creationId xmlns:a16="http://schemas.microsoft.com/office/drawing/2014/main" id="{F7CD8A94-9589-43C8-0C3D-24CD606864E3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86" name="Google Shape;486;p24">
              <a:extLst>
                <a:ext uri="{FF2B5EF4-FFF2-40B4-BE49-F238E27FC236}">
                  <a16:creationId xmlns:a16="http://schemas.microsoft.com/office/drawing/2014/main" id="{0C91E5D7-A306-094B-BAED-33A366A1F2BD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4">
              <a:extLst>
                <a:ext uri="{FF2B5EF4-FFF2-40B4-BE49-F238E27FC236}">
                  <a16:creationId xmlns:a16="http://schemas.microsoft.com/office/drawing/2014/main" id="{7B59EE93-B441-259A-23D3-0727C6629CA2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D604B26B-8F29-455D-F3AF-A491ABC6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4FD300-F65D-0E19-2673-1D64E7E72E26}"/>
              </a:ext>
            </a:extLst>
          </p:cNvPr>
          <p:cNvSpPr/>
          <p:nvPr/>
        </p:nvSpPr>
        <p:spPr>
          <a:xfrm>
            <a:off x="6541889" y="9700505"/>
            <a:ext cx="51523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/>
              <a:t>Project Number 2023-1-IT01-KA220-VET-000152721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B672EFF-CD5E-421C-012E-155571B6E9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C26EB2-2598-939D-ABC1-1D6BE77C1ECE}"/>
              </a:ext>
            </a:extLst>
          </p:cNvPr>
          <p:cNvSpPr txBox="1"/>
          <p:nvPr/>
        </p:nvSpPr>
        <p:spPr>
          <a:xfrm>
            <a:off x="476098" y="2805486"/>
            <a:ext cx="5924708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CY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✅  </a:t>
            </a:r>
            <a:r>
              <a:rPr lang="en-GB" sz="3200" b="1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Do’s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Lyt</a:t>
            </a:r>
            <a:r>
              <a:rPr lang="en-GB" sz="3200">
                <a:latin typeface="Barlow" pitchFamily="2" charset="77"/>
              </a:rPr>
              <a:t> mere, end du taler
Lad </a:t>
            </a:r>
            <a:r>
              <a:rPr lang="en-GB" sz="3200" err="1">
                <a:latin typeface="Barlow" pitchFamily="2" charset="77"/>
              </a:rPr>
              <a:t>andre</a:t>
            </a:r>
            <a:r>
              <a:rPr lang="en-GB" sz="3200">
                <a:latin typeface="Barlow" pitchFamily="2" charset="77"/>
              </a:rPr>
              <a:t> tale </a:t>
            </a:r>
            <a:r>
              <a:rPr lang="en-GB" sz="3200" err="1">
                <a:latin typeface="Barlow" pitchFamily="2" charset="77"/>
              </a:rPr>
              <a:t>færdig</a:t>
            </a:r>
            <a:r>
              <a:rPr lang="en-GB" sz="3200">
                <a:latin typeface="Barlow" pitchFamily="2" charset="77"/>
              </a:rPr>
              <a:t>
Stil </a:t>
            </a:r>
            <a:r>
              <a:rPr lang="en-GB" sz="3200" err="1">
                <a:latin typeface="Barlow" pitchFamily="2" charset="77"/>
              </a:rPr>
              <a:t>åbne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spørgsmål</a:t>
            </a:r>
            <a:r>
              <a:rPr lang="en-GB" sz="3200">
                <a:latin typeface="Barlow" pitchFamily="2" charset="77"/>
              </a:rPr>
              <a:t>
</a:t>
            </a:r>
            <a:r>
              <a:rPr lang="en-GB" sz="3200" err="1">
                <a:latin typeface="Barlow" pitchFamily="2" charset="77"/>
              </a:rPr>
              <a:t>Være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fokuseret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og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opmærksom</a:t>
            </a:r>
            <a:r>
              <a:rPr lang="en-GB" sz="3200">
                <a:latin typeface="Barlow" pitchFamily="2" charset="77"/>
              </a:rPr>
              <a:t>
Vis engagement (</a:t>
            </a:r>
            <a:r>
              <a:rPr lang="en-GB" sz="3200" err="1">
                <a:latin typeface="Barlow" pitchFamily="2" charset="77"/>
              </a:rPr>
              <a:t>øjenkontakt</a:t>
            </a:r>
            <a:r>
              <a:rPr lang="en-GB" sz="3200">
                <a:latin typeface="Barlow" pitchFamily="2" charset="77"/>
              </a:rPr>
              <a:t>, </a:t>
            </a:r>
            <a:r>
              <a:rPr lang="en-GB" sz="3200" err="1">
                <a:latin typeface="Barlow" pitchFamily="2" charset="77"/>
              </a:rPr>
              <a:t>nik</a:t>
            </a:r>
            <a:r>
              <a:rPr lang="en-GB" sz="3200">
                <a:latin typeface="Barlow" pitchFamily="2" charset="77"/>
              </a:rPr>
              <a:t>)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20D1C145-CF31-8097-180B-D292FDCC0C69}"/>
              </a:ext>
            </a:extLst>
          </p:cNvPr>
          <p:cNvSpPr txBox="1"/>
          <p:nvPr/>
        </p:nvSpPr>
        <p:spPr>
          <a:xfrm>
            <a:off x="551272" y="1659849"/>
            <a:ext cx="11153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Tips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til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aktiv</a:t>
            </a:r>
            <a:r>
              <a:rPr lang="en-US" sz="4800" b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 </a:t>
            </a:r>
            <a:r>
              <a:rPr lang="en-US" sz="4800" b="1" err="1">
                <a:solidFill>
                  <a:schemeClr val="bg2">
                    <a:lumMod val="75000"/>
                  </a:schemeClr>
                </a:solidFill>
                <a:latin typeface="Barlow" pitchFamily="2" charset="77"/>
                <a:ea typeface="Six Caps"/>
                <a:cs typeface="Six Caps"/>
                <a:sym typeface="Six Caps"/>
              </a:rPr>
              <a:t>lytning</a:t>
            </a:r>
            <a:endParaRPr sz="4800" b="1">
              <a:solidFill>
                <a:schemeClr val="bg2">
                  <a:lumMod val="75000"/>
                </a:schemeClr>
              </a:solidFill>
              <a:latin typeface="Barlow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256D9-4834-458D-A14B-A7282186E741}"/>
              </a:ext>
            </a:extLst>
          </p:cNvPr>
          <p:cNvSpPr txBox="1"/>
          <p:nvPr/>
        </p:nvSpPr>
        <p:spPr>
          <a:xfrm>
            <a:off x="10123826" y="2877113"/>
            <a:ext cx="7380404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CY" sz="3200" b="0" i="0" u="none" strike="noStrike">
                <a:solidFill>
                  <a:srgbClr val="000000"/>
                </a:solidFill>
                <a:effectLst/>
                <a:latin typeface="Barlow" pitchFamily="2" charset="77"/>
              </a:rPr>
              <a:t>❌  </a:t>
            </a:r>
            <a:r>
              <a:rPr lang="en-GB" sz="3200" b="1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Barlow" pitchFamily="2" charset="77"/>
              </a:rPr>
              <a:t>Don’ts</a:t>
            </a:r>
            <a:endParaRPr lang="en-GB" sz="3200" b="0" i="0" u="none" strike="noStrike">
              <a:solidFill>
                <a:schemeClr val="bg2">
                  <a:lumMod val="75000"/>
                </a:schemeClr>
              </a:solidFill>
              <a:effectLst/>
              <a:latin typeface="Barlow" pitchFamily="2" charset="77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err="1">
                <a:latin typeface="Barlow" pitchFamily="2" charset="77"/>
              </a:rPr>
              <a:t>Afbryd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eller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afslut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ikke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sætninger</a:t>
            </a:r>
            <a:r>
              <a:rPr lang="en-GB" sz="3200">
                <a:latin typeface="Barlow" pitchFamily="2" charset="77"/>
              </a:rPr>
              <a:t>
Lad </a:t>
            </a:r>
            <a:r>
              <a:rPr lang="en-GB" sz="3200" err="1">
                <a:latin typeface="Barlow" pitchFamily="2" charset="77"/>
              </a:rPr>
              <a:t>være</a:t>
            </a:r>
            <a:r>
              <a:rPr lang="en-GB" sz="3200">
                <a:latin typeface="Barlow" pitchFamily="2" charset="77"/>
              </a:rPr>
              <a:t> med at </a:t>
            </a:r>
            <a:r>
              <a:rPr lang="en-GB" sz="3200" err="1">
                <a:latin typeface="Barlow" pitchFamily="2" charset="77"/>
              </a:rPr>
              <a:t>drage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forhastede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konklusioner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eller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blive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defensiv</a:t>
            </a:r>
            <a:r>
              <a:rPr lang="en-GB" sz="3200">
                <a:latin typeface="Barlow" pitchFamily="2" charset="77"/>
              </a:rPr>
              <a:t>
Lad </a:t>
            </a:r>
            <a:r>
              <a:rPr lang="en-GB" sz="3200" err="1">
                <a:latin typeface="Barlow" pitchFamily="2" charset="77"/>
              </a:rPr>
              <a:t>være</a:t>
            </a:r>
            <a:r>
              <a:rPr lang="en-GB" sz="3200">
                <a:latin typeface="Barlow" pitchFamily="2" charset="77"/>
              </a:rPr>
              <a:t> med at </a:t>
            </a:r>
            <a:r>
              <a:rPr lang="en-GB" sz="3200" err="1">
                <a:latin typeface="Barlow" pitchFamily="2" charset="77"/>
              </a:rPr>
              <a:t>multitaske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eller</a:t>
            </a:r>
            <a:r>
              <a:rPr lang="en-GB" sz="3200">
                <a:latin typeface="Barlow" pitchFamily="2" charset="77"/>
              </a:rPr>
              <a:t> zone </a:t>
            </a:r>
            <a:r>
              <a:rPr lang="en-GB" sz="3200" err="1">
                <a:latin typeface="Barlow" pitchFamily="2" charset="77"/>
              </a:rPr>
              <a:t>ud</a:t>
            </a:r>
            <a:r>
              <a:rPr lang="en-GB" sz="3200">
                <a:latin typeface="Barlow" pitchFamily="2" charset="77"/>
              </a:rPr>
              <a:t>
Lad </a:t>
            </a:r>
            <a:r>
              <a:rPr lang="en-GB" sz="3200" err="1">
                <a:latin typeface="Barlow" pitchFamily="2" charset="77"/>
              </a:rPr>
              <a:t>ikke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fordomme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blokere</a:t>
            </a:r>
            <a:r>
              <a:rPr lang="en-GB" sz="3200">
                <a:latin typeface="Barlow" pitchFamily="2" charset="77"/>
              </a:rPr>
              <a:t> </a:t>
            </a:r>
            <a:r>
              <a:rPr lang="en-GB" sz="3200" err="1">
                <a:latin typeface="Barlow" pitchFamily="2" charset="77"/>
              </a:rPr>
              <a:t>forståelsen</a:t>
            </a:r>
            <a:endParaRPr lang="en-GB" sz="3200" b="0" i="0" u="none" strike="noStrike">
              <a:solidFill>
                <a:srgbClr val="000000"/>
              </a:solidFill>
              <a:effectLst/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5125522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Introduction To Graphic Design Slides">
  <a:themeElements>
    <a:clrScheme name="Office">
      <a:dk1>
        <a:srgbClr val="000000"/>
      </a:dk1>
      <a:lt1>
        <a:srgbClr val="FFFFFF"/>
      </a:lt1>
      <a:dk2>
        <a:srgbClr val="462AF0"/>
      </a:dk2>
      <a:lt2>
        <a:srgbClr val="F0F0F0"/>
      </a:lt2>
      <a:accent1>
        <a:srgbClr val="FFFFFF"/>
      </a:accent1>
      <a:accent2>
        <a:srgbClr val="462AF0"/>
      </a:accent2>
      <a:accent3>
        <a:srgbClr val="0F1A38"/>
      </a:accent3>
      <a:accent4>
        <a:srgbClr val="0F1A38"/>
      </a:accent4>
      <a:accent5>
        <a:srgbClr val="0F1A38"/>
      </a:accent5>
      <a:accent6>
        <a:srgbClr val="462AF0"/>
      </a:accent6>
      <a:hlink>
        <a:srgbClr val="462AF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53328DAFFA04483610C7A4B0B776A" ma:contentTypeVersion="15" ma:contentTypeDescription="Create a new document." ma:contentTypeScope="" ma:versionID="a9c90382d3a3b3125144338aebd748d9">
  <xsd:schema xmlns:xsd="http://www.w3.org/2001/XMLSchema" xmlns:xs="http://www.w3.org/2001/XMLSchema" xmlns:p="http://schemas.microsoft.com/office/2006/metadata/properties" xmlns:ns2="005c9745-af53-4853-9807-175558ea4528" xmlns:ns3="052cdbd3-1c6a-4c32-8df2-e4b5ba5e761e" targetNamespace="http://schemas.microsoft.com/office/2006/metadata/properties" ma:root="true" ma:fieldsID="7e2d6232b2523912b7ccf4b119325879" ns2:_="" ns3:_="">
    <xsd:import namespace="005c9745-af53-4853-9807-175558ea4528"/>
    <xsd:import namespace="052cdbd3-1c6a-4c32-8df2-e4b5ba5e76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c9745-af53-4853-9807-175558ea4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b9d91b3-6351-4763-ac6d-6076a2779e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cdbd3-1c6a-4c32-8df2-e4b5ba5e7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667db6e-faf3-46a9-ac26-105326c0e6ee}" ma:internalName="TaxCatchAll" ma:showField="CatchAllData" ma:web="052cdbd3-1c6a-4c32-8df2-e4b5ba5e76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2cdbd3-1c6a-4c32-8df2-e4b5ba5e761e" xsi:nil="true"/>
    <lcf76f155ced4ddcb4097134ff3c332f xmlns="005c9745-af53-4853-9807-175558ea452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1B549D-8CDB-4835-8E90-BE310FB40155}">
  <ds:schemaRefs>
    <ds:schemaRef ds:uri="005c9745-af53-4853-9807-175558ea4528"/>
    <ds:schemaRef ds:uri="052cdbd3-1c6a-4c32-8df2-e4b5ba5e76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A3CD1F-A7C4-4692-965A-0151DE42781A}">
  <ds:schemaRefs>
    <ds:schemaRef ds:uri="005c9745-af53-4853-9807-175558ea4528"/>
    <ds:schemaRef ds:uri="052cdbd3-1c6a-4c32-8df2-e4b5ba5e761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1A4CD9-26DE-493E-8B1F-15236F9463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24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Modern Introduction To Graphic Design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Dekaplus</dc:creator>
  <cp:revision>1</cp:revision>
  <dcterms:modified xsi:type="dcterms:W3CDTF">2025-09-05T10:39:38Z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0x0101001F753328DAFFA04483610C7A4B0B776A</vt:lpwstr>
  </property>
  <property fmtid="{D5CDD505-2E9C-101B-9397-08002B2CF9AE}" pid="3" name="MediaServiceImageTags">
    <vt:lpwstr/>
  </property>
</Properties>
</file>