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 id="2147483668" r:id="rId5"/>
  </p:sldMasterIdLst>
  <p:notesMasterIdLst>
    <p:notesMasterId r:id="rId35"/>
  </p:notesMasterIdLst>
  <p:sldIdLst>
    <p:sldId id="275" r:id="rId6"/>
    <p:sldId id="288" r:id="rId7"/>
    <p:sldId id="289" r:id="rId8"/>
    <p:sldId id="278" r:id="rId9"/>
    <p:sldId id="279" r:id="rId10"/>
    <p:sldId id="260" r:id="rId11"/>
    <p:sldId id="261" r:id="rId12"/>
    <p:sldId id="262" r:id="rId13"/>
    <p:sldId id="263" r:id="rId14"/>
    <p:sldId id="264" r:id="rId15"/>
    <p:sldId id="265" r:id="rId16"/>
    <p:sldId id="290" r:id="rId17"/>
    <p:sldId id="266" r:id="rId18"/>
    <p:sldId id="267" r:id="rId19"/>
    <p:sldId id="280" r:id="rId20"/>
    <p:sldId id="268" r:id="rId21"/>
    <p:sldId id="270" r:id="rId22"/>
    <p:sldId id="271" r:id="rId23"/>
    <p:sldId id="272" r:id="rId24"/>
    <p:sldId id="273" r:id="rId25"/>
    <p:sldId id="274" r:id="rId26"/>
    <p:sldId id="281" r:id="rId27"/>
    <p:sldId id="282" r:id="rId28"/>
    <p:sldId id="283" r:id="rId29"/>
    <p:sldId id="284" r:id="rId30"/>
    <p:sldId id="285" r:id="rId31"/>
    <p:sldId id="286" r:id="rId32"/>
    <p:sldId id="287" r:id="rId33"/>
    <p:sldId id="269" r:id="rId34"/>
  </p:sldIdLst>
  <p:sldSz cx="18288000" cy="10287000"/>
  <p:notesSz cx="6858000" cy="9144000"/>
  <p:embeddedFontLst>
    <p:embeddedFont>
      <p:font typeface="Barlow"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Six Caps" panose="020B0604020202020204" charset="0"/>
      <p:regular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5F5"/>
    <a:srgbClr val="462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553" autoAdjust="0"/>
  </p:normalViewPr>
  <p:slideViewPr>
    <p:cSldViewPr snapToGrid="0">
      <p:cViewPr varScale="1">
        <p:scale>
          <a:sx n="42" d="100"/>
          <a:sy n="42" d="100"/>
        </p:scale>
        <p:origin x="780"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18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58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3" name="Google Shape;87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9"/>
        <p:cNvGrpSpPr/>
        <p:nvPr/>
      </p:nvGrpSpPr>
      <p:grpSpPr>
        <a:xfrm>
          <a:off x="0" y="0"/>
          <a:ext cx="0" cy="0"/>
          <a:chOff x="0" y="0"/>
          <a:chExt cx="0" cy="0"/>
        </a:xfrm>
      </p:grpSpPr>
      <p:sp>
        <p:nvSpPr>
          <p:cNvPr id="310" name="Google Shape;3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1" name="Google Shape;3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2" name="Google Shape;3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5"/>
        <p:cNvGrpSpPr/>
        <p:nvPr/>
      </p:nvGrpSpPr>
      <p:grpSpPr>
        <a:xfrm>
          <a:off x="0" y="0"/>
          <a:ext cx="0" cy="0"/>
          <a:chOff x="0" y="0"/>
          <a:chExt cx="0" cy="0"/>
        </a:xfrm>
      </p:grpSpPr>
      <p:sp>
        <p:nvSpPr>
          <p:cNvPr id="316" name="Google Shape;31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8" name="Google Shape;3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1"/>
        <p:cNvGrpSpPr/>
        <p:nvPr/>
      </p:nvGrpSpPr>
      <p:grpSpPr>
        <a:xfrm>
          <a:off x="0" y="0"/>
          <a:ext cx="0" cy="0"/>
          <a:chOff x="0" y="0"/>
          <a:chExt cx="0" cy="0"/>
        </a:xfrm>
      </p:grpSpPr>
      <p:sp>
        <p:nvSpPr>
          <p:cNvPr id="322" name="Google Shape;3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4" name="Google Shape;324;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5" name="Google Shape;325;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1" name="Google Shape;331;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2" name="Google Shape;332;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33" name="Google Shape;333;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4" name="Google Shape;334;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7"/>
        <p:cNvGrpSpPr/>
        <p:nvPr/>
      </p:nvGrpSpPr>
      <p:grpSpPr>
        <a:xfrm>
          <a:off x="0" y="0"/>
          <a:ext cx="0" cy="0"/>
          <a:chOff x="0" y="0"/>
          <a:chExt cx="0" cy="0"/>
        </a:xfrm>
      </p:grpSpPr>
      <p:sp>
        <p:nvSpPr>
          <p:cNvPr id="338" name="Google Shape;338;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45" name="Google Shape;345;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46" name="Google Shape;3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18"/>
          <p:cNvSpPr>
            <a:spLocks noGrp="1"/>
          </p:cNvSpPr>
          <p:nvPr>
            <p:ph type="pic" idx="2"/>
          </p:nvPr>
        </p:nvSpPr>
        <p:spPr>
          <a:xfrm>
            <a:off x="1792288" y="612775"/>
            <a:ext cx="5486400" cy="4114800"/>
          </a:xfrm>
          <a:prstGeom prst="rect">
            <a:avLst/>
          </a:prstGeom>
          <a:noFill/>
          <a:ln>
            <a:noFill/>
          </a:ln>
        </p:spPr>
      </p:sp>
      <p:sp>
        <p:nvSpPr>
          <p:cNvPr id="352" name="Google Shape;352;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53" name="Google Shape;353;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8" name="Google Shape;358;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9" name="Google Shape;359;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4A8033-60CC-DF81-FF7A-59DAFE088AB7}"/>
              </a:ext>
            </a:extLst>
          </p:cNvPr>
          <p:cNvSpPr>
            <a:spLocks noGrp="1"/>
          </p:cNvSpPr>
          <p:nvPr>
            <p:ph type="ctrTitle"/>
          </p:nvPr>
        </p:nvSpPr>
        <p:spPr>
          <a:xfrm>
            <a:off x="2286000" y="1683545"/>
            <a:ext cx="13716000" cy="3581400"/>
          </a:xfrm>
        </p:spPr>
        <p:txBody>
          <a:bodyPr anchor="b"/>
          <a:lstStyle>
            <a:lvl1pPr algn="ctr">
              <a:defRPr sz="9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DA18389-9FAE-9396-A89C-E57D9F93551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C4E4B3E-6DA3-3B2C-57AC-BBBB5F78AE6E}"/>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72A34206-1D24-2A18-1BEF-3A4C6CB3F19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D48287-6EDB-5530-D05D-E5202CF49AD1}"/>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4888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7">
  <p:cSld name="CUSTOM_6">
    <p:spTree>
      <p:nvGrpSpPr>
        <p:cNvPr id="1" name="Shape 38"/>
        <p:cNvGrpSpPr/>
        <p:nvPr/>
      </p:nvGrpSpPr>
      <p:grpSpPr>
        <a:xfrm>
          <a:off x="0" y="0"/>
          <a:ext cx="0" cy="0"/>
          <a:chOff x="0" y="0"/>
          <a:chExt cx="0" cy="0"/>
        </a:xfrm>
      </p:grpSpPr>
      <p:sp>
        <p:nvSpPr>
          <p:cNvPr id="39" name="Google Shape;39;p4"/>
          <p:cNvSpPr>
            <a:spLocks noGrp="1"/>
          </p:cNvSpPr>
          <p:nvPr>
            <p:ph type="pic" idx="2"/>
          </p:nvPr>
        </p:nvSpPr>
        <p:spPr>
          <a:xfrm>
            <a:off x="426575" y="1496300"/>
            <a:ext cx="5289300" cy="8291700"/>
          </a:xfrm>
          <a:prstGeom prst="rect">
            <a:avLst/>
          </a:prstGeom>
          <a:noFill/>
          <a:ln>
            <a:noFill/>
          </a:ln>
        </p:spPr>
      </p:sp>
      <p:sp>
        <p:nvSpPr>
          <p:cNvPr id="40" name="Google Shape;40;p4"/>
          <p:cNvSpPr>
            <a:spLocks noGrp="1"/>
          </p:cNvSpPr>
          <p:nvPr>
            <p:ph type="pic" idx="3"/>
          </p:nvPr>
        </p:nvSpPr>
        <p:spPr>
          <a:xfrm>
            <a:off x="6165600" y="4748150"/>
            <a:ext cx="5586600" cy="5068200"/>
          </a:xfrm>
          <a:prstGeom prst="rect">
            <a:avLst/>
          </a:prstGeom>
          <a:noFill/>
          <a:ln>
            <a:noFill/>
          </a:ln>
        </p:spPr>
      </p:sp>
      <p:sp>
        <p:nvSpPr>
          <p:cNvPr id="41" name="Google Shape;41;p4"/>
          <p:cNvSpPr>
            <a:spLocks noGrp="1"/>
          </p:cNvSpPr>
          <p:nvPr>
            <p:ph type="pic" idx="4"/>
          </p:nvPr>
        </p:nvSpPr>
        <p:spPr>
          <a:xfrm>
            <a:off x="12201925" y="4748150"/>
            <a:ext cx="5586600" cy="5068200"/>
          </a:xfrm>
          <a:prstGeom prst="rect">
            <a:avLst/>
          </a:prstGeom>
          <a:noFill/>
          <a:ln>
            <a:noFill/>
          </a:ln>
        </p:spPr>
      </p:sp>
      <p:sp>
        <p:nvSpPr>
          <p:cNvPr id="42" name="Google Shape;42;p4"/>
          <p:cNvSpPr>
            <a:spLocks noGrp="1"/>
          </p:cNvSpPr>
          <p:nvPr>
            <p:ph type="pic" idx="5"/>
          </p:nvPr>
        </p:nvSpPr>
        <p:spPr>
          <a:xfrm>
            <a:off x="6165600" y="1496300"/>
            <a:ext cx="11638200" cy="2776800"/>
          </a:xfrm>
          <a:prstGeom prst="rect">
            <a:avLst/>
          </a:prstGeom>
          <a:noFill/>
          <a:ln>
            <a:noFill/>
          </a:ln>
        </p:spPr>
      </p:sp>
      <p:grpSp>
        <p:nvGrpSpPr>
          <p:cNvPr id="43" name="Google Shape;43;p4"/>
          <p:cNvGrpSpPr/>
          <p:nvPr/>
        </p:nvGrpSpPr>
        <p:grpSpPr>
          <a:xfrm>
            <a:off x="0" y="-216993"/>
            <a:ext cx="18288118" cy="1240447"/>
            <a:chOff x="0" y="-57150"/>
            <a:chExt cx="4816592" cy="326700"/>
          </a:xfrm>
        </p:grpSpPr>
        <p:sp>
          <p:nvSpPr>
            <p:cNvPr id="44" name="Google Shape;44;p4"/>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4"/>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4"/>
          <p:cNvGrpSpPr/>
          <p:nvPr/>
        </p:nvGrpSpPr>
        <p:grpSpPr>
          <a:xfrm>
            <a:off x="15178824" y="106043"/>
            <a:ext cx="811337" cy="811337"/>
            <a:chOff x="0" y="0"/>
            <a:chExt cx="812800" cy="812800"/>
          </a:xfrm>
        </p:grpSpPr>
        <p:sp>
          <p:nvSpPr>
            <p:cNvPr id="47" name="Google Shape;47;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9" name="Google Shape;49;p4"/>
          <p:cNvGrpSpPr/>
          <p:nvPr/>
        </p:nvGrpSpPr>
        <p:grpSpPr>
          <a:xfrm>
            <a:off x="16155759" y="106043"/>
            <a:ext cx="811337" cy="811337"/>
            <a:chOff x="0" y="0"/>
            <a:chExt cx="812800" cy="812800"/>
          </a:xfrm>
        </p:grpSpPr>
        <p:sp>
          <p:nvSpPr>
            <p:cNvPr id="50" name="Google Shape;50;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2" name="Google Shape;52;p4"/>
          <p:cNvGrpSpPr/>
          <p:nvPr/>
        </p:nvGrpSpPr>
        <p:grpSpPr>
          <a:xfrm>
            <a:off x="17132694" y="106043"/>
            <a:ext cx="811337" cy="811337"/>
            <a:chOff x="0" y="0"/>
            <a:chExt cx="812800" cy="812800"/>
          </a:xfrm>
        </p:grpSpPr>
        <p:sp>
          <p:nvSpPr>
            <p:cNvPr id="53" name="Google Shape;53;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4"/>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55" name="Google Shape;55;p4"/>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56" name="Google Shape;56;p4"/>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57" name="Google Shape;57;p4"/>
          <p:cNvSpPr txBox="1">
            <a:spLocks noGrp="1"/>
          </p:cNvSpPr>
          <p:nvPr>
            <p:ph type="subTitle" idx="6"/>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58" name="Google Shape;58;p4"/>
          <p:cNvSpPr txBox="1">
            <a:spLocks noGrp="1"/>
          </p:cNvSpPr>
          <p:nvPr>
            <p:ph type="subTitle" idx="7"/>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59" name="Google Shape;59;p4"/>
          <p:cNvSpPr txBox="1">
            <a:spLocks noGrp="1"/>
          </p:cNvSpPr>
          <p:nvPr>
            <p:ph type="subTitle" idx="8"/>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B8E87-1535-7AF6-0A01-1C3C40D622C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7700755-A4B0-5295-3120-95CA0F6C9D7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83590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1FE-3802-D892-F865-5127D785E7FE}"/>
              </a:ext>
            </a:extLst>
          </p:cNvPr>
          <p:cNvSpPr>
            <a:spLocks noGrp="1"/>
          </p:cNvSpPr>
          <p:nvPr>
            <p:ph type="title"/>
          </p:nvPr>
        </p:nvSpPr>
        <p:spPr>
          <a:xfrm>
            <a:off x="1247775" y="2564608"/>
            <a:ext cx="15773400" cy="4279106"/>
          </a:xfrm>
        </p:spPr>
        <p:txBody>
          <a:bodyPr anchor="b"/>
          <a:lstStyle>
            <a:lvl1pPr>
              <a:defRPr sz="9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133B1F0-327F-70DE-E10A-AB6CD4E6E58A}"/>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AA7B53F-C679-73D8-B241-B21DFCC30F62}"/>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939DC49C-667F-B122-6481-DA2F26635BD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2FF80D-E438-C7BA-5538-CC5AC86968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4043174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120734-3EA6-B5A9-4F57-32A6D662BC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22427DF-68C2-64DF-D496-8E4381DD0114}"/>
              </a:ext>
            </a:extLst>
          </p:cNvPr>
          <p:cNvSpPr>
            <a:spLocks noGrp="1"/>
          </p:cNvSpPr>
          <p:nvPr>
            <p:ph sz="half" idx="1"/>
          </p:nvPr>
        </p:nvSpPr>
        <p:spPr>
          <a:xfrm>
            <a:off x="1257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5D228C7-2E97-CEBB-7367-25315D53C2E4}"/>
              </a:ext>
            </a:extLst>
          </p:cNvPr>
          <p:cNvSpPr>
            <a:spLocks noGrp="1"/>
          </p:cNvSpPr>
          <p:nvPr>
            <p:ph sz="half" idx="2"/>
          </p:nvPr>
        </p:nvSpPr>
        <p:spPr>
          <a:xfrm>
            <a:off x="9258300" y="2738438"/>
            <a:ext cx="7772400" cy="652700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6C03ED3-4FEE-AF93-1A93-BAD4C3AB3B72}"/>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6" name="Segnaposto piè di pagina 5">
            <a:extLst>
              <a:ext uri="{FF2B5EF4-FFF2-40B4-BE49-F238E27FC236}">
                <a16:creationId xmlns:a16="http://schemas.microsoft.com/office/drawing/2014/main" id="{41DAA664-B80D-5876-DB3A-0A6DF7BEB4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7E3084-E922-C7D8-7769-9F59C710EA30}"/>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310036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76F4A-7501-D535-228D-DF1C7B191436}"/>
              </a:ext>
            </a:extLst>
          </p:cNvPr>
          <p:cNvSpPr>
            <a:spLocks noGrp="1"/>
          </p:cNvSpPr>
          <p:nvPr>
            <p:ph type="title"/>
          </p:nvPr>
        </p:nvSpPr>
        <p:spPr>
          <a:xfrm>
            <a:off x="1259682" y="547688"/>
            <a:ext cx="15773400" cy="1988345"/>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80B6E19-349D-325C-3E93-FA8F280FA5B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AFFD481-2155-605B-300E-0EE360AB035A}"/>
              </a:ext>
            </a:extLst>
          </p:cNvPr>
          <p:cNvSpPr>
            <a:spLocks noGrp="1"/>
          </p:cNvSpPr>
          <p:nvPr>
            <p:ph sz="half" idx="2"/>
          </p:nvPr>
        </p:nvSpPr>
        <p:spPr>
          <a:xfrm>
            <a:off x="1259683" y="3757613"/>
            <a:ext cx="7736681"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29A74E0-3761-EDF6-D8F7-9E1913792D1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14A4265-2587-5BBB-F358-B0B1E93724C8}"/>
              </a:ext>
            </a:extLst>
          </p:cNvPr>
          <p:cNvSpPr>
            <a:spLocks noGrp="1"/>
          </p:cNvSpPr>
          <p:nvPr>
            <p:ph sz="quarter" idx="4"/>
          </p:nvPr>
        </p:nvSpPr>
        <p:spPr>
          <a:xfrm>
            <a:off x="9258300" y="3757613"/>
            <a:ext cx="7774782" cy="55268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CBD97F-ED78-A74F-D958-AE12AE71CFA0}"/>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8" name="Segnaposto piè di pagina 7">
            <a:extLst>
              <a:ext uri="{FF2B5EF4-FFF2-40B4-BE49-F238E27FC236}">
                <a16:creationId xmlns:a16="http://schemas.microsoft.com/office/drawing/2014/main" id="{BF90F990-CAFC-B028-2117-78FD3CEF0F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7946E84-D85D-7BC6-77B7-98A440E999DB}"/>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822841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47F202-D34E-6A67-C022-3D9638370F0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C44CCC8-2033-F470-EF00-53B71E9D79C5}"/>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4" name="Segnaposto piè di pagina 3">
            <a:extLst>
              <a:ext uri="{FF2B5EF4-FFF2-40B4-BE49-F238E27FC236}">
                <a16:creationId xmlns:a16="http://schemas.microsoft.com/office/drawing/2014/main" id="{E1634BFC-B183-5E34-6921-31833904D3C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53FCA1A-8CFC-A89B-F668-D5F1A61DA1A5}"/>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3763103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09F58CB-F0EA-8E3E-1668-48A797F9AD68}"/>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3" name="Segnaposto piè di pagina 2">
            <a:extLst>
              <a:ext uri="{FF2B5EF4-FFF2-40B4-BE49-F238E27FC236}">
                <a16:creationId xmlns:a16="http://schemas.microsoft.com/office/drawing/2014/main" id="{E21874D3-F30A-3D0B-93CE-D08EBB1E1D7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07C169D-0F22-3547-2744-5DE08F125F9C}"/>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696434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76DCFD-22EC-5D39-66A8-AB7505898CDB}"/>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98DD93-00E8-E852-E8B9-1AE48CB37FF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E3148F4-4A51-7B91-ED43-7F0278B0946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3248F55-09C9-DB0C-94DE-001AFC013BD6}"/>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6" name="Segnaposto piè di pagina 5">
            <a:extLst>
              <a:ext uri="{FF2B5EF4-FFF2-40B4-BE49-F238E27FC236}">
                <a16:creationId xmlns:a16="http://schemas.microsoft.com/office/drawing/2014/main" id="{00D0FCCD-5497-53D8-479E-528E572BA8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CC6CA43-366A-8537-1521-8A02D567935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993372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41817-85E2-392D-2C25-2455F7FE9B55}"/>
              </a:ext>
            </a:extLst>
          </p:cNvPr>
          <p:cNvSpPr>
            <a:spLocks noGrp="1"/>
          </p:cNvSpPr>
          <p:nvPr>
            <p:ph type="title"/>
          </p:nvPr>
        </p:nvSpPr>
        <p:spPr>
          <a:xfrm>
            <a:off x="1259683" y="685800"/>
            <a:ext cx="5898356" cy="2400300"/>
          </a:xfrm>
        </p:spPr>
        <p:txBody>
          <a:bodyPr anchor="b"/>
          <a:lstStyle>
            <a:lvl1pPr>
              <a:defRPr sz="48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1955F-8438-68CF-71A9-C3E83649110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it-IT"/>
          </a:p>
        </p:txBody>
      </p:sp>
      <p:sp>
        <p:nvSpPr>
          <p:cNvPr id="4" name="Segnaposto testo 3">
            <a:extLst>
              <a:ext uri="{FF2B5EF4-FFF2-40B4-BE49-F238E27FC236}">
                <a16:creationId xmlns:a16="http://schemas.microsoft.com/office/drawing/2014/main" id="{0AD27231-7169-0CC1-3078-33910F1B511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DC02E98-033B-ECBB-3832-EB0A30C672E2}"/>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6" name="Segnaposto piè di pagina 5">
            <a:extLst>
              <a:ext uri="{FF2B5EF4-FFF2-40B4-BE49-F238E27FC236}">
                <a16:creationId xmlns:a16="http://schemas.microsoft.com/office/drawing/2014/main" id="{37D33AD3-4A51-D5B7-0658-FAAF34CF58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6AF575D-E082-D305-B5DF-894C73995432}"/>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05905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FFDC8-7641-15B2-FC3A-BEB481A3C11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CC36A8C-CF49-13B4-44FB-CFC87295BB5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F293576-C7D6-0722-4E95-6F72DFE368AA}"/>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CEB0CF89-7EAA-C0F6-B4DD-2895687224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1BAAA-8D3A-85DC-5412-07BC194719EF}"/>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2993519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ED30E4F-7CB3-5F70-11FC-0C5E56AB7204}"/>
              </a:ext>
            </a:extLst>
          </p:cNvPr>
          <p:cNvSpPr>
            <a:spLocks noGrp="1"/>
          </p:cNvSpPr>
          <p:nvPr>
            <p:ph type="title" orient="vert"/>
          </p:nvPr>
        </p:nvSpPr>
        <p:spPr>
          <a:xfrm>
            <a:off x="13087350" y="547688"/>
            <a:ext cx="3943350" cy="871775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D8531E8-2ADC-3940-219A-113133AC9DCB}"/>
              </a:ext>
            </a:extLst>
          </p:cNvPr>
          <p:cNvSpPr>
            <a:spLocks noGrp="1"/>
          </p:cNvSpPr>
          <p:nvPr>
            <p:ph type="body" orient="vert" idx="1"/>
          </p:nvPr>
        </p:nvSpPr>
        <p:spPr>
          <a:xfrm>
            <a:off x="1257300" y="547688"/>
            <a:ext cx="11601450" cy="871775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B03D49-1017-8841-6526-037A9A4C1903}"/>
              </a:ext>
            </a:extLst>
          </p:cNvPr>
          <p:cNvSpPr>
            <a:spLocks noGrp="1"/>
          </p:cNvSpPr>
          <p:nvPr>
            <p:ph type="dt" sz="half" idx="10"/>
          </p:nvPr>
        </p:nvSpPr>
        <p:spPr/>
        <p:txBody>
          <a:bodyPr/>
          <a:lstStyle/>
          <a:p>
            <a:fld id="{9901C8B0-8C88-480C-BCBE-5AD8BF021964}" type="datetimeFigureOut">
              <a:rPr lang="it-IT" smtClean="0"/>
              <a:t>14/07/2025</a:t>
            </a:fld>
            <a:endParaRPr lang="it-IT"/>
          </a:p>
        </p:txBody>
      </p:sp>
      <p:sp>
        <p:nvSpPr>
          <p:cNvPr id="5" name="Segnaposto piè di pagina 4">
            <a:extLst>
              <a:ext uri="{FF2B5EF4-FFF2-40B4-BE49-F238E27FC236}">
                <a16:creationId xmlns:a16="http://schemas.microsoft.com/office/drawing/2014/main" id="{43C4B31E-7A95-7DDF-32A9-73387F05AE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02F97A-98D4-6EBA-619B-C0B9D76A7778}"/>
              </a:ext>
            </a:extLst>
          </p:cNvPr>
          <p:cNvSpPr>
            <a:spLocks noGrp="1"/>
          </p:cNvSpPr>
          <p:nvPr>
            <p:ph type="sldNum" sz="quarter" idx="12"/>
          </p:nvPr>
        </p:nvSpPr>
        <p:spPr/>
        <p:txBody>
          <a:bodyPr/>
          <a:lstStyle/>
          <a:p>
            <a:fld id="{5B325355-2041-4F1E-A86F-5DC659991724}" type="slidenum">
              <a:rPr lang="it-IT" smtClean="0"/>
              <a:t>‹#›</a:t>
            </a:fld>
            <a:endParaRPr lang="it-IT"/>
          </a:p>
        </p:txBody>
      </p:sp>
    </p:spTree>
    <p:extLst>
      <p:ext uri="{BB962C8B-B14F-4D97-AF65-F5344CB8AC3E}">
        <p14:creationId xmlns:p14="http://schemas.microsoft.com/office/powerpoint/2010/main" val="132018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6">
  <p:cSld name="CUSTOM_5">
    <p:spTree>
      <p:nvGrpSpPr>
        <p:cNvPr id="1" name="Shape 60"/>
        <p:cNvGrpSpPr/>
        <p:nvPr/>
      </p:nvGrpSpPr>
      <p:grpSpPr>
        <a:xfrm>
          <a:off x="0" y="0"/>
          <a:ext cx="0" cy="0"/>
          <a:chOff x="0" y="0"/>
          <a:chExt cx="0" cy="0"/>
        </a:xfrm>
      </p:grpSpPr>
      <p:sp>
        <p:nvSpPr>
          <p:cNvPr id="61" name="Google Shape;61;p5"/>
          <p:cNvSpPr>
            <a:spLocks noGrp="1"/>
          </p:cNvSpPr>
          <p:nvPr>
            <p:ph type="pic" idx="2"/>
          </p:nvPr>
        </p:nvSpPr>
        <p:spPr>
          <a:xfrm>
            <a:off x="639850" y="1450350"/>
            <a:ext cx="3802200" cy="3688500"/>
          </a:xfrm>
          <a:prstGeom prst="rect">
            <a:avLst/>
          </a:prstGeom>
          <a:noFill/>
          <a:ln>
            <a:noFill/>
          </a:ln>
        </p:spPr>
      </p:sp>
      <p:sp>
        <p:nvSpPr>
          <p:cNvPr id="62" name="Google Shape;62;p5"/>
          <p:cNvSpPr>
            <a:spLocks noGrp="1"/>
          </p:cNvSpPr>
          <p:nvPr>
            <p:ph type="pic" idx="3"/>
          </p:nvPr>
        </p:nvSpPr>
        <p:spPr>
          <a:xfrm>
            <a:off x="4986313" y="1454938"/>
            <a:ext cx="3802200" cy="3688500"/>
          </a:xfrm>
          <a:prstGeom prst="rect">
            <a:avLst/>
          </a:prstGeom>
          <a:noFill/>
          <a:ln>
            <a:noFill/>
          </a:ln>
        </p:spPr>
      </p:sp>
      <p:cxnSp>
        <p:nvCxnSpPr>
          <p:cNvPr id="63" name="Google Shape;63;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64" name="Google Shape;64;p5"/>
          <p:cNvGrpSpPr/>
          <p:nvPr/>
        </p:nvGrpSpPr>
        <p:grpSpPr>
          <a:xfrm>
            <a:off x="0" y="-216993"/>
            <a:ext cx="18288118" cy="1240447"/>
            <a:chOff x="0" y="-57150"/>
            <a:chExt cx="4816592" cy="326700"/>
          </a:xfrm>
        </p:grpSpPr>
        <p:sp>
          <p:nvSpPr>
            <p:cNvPr id="65" name="Google Shape;65;p5"/>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5"/>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7" name="Google Shape;67;p5"/>
          <p:cNvGrpSpPr/>
          <p:nvPr/>
        </p:nvGrpSpPr>
        <p:grpSpPr>
          <a:xfrm>
            <a:off x="15178824" y="106043"/>
            <a:ext cx="811337" cy="811337"/>
            <a:chOff x="0" y="0"/>
            <a:chExt cx="812800" cy="812800"/>
          </a:xfrm>
        </p:grpSpPr>
        <p:sp>
          <p:nvSpPr>
            <p:cNvPr id="68" name="Google Shape;68;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0" name="Google Shape;70;p5"/>
          <p:cNvGrpSpPr/>
          <p:nvPr/>
        </p:nvGrpSpPr>
        <p:grpSpPr>
          <a:xfrm>
            <a:off x="16155759" y="106043"/>
            <a:ext cx="811337" cy="811337"/>
            <a:chOff x="0" y="0"/>
            <a:chExt cx="812800" cy="812800"/>
          </a:xfrm>
        </p:grpSpPr>
        <p:sp>
          <p:nvSpPr>
            <p:cNvPr id="71" name="Google Shape;7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3" name="Google Shape;73;p5"/>
          <p:cNvGrpSpPr/>
          <p:nvPr/>
        </p:nvGrpSpPr>
        <p:grpSpPr>
          <a:xfrm>
            <a:off x="17132694" y="106043"/>
            <a:ext cx="811337" cy="811337"/>
            <a:chOff x="0" y="0"/>
            <a:chExt cx="812800" cy="812800"/>
          </a:xfrm>
        </p:grpSpPr>
        <p:sp>
          <p:nvSpPr>
            <p:cNvPr id="74" name="Google Shape;7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5"/>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76" name="Google Shape;76;p5"/>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77" name="Google Shape;77;p5"/>
          <p:cNvSpPr/>
          <p:nvPr/>
        </p:nvSpPr>
        <p:spPr>
          <a:xfrm rot="-5400000">
            <a:off x="9127524" y="759236"/>
            <a:ext cx="8943695" cy="13423932"/>
          </a:xfrm>
          <a:custGeom>
            <a:avLst/>
            <a:gdLst/>
            <a:ahLst/>
            <a:cxnLst/>
            <a:rect l="l" t="t" r="r" b="b"/>
            <a:pathLst>
              <a:path w="8943695" h="13423932" extrusionOk="0">
                <a:moveTo>
                  <a:pt x="0" y="0"/>
                </a:moveTo>
                <a:lnTo>
                  <a:pt x="8943694" y="0"/>
                </a:lnTo>
                <a:lnTo>
                  <a:pt x="8943694" y="13423932"/>
                </a:lnTo>
                <a:lnTo>
                  <a:pt x="0" y="1342393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5"/>
          <p:cNvSpPr/>
          <p:nvPr/>
        </p:nvSpPr>
        <p:spPr>
          <a:xfrm>
            <a:off x="9144000" y="5329304"/>
            <a:ext cx="2313951" cy="2525145"/>
          </a:xfrm>
          <a:custGeom>
            <a:avLst/>
            <a:gdLst/>
            <a:ahLst/>
            <a:cxnLst/>
            <a:rect l="l" t="t" r="r" b="b"/>
            <a:pathLst>
              <a:path w="2313951" h="2525145" extrusionOk="0">
                <a:moveTo>
                  <a:pt x="0" y="0"/>
                </a:moveTo>
                <a:lnTo>
                  <a:pt x="2313951" y="0"/>
                </a:lnTo>
                <a:lnTo>
                  <a:pt x="2313951" y="2525145"/>
                </a:lnTo>
                <a:lnTo>
                  <a:pt x="0" y="25251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5"/>
          <p:cNvSpPr txBox="1">
            <a:spLocks noGrp="1"/>
          </p:cNvSpPr>
          <p:nvPr>
            <p:ph type="subTitle" idx="1"/>
          </p:nvPr>
        </p:nvSpPr>
        <p:spPr>
          <a:xfrm>
            <a:off x="607050"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0" name="Google Shape;80;p5"/>
          <p:cNvSpPr txBox="1">
            <a:spLocks noGrp="1"/>
          </p:cNvSpPr>
          <p:nvPr>
            <p:ph type="body" idx="4"/>
          </p:nvPr>
        </p:nvSpPr>
        <p:spPr>
          <a:xfrm>
            <a:off x="607050"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1" name="Google Shape;81;p5"/>
          <p:cNvSpPr txBox="1">
            <a:spLocks noGrp="1"/>
          </p:cNvSpPr>
          <p:nvPr>
            <p:ph type="subTitle" idx="5"/>
          </p:nvPr>
        </p:nvSpPr>
        <p:spPr>
          <a:xfrm>
            <a:off x="4986225" y="5830950"/>
            <a:ext cx="3035100" cy="607200"/>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82" name="Google Shape;82;p5"/>
          <p:cNvSpPr txBox="1">
            <a:spLocks noGrp="1"/>
          </p:cNvSpPr>
          <p:nvPr>
            <p:ph type="body" idx="6"/>
          </p:nvPr>
        </p:nvSpPr>
        <p:spPr>
          <a:xfrm>
            <a:off x="4986225" y="6634875"/>
            <a:ext cx="3675000" cy="32322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Clr>
                <a:srgbClr val="462AF0"/>
              </a:buClr>
              <a:buSzPts val="2100"/>
              <a:buChar char="•"/>
              <a:defRPr sz="2100">
                <a:solidFill>
                  <a:srgbClr val="462AF0"/>
                </a:solidFill>
              </a:defRPr>
            </a:lvl1pPr>
            <a:lvl2pPr marL="914400" lvl="1" indent="-361950">
              <a:spcBef>
                <a:spcPts val="560"/>
              </a:spcBef>
              <a:spcAft>
                <a:spcPts val="0"/>
              </a:spcAft>
              <a:buClr>
                <a:srgbClr val="462AF0"/>
              </a:buClr>
              <a:buSzPts val="2100"/>
              <a:buChar char="–"/>
              <a:defRPr>
                <a:solidFill>
                  <a:srgbClr val="462AF0"/>
                </a:solidFill>
              </a:defRPr>
            </a:lvl2pPr>
            <a:lvl3pPr marL="1371600" lvl="2" indent="-361950">
              <a:spcBef>
                <a:spcPts val="480"/>
              </a:spcBef>
              <a:spcAft>
                <a:spcPts val="0"/>
              </a:spcAft>
              <a:buClr>
                <a:srgbClr val="462AF0"/>
              </a:buClr>
              <a:buSzPts val="2100"/>
              <a:buChar char="•"/>
              <a:defRPr>
                <a:solidFill>
                  <a:srgbClr val="462AF0"/>
                </a:solidFill>
              </a:defRPr>
            </a:lvl3pPr>
            <a:lvl4pPr marL="1828800" lvl="3" indent="-361950">
              <a:spcBef>
                <a:spcPts val="400"/>
              </a:spcBef>
              <a:spcAft>
                <a:spcPts val="0"/>
              </a:spcAft>
              <a:buClr>
                <a:srgbClr val="462AF0"/>
              </a:buClr>
              <a:buSzPts val="2100"/>
              <a:buChar char="–"/>
              <a:defRPr>
                <a:solidFill>
                  <a:srgbClr val="462AF0"/>
                </a:solidFill>
              </a:defRPr>
            </a:lvl4pPr>
            <a:lvl5pPr marL="2286000" lvl="4" indent="-361950">
              <a:spcBef>
                <a:spcPts val="400"/>
              </a:spcBef>
              <a:spcAft>
                <a:spcPts val="0"/>
              </a:spcAft>
              <a:buClr>
                <a:srgbClr val="462AF0"/>
              </a:buClr>
              <a:buSzPts val="2100"/>
              <a:buChar char="»"/>
              <a:defRPr>
                <a:solidFill>
                  <a:srgbClr val="462AF0"/>
                </a:solidFill>
              </a:defRPr>
            </a:lvl5pPr>
            <a:lvl6pPr marL="2743200" lvl="5" indent="-361950">
              <a:spcBef>
                <a:spcPts val="400"/>
              </a:spcBef>
              <a:spcAft>
                <a:spcPts val="0"/>
              </a:spcAft>
              <a:buClr>
                <a:srgbClr val="462AF0"/>
              </a:buClr>
              <a:buSzPts val="2100"/>
              <a:buChar char="•"/>
              <a:defRPr>
                <a:solidFill>
                  <a:srgbClr val="462AF0"/>
                </a:solidFill>
              </a:defRPr>
            </a:lvl6pPr>
            <a:lvl7pPr marL="3200400" lvl="6" indent="-361950">
              <a:spcBef>
                <a:spcPts val="400"/>
              </a:spcBef>
              <a:spcAft>
                <a:spcPts val="0"/>
              </a:spcAft>
              <a:buClr>
                <a:srgbClr val="462AF0"/>
              </a:buClr>
              <a:buSzPts val="2100"/>
              <a:buChar char="•"/>
              <a:defRPr>
                <a:solidFill>
                  <a:srgbClr val="462AF0"/>
                </a:solidFill>
              </a:defRPr>
            </a:lvl7pPr>
            <a:lvl8pPr marL="3657600" lvl="7" indent="-361950">
              <a:spcBef>
                <a:spcPts val="400"/>
              </a:spcBef>
              <a:spcAft>
                <a:spcPts val="0"/>
              </a:spcAft>
              <a:buClr>
                <a:srgbClr val="462AF0"/>
              </a:buClr>
              <a:buSzPts val="2100"/>
              <a:buChar char="•"/>
              <a:defRPr>
                <a:solidFill>
                  <a:srgbClr val="462AF0"/>
                </a:solidFill>
              </a:defRPr>
            </a:lvl8pPr>
            <a:lvl9pPr marL="4114800" lvl="8" indent="-361950">
              <a:spcBef>
                <a:spcPts val="400"/>
              </a:spcBef>
              <a:spcAft>
                <a:spcPts val="0"/>
              </a:spcAft>
              <a:buClr>
                <a:srgbClr val="462AF0"/>
              </a:buClr>
              <a:buSzPts val="2100"/>
              <a:buChar char="•"/>
              <a:defRPr>
                <a:solidFill>
                  <a:srgbClr val="462AF0"/>
                </a:solidFill>
              </a:defRPr>
            </a:lvl9pPr>
          </a:lstStyle>
          <a:p>
            <a:endParaRPr/>
          </a:p>
        </p:txBody>
      </p:sp>
      <p:sp>
        <p:nvSpPr>
          <p:cNvPr id="83" name="Google Shape;83;p5"/>
          <p:cNvSpPr txBox="1">
            <a:spLocks noGrp="1"/>
          </p:cNvSpPr>
          <p:nvPr>
            <p:ph type="title"/>
          </p:nvPr>
        </p:nvSpPr>
        <p:spPr>
          <a:xfrm>
            <a:off x="11238600" y="3730875"/>
            <a:ext cx="6562800" cy="1493100"/>
          </a:xfrm>
          <a:prstGeom prst="rect">
            <a:avLst/>
          </a:prstGeom>
        </p:spPr>
        <p:txBody>
          <a:bodyPr spcFirstLastPara="1" wrap="square" lIns="91425" tIns="45700" rIns="91425" bIns="45700" anchor="t" anchorCtr="0">
            <a:normAutofit/>
          </a:bodyPr>
          <a:lstStyle>
            <a:lvl1pPr lvl="0" algn="r">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
          <p:cNvSpPr txBox="1">
            <a:spLocks noGrp="1"/>
          </p:cNvSpPr>
          <p:nvPr>
            <p:ph type="subTitle" idx="7"/>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85" name="Google Shape;85;p5"/>
          <p:cNvSpPr txBox="1">
            <a:spLocks noGrp="1"/>
          </p:cNvSpPr>
          <p:nvPr>
            <p:ph type="subTitle" idx="8"/>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86" name="Google Shape;86;p5"/>
          <p:cNvSpPr txBox="1">
            <a:spLocks noGrp="1"/>
          </p:cNvSpPr>
          <p:nvPr>
            <p:ph type="subTitle" idx="9"/>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87" name="Google Shape;87;p5"/>
          <p:cNvSpPr txBox="1">
            <a:spLocks noGrp="1"/>
          </p:cNvSpPr>
          <p:nvPr>
            <p:ph type="subTitle" idx="13"/>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7" name="Segnaposto numero diapositiva 5">
            <a:extLst>
              <a:ext uri="{FF2B5EF4-FFF2-40B4-BE49-F238E27FC236}">
                <a16:creationId xmlns:a16="http://schemas.microsoft.com/office/drawing/2014/main" id="{9C0C598D-6C1C-A7C4-D602-74BF16825F88}"/>
              </a:ext>
            </a:extLst>
          </p:cNvPr>
          <p:cNvSpPr>
            <a:spLocks noGrp="1"/>
          </p:cNvSpPr>
          <p:nvPr>
            <p:ph type="sldNum" sz="quarter" idx="12"/>
          </p:nvPr>
        </p:nvSpPr>
        <p:spPr>
          <a:xfrm>
            <a:off x="1257300" y="9534526"/>
            <a:ext cx="1588641" cy="547688"/>
          </a:xfrm>
        </p:spPr>
        <p:txBody>
          <a:bodyPr/>
          <a:lstStyle>
            <a:lvl1pPr algn="l">
              <a:defRPr/>
            </a:lvl1pPr>
          </a:lstStyle>
          <a:p>
            <a:fld id="{022E96F3-3B82-46EB-A7B7-6F3245180A36}" type="slidenum">
              <a:rPr lang="it-IT" smtClean="0"/>
              <a:pPr/>
              <a:t>‹#›</a:t>
            </a:fld>
            <a:endParaRPr lang="it-IT"/>
          </a:p>
        </p:txBody>
      </p:sp>
      <p:pic>
        <p:nvPicPr>
          <p:cNvPr id="8" name="Immagine 7">
            <a:extLst>
              <a:ext uri="{FF2B5EF4-FFF2-40B4-BE49-F238E27FC236}">
                <a16:creationId xmlns:a16="http://schemas.microsoft.com/office/drawing/2014/main" id="{FB180AEC-745D-41FB-CBB7-18EF11FA7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1621" y="9349967"/>
            <a:ext cx="8806880" cy="925191"/>
          </a:xfrm>
          <a:prstGeom prst="rect">
            <a:avLst/>
          </a:prstGeom>
        </p:spPr>
      </p:pic>
      <p:sp>
        <p:nvSpPr>
          <p:cNvPr id="9" name="Segnaposto piè di pagina 3">
            <a:extLst>
              <a:ext uri="{FF2B5EF4-FFF2-40B4-BE49-F238E27FC236}">
                <a16:creationId xmlns:a16="http://schemas.microsoft.com/office/drawing/2014/main" id="{ED66B66A-50A0-AEBA-1957-2AE5E7EA45AE}"/>
              </a:ext>
            </a:extLst>
          </p:cNvPr>
          <p:cNvSpPr>
            <a:spLocks noGrp="1"/>
          </p:cNvSpPr>
          <p:nvPr>
            <p:ph type="ftr" sz="quarter" idx="11"/>
          </p:nvPr>
        </p:nvSpPr>
        <p:spPr>
          <a:xfrm>
            <a:off x="10858500" y="9534526"/>
            <a:ext cx="6172200" cy="547688"/>
          </a:xfrm>
          <a:prstGeom prst="rect">
            <a:avLst/>
          </a:prstGeom>
        </p:spPr>
        <p:txBody>
          <a:bodyPr/>
          <a:lstStyle/>
          <a:p>
            <a:r>
              <a:rPr lang="en-US" dirty="0">
                <a:latin typeface="Times New Roman" panose="02020603050405020304" pitchFamily="18" charset="0"/>
                <a:cs typeface="Times New Roman" panose="02020603050405020304" pitchFamily="18" charset="0"/>
              </a:rPr>
              <a:t>ICQIS 2025 International Conference 21-23 May 2025</a:t>
            </a:r>
            <a:endParaRPr lang="it-IT" dirty="0">
              <a:latin typeface="Times New Roman" panose="02020603050405020304" pitchFamily="18" charset="0"/>
              <a:cs typeface="Times New Roman" panose="02020603050405020304" pitchFamily="18" charset="0"/>
            </a:endParaRPr>
          </a:p>
        </p:txBody>
      </p:sp>
      <p:sp>
        <p:nvSpPr>
          <p:cNvPr id="16" name="Titolo 1">
            <a:extLst>
              <a:ext uri="{FF2B5EF4-FFF2-40B4-BE49-F238E27FC236}">
                <a16:creationId xmlns:a16="http://schemas.microsoft.com/office/drawing/2014/main" id="{7B1FB45E-FA95-B50F-CA55-99D937F9242B}"/>
              </a:ext>
            </a:extLst>
          </p:cNvPr>
          <p:cNvSpPr>
            <a:spLocks noGrp="1"/>
          </p:cNvSpPr>
          <p:nvPr>
            <p:ph type="title" hasCustomPrompt="1"/>
          </p:nvPr>
        </p:nvSpPr>
        <p:spPr>
          <a:xfrm>
            <a:off x="1257300" y="547688"/>
            <a:ext cx="15773400" cy="1988345"/>
          </a:xfrm>
        </p:spPr>
        <p:txBody>
          <a:bodyPr/>
          <a:lstStyle>
            <a:lvl1pPr algn="ctr">
              <a:defRPr sz="6000" b="1">
                <a:latin typeface="+mj-lt"/>
              </a:defRPr>
            </a:lvl1pPr>
          </a:lstStyle>
          <a:p>
            <a:r>
              <a:rPr lang="it-IT"/>
              <a:t>Titolo</a:t>
            </a:r>
          </a:p>
        </p:txBody>
      </p:sp>
      <p:sp>
        <p:nvSpPr>
          <p:cNvPr id="17" name="Segnaposto testo 13">
            <a:extLst>
              <a:ext uri="{FF2B5EF4-FFF2-40B4-BE49-F238E27FC236}">
                <a16:creationId xmlns:a16="http://schemas.microsoft.com/office/drawing/2014/main" id="{5CDA1284-8D8D-2294-6E1A-77B83B2B6279}"/>
              </a:ext>
            </a:extLst>
          </p:cNvPr>
          <p:cNvSpPr>
            <a:spLocks noGrp="1"/>
          </p:cNvSpPr>
          <p:nvPr>
            <p:ph type="body" sz="quarter" idx="13"/>
          </p:nvPr>
        </p:nvSpPr>
        <p:spPr>
          <a:xfrm>
            <a:off x="1257300" y="2759870"/>
            <a:ext cx="15773400" cy="4783931"/>
          </a:xfrm>
        </p:spPr>
        <p:txBody>
          <a:bodyPr>
            <a:normAutofit/>
          </a:bodyPr>
          <a:lstStyle>
            <a:lvl1pPr marL="0" indent="0">
              <a:buFontTx/>
              <a:buNone/>
              <a:defRPr sz="3000">
                <a:solidFill>
                  <a:schemeClr val="tx1">
                    <a:lumMod val="65000"/>
                    <a:lumOff val="35000"/>
                  </a:schemeClr>
                </a:solidFill>
              </a:defRPr>
            </a:lvl1pPr>
            <a:lvl2pPr marL="685800" indent="0">
              <a:buFontTx/>
              <a:buNone/>
              <a:defRPr sz="3000">
                <a:solidFill>
                  <a:schemeClr val="tx1">
                    <a:lumMod val="65000"/>
                    <a:lumOff val="35000"/>
                  </a:schemeClr>
                </a:solidFill>
              </a:defRPr>
            </a:lvl2pPr>
            <a:lvl3pPr marL="1371600" indent="0">
              <a:buFontTx/>
              <a:buNone/>
              <a:defRPr sz="3000">
                <a:solidFill>
                  <a:schemeClr val="tx1">
                    <a:lumMod val="65000"/>
                    <a:lumOff val="35000"/>
                  </a:schemeClr>
                </a:solidFill>
              </a:defRPr>
            </a:lvl3pPr>
            <a:lvl4pPr marL="2057400" indent="0">
              <a:buFontTx/>
              <a:buNone/>
              <a:defRPr sz="3000">
                <a:solidFill>
                  <a:schemeClr val="tx1">
                    <a:lumMod val="65000"/>
                    <a:lumOff val="35000"/>
                  </a:schemeClr>
                </a:solidFill>
              </a:defRPr>
            </a:lvl4pPr>
            <a:lvl5pPr marL="2743200" indent="0">
              <a:buFontTx/>
              <a:buNone/>
              <a:defRPr sz="3000">
                <a:solidFill>
                  <a:schemeClr val="tx1">
                    <a:lumMod val="65000"/>
                    <a:lumOff val="3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7514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88"/>
        <p:cNvGrpSpPr/>
        <p:nvPr/>
      </p:nvGrpSpPr>
      <p:grpSpPr>
        <a:xfrm>
          <a:off x="0" y="0"/>
          <a:ext cx="0" cy="0"/>
          <a:chOff x="0" y="0"/>
          <a:chExt cx="0" cy="0"/>
        </a:xfrm>
      </p:grpSpPr>
      <p:grpSp>
        <p:nvGrpSpPr>
          <p:cNvPr id="89" name="Google Shape;89;p6"/>
          <p:cNvGrpSpPr/>
          <p:nvPr/>
        </p:nvGrpSpPr>
        <p:grpSpPr>
          <a:xfrm>
            <a:off x="287017" y="4268852"/>
            <a:ext cx="4939455" cy="1648171"/>
            <a:chOff x="0" y="-57150"/>
            <a:chExt cx="421200" cy="140545"/>
          </a:xfrm>
        </p:grpSpPr>
        <p:sp>
          <p:nvSpPr>
            <p:cNvPr id="90" name="Google Shape;90;p6"/>
            <p:cNvSpPr/>
            <p:nvPr/>
          </p:nvSpPr>
          <p:spPr>
            <a:xfrm>
              <a:off x="0" y="0"/>
              <a:ext cx="421185" cy="83395"/>
            </a:xfrm>
            <a:custGeom>
              <a:avLst/>
              <a:gdLst/>
              <a:ahLst/>
              <a:cxnLst/>
              <a:rect l="l" t="t" r="r" b="b"/>
              <a:pathLst>
                <a:path w="421185" h="83395" extrusionOk="0">
                  <a:moveTo>
                    <a:pt x="41697" y="0"/>
                  </a:moveTo>
                  <a:lnTo>
                    <a:pt x="379488" y="0"/>
                  </a:lnTo>
                  <a:cubicBezTo>
                    <a:pt x="390547" y="0"/>
                    <a:pt x="401153" y="4393"/>
                    <a:pt x="408972" y="12213"/>
                  </a:cubicBezTo>
                  <a:cubicBezTo>
                    <a:pt x="416792" y="20033"/>
                    <a:pt x="421185" y="30638"/>
                    <a:pt x="421185" y="41697"/>
                  </a:cubicBezTo>
                  <a:lnTo>
                    <a:pt x="421185" y="41697"/>
                  </a:lnTo>
                  <a:cubicBezTo>
                    <a:pt x="421185" y="64726"/>
                    <a:pt x="402517" y="83395"/>
                    <a:pt x="379488"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6"/>
          <p:cNvGrpSpPr/>
          <p:nvPr/>
        </p:nvGrpSpPr>
        <p:grpSpPr>
          <a:xfrm>
            <a:off x="0" y="-216993"/>
            <a:ext cx="18288118" cy="1240447"/>
            <a:chOff x="0" y="-57150"/>
            <a:chExt cx="4816592" cy="326700"/>
          </a:xfrm>
        </p:grpSpPr>
        <p:sp>
          <p:nvSpPr>
            <p:cNvPr id="93" name="Google Shape;93;p6"/>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6"/>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5" name="Google Shape;95;p6"/>
          <p:cNvGrpSpPr/>
          <p:nvPr/>
        </p:nvGrpSpPr>
        <p:grpSpPr>
          <a:xfrm>
            <a:off x="15178824" y="106043"/>
            <a:ext cx="811337" cy="811337"/>
            <a:chOff x="0" y="0"/>
            <a:chExt cx="812800" cy="812800"/>
          </a:xfrm>
        </p:grpSpPr>
        <p:sp>
          <p:nvSpPr>
            <p:cNvPr id="96" name="Google Shape;96;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8" name="Google Shape;98;p6"/>
          <p:cNvGrpSpPr/>
          <p:nvPr/>
        </p:nvGrpSpPr>
        <p:grpSpPr>
          <a:xfrm>
            <a:off x="16155759" y="106043"/>
            <a:ext cx="811337" cy="811337"/>
            <a:chOff x="0" y="0"/>
            <a:chExt cx="812800" cy="812800"/>
          </a:xfrm>
        </p:grpSpPr>
        <p:sp>
          <p:nvSpPr>
            <p:cNvPr id="99" name="Google Shape;99;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1" name="Google Shape;101;p6"/>
          <p:cNvGrpSpPr/>
          <p:nvPr/>
        </p:nvGrpSpPr>
        <p:grpSpPr>
          <a:xfrm>
            <a:off x="17132694" y="106043"/>
            <a:ext cx="811337" cy="811337"/>
            <a:chOff x="0" y="0"/>
            <a:chExt cx="812800" cy="812800"/>
          </a:xfrm>
        </p:grpSpPr>
        <p:sp>
          <p:nvSpPr>
            <p:cNvPr id="102" name="Google Shape;102;p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6"/>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04" name="Google Shape;104;p6"/>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05" name="Google Shape;105;p6"/>
          <p:cNvGrpSpPr/>
          <p:nvPr/>
        </p:nvGrpSpPr>
        <p:grpSpPr>
          <a:xfrm>
            <a:off x="6612563" y="4268852"/>
            <a:ext cx="4929393" cy="1648171"/>
            <a:chOff x="0" y="-57150"/>
            <a:chExt cx="420342" cy="140545"/>
          </a:xfrm>
        </p:grpSpPr>
        <p:sp>
          <p:nvSpPr>
            <p:cNvPr id="106" name="Google Shape;106;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8" name="Google Shape;108;p6"/>
          <p:cNvGrpSpPr/>
          <p:nvPr/>
        </p:nvGrpSpPr>
        <p:grpSpPr>
          <a:xfrm>
            <a:off x="12927818" y="4268852"/>
            <a:ext cx="4929393" cy="1648171"/>
            <a:chOff x="0" y="-57150"/>
            <a:chExt cx="420342" cy="140545"/>
          </a:xfrm>
        </p:grpSpPr>
        <p:sp>
          <p:nvSpPr>
            <p:cNvPr id="109" name="Google Shape;109;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1" name="Google Shape;111;p6"/>
          <p:cNvGrpSpPr/>
          <p:nvPr/>
        </p:nvGrpSpPr>
        <p:grpSpPr>
          <a:xfrm>
            <a:off x="328109" y="7797795"/>
            <a:ext cx="4940088" cy="1648171"/>
            <a:chOff x="0" y="-57150"/>
            <a:chExt cx="421254" cy="140545"/>
          </a:xfrm>
        </p:grpSpPr>
        <p:sp>
          <p:nvSpPr>
            <p:cNvPr id="112" name="Google Shape;112;p6"/>
            <p:cNvSpPr/>
            <p:nvPr/>
          </p:nvSpPr>
          <p:spPr>
            <a:xfrm>
              <a:off x="0" y="0"/>
              <a:ext cx="421254" cy="83395"/>
            </a:xfrm>
            <a:custGeom>
              <a:avLst/>
              <a:gdLst/>
              <a:ahLst/>
              <a:cxnLst/>
              <a:rect l="l" t="t" r="r" b="b"/>
              <a:pathLst>
                <a:path w="421254" h="83395" extrusionOk="0">
                  <a:moveTo>
                    <a:pt x="41697" y="0"/>
                  </a:moveTo>
                  <a:lnTo>
                    <a:pt x="379557" y="0"/>
                  </a:lnTo>
                  <a:cubicBezTo>
                    <a:pt x="402586" y="0"/>
                    <a:pt x="421254" y="18669"/>
                    <a:pt x="421254" y="41697"/>
                  </a:cubicBezTo>
                  <a:lnTo>
                    <a:pt x="421254" y="41697"/>
                  </a:lnTo>
                  <a:cubicBezTo>
                    <a:pt x="421254" y="52756"/>
                    <a:pt x="416861" y="63362"/>
                    <a:pt x="409041" y="71182"/>
                  </a:cubicBezTo>
                  <a:cubicBezTo>
                    <a:pt x="401222" y="79002"/>
                    <a:pt x="390616" y="83395"/>
                    <a:pt x="37955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6"/>
            <p:cNvSpPr txBox="1"/>
            <p:nvPr/>
          </p:nvSpPr>
          <p:spPr>
            <a:xfrm>
              <a:off x="0" y="-57150"/>
              <a:ext cx="4212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4" name="Google Shape;114;p6"/>
          <p:cNvGrpSpPr/>
          <p:nvPr/>
        </p:nvGrpSpPr>
        <p:grpSpPr>
          <a:xfrm>
            <a:off x="6654061" y="7797795"/>
            <a:ext cx="4929393" cy="1648171"/>
            <a:chOff x="0" y="-57150"/>
            <a:chExt cx="420342" cy="140545"/>
          </a:xfrm>
        </p:grpSpPr>
        <p:sp>
          <p:nvSpPr>
            <p:cNvPr id="115" name="Google Shape;115;p6"/>
            <p:cNvSpPr/>
            <p:nvPr/>
          </p:nvSpPr>
          <p:spPr>
            <a:xfrm>
              <a:off x="0" y="0"/>
              <a:ext cx="420342" cy="83395"/>
            </a:xfrm>
            <a:custGeom>
              <a:avLst/>
              <a:gdLst/>
              <a:ahLst/>
              <a:cxnLst/>
              <a:rect l="l" t="t" r="r" b="b"/>
              <a:pathLst>
                <a:path w="420342" h="83395" extrusionOk="0">
                  <a:moveTo>
                    <a:pt x="41697" y="0"/>
                  </a:moveTo>
                  <a:lnTo>
                    <a:pt x="378645" y="0"/>
                  </a:lnTo>
                  <a:cubicBezTo>
                    <a:pt x="389704" y="0"/>
                    <a:pt x="400309" y="4393"/>
                    <a:pt x="408129" y="12213"/>
                  </a:cubicBezTo>
                  <a:cubicBezTo>
                    <a:pt x="415949" y="20033"/>
                    <a:pt x="420342" y="30638"/>
                    <a:pt x="420342" y="41697"/>
                  </a:cubicBezTo>
                  <a:lnTo>
                    <a:pt x="420342" y="41697"/>
                  </a:lnTo>
                  <a:cubicBezTo>
                    <a:pt x="420342" y="64726"/>
                    <a:pt x="401674" y="83395"/>
                    <a:pt x="37864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6"/>
            <p:cNvSpPr txBox="1"/>
            <p:nvPr/>
          </p:nvSpPr>
          <p:spPr>
            <a:xfrm>
              <a:off x="0" y="-57150"/>
              <a:ext cx="4203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7" name="Google Shape;117;p6"/>
          <p:cNvGrpSpPr/>
          <p:nvPr/>
        </p:nvGrpSpPr>
        <p:grpSpPr>
          <a:xfrm>
            <a:off x="12974406" y="7797795"/>
            <a:ext cx="4919172" cy="1648171"/>
            <a:chOff x="0" y="-57150"/>
            <a:chExt cx="419474" cy="140545"/>
          </a:xfrm>
        </p:grpSpPr>
        <p:sp>
          <p:nvSpPr>
            <p:cNvPr id="118" name="Google Shape;118;p6"/>
            <p:cNvSpPr/>
            <p:nvPr/>
          </p:nvSpPr>
          <p:spPr>
            <a:xfrm>
              <a:off x="0" y="0"/>
              <a:ext cx="419474" cy="83395"/>
            </a:xfrm>
            <a:custGeom>
              <a:avLst/>
              <a:gdLst/>
              <a:ahLst/>
              <a:cxnLst/>
              <a:rect l="l" t="t" r="r" b="b"/>
              <a:pathLst>
                <a:path w="419474" h="83395" extrusionOk="0">
                  <a:moveTo>
                    <a:pt x="41697" y="0"/>
                  </a:moveTo>
                  <a:lnTo>
                    <a:pt x="377777" y="0"/>
                  </a:lnTo>
                  <a:cubicBezTo>
                    <a:pt x="400805" y="0"/>
                    <a:pt x="419474" y="18669"/>
                    <a:pt x="419474" y="41697"/>
                  </a:cubicBezTo>
                  <a:lnTo>
                    <a:pt x="419474" y="41697"/>
                  </a:lnTo>
                  <a:cubicBezTo>
                    <a:pt x="419474" y="52756"/>
                    <a:pt x="415081" y="63362"/>
                    <a:pt x="407261" y="71182"/>
                  </a:cubicBezTo>
                  <a:cubicBezTo>
                    <a:pt x="399441" y="79002"/>
                    <a:pt x="388835" y="83395"/>
                    <a:pt x="377777"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6"/>
            <p:cNvSpPr txBox="1"/>
            <p:nvPr/>
          </p:nvSpPr>
          <p:spPr>
            <a:xfrm>
              <a:off x="0" y="-57150"/>
              <a:ext cx="4194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20" name="Google Shape;120;p6"/>
          <p:cNvCxnSpPr/>
          <p:nvPr/>
        </p:nvCxnSpPr>
        <p:spPr>
          <a:xfrm rot="10800000" flipH="1">
            <a:off x="1163235" y="4020991"/>
            <a:ext cx="2196000" cy="588300"/>
          </a:xfrm>
          <a:prstGeom prst="straightConnector1">
            <a:avLst/>
          </a:prstGeom>
          <a:noFill/>
          <a:ln w="28575" cap="flat" cmpd="sng">
            <a:solidFill>
              <a:srgbClr val="462AF0"/>
            </a:solidFill>
            <a:prstDash val="solid"/>
            <a:round/>
            <a:headEnd type="none" w="sm" len="sm"/>
            <a:tailEnd type="none" w="sm" len="sm"/>
          </a:ln>
        </p:spPr>
      </p:cxnSp>
      <p:cxnSp>
        <p:nvCxnSpPr>
          <p:cNvPr id="121" name="Google Shape;121;p6"/>
          <p:cNvCxnSpPr/>
          <p:nvPr/>
        </p:nvCxnSpPr>
        <p:spPr>
          <a:xfrm rot="10800000" flipH="1">
            <a:off x="3352550" y="3030119"/>
            <a:ext cx="913200" cy="981000"/>
          </a:xfrm>
          <a:prstGeom prst="straightConnector1">
            <a:avLst/>
          </a:prstGeom>
          <a:noFill/>
          <a:ln w="28575" cap="flat" cmpd="sng">
            <a:solidFill>
              <a:srgbClr val="462AF0"/>
            </a:solidFill>
            <a:prstDash val="solid"/>
            <a:round/>
            <a:headEnd type="none" w="sm" len="sm"/>
            <a:tailEnd type="none" w="sm" len="sm"/>
          </a:ln>
        </p:spPr>
      </p:cxnSp>
      <p:grpSp>
        <p:nvGrpSpPr>
          <p:cNvPr id="122" name="Google Shape;122;p6"/>
          <p:cNvGrpSpPr/>
          <p:nvPr/>
        </p:nvGrpSpPr>
        <p:grpSpPr>
          <a:xfrm>
            <a:off x="8157170" y="2894748"/>
            <a:ext cx="1815795" cy="1588821"/>
            <a:chOff x="0" y="0"/>
            <a:chExt cx="812800" cy="711200"/>
          </a:xfrm>
        </p:grpSpPr>
        <p:sp>
          <p:nvSpPr>
            <p:cNvPr id="123" name="Google Shape;123;p6"/>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6"/>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25" name="Google Shape;125;p6"/>
          <p:cNvSpPr/>
          <p:nvPr/>
        </p:nvSpPr>
        <p:spPr>
          <a:xfrm>
            <a:off x="2058667" y="7222041"/>
            <a:ext cx="851724" cy="979252"/>
          </a:xfrm>
          <a:custGeom>
            <a:avLst/>
            <a:gdLst/>
            <a:ahLst/>
            <a:cxnLst/>
            <a:rect l="l" t="t" r="r" b="b"/>
            <a:pathLst>
              <a:path w="851724" h="979252" extrusionOk="0">
                <a:moveTo>
                  <a:pt x="0" y="0"/>
                </a:moveTo>
                <a:lnTo>
                  <a:pt x="851725" y="0"/>
                </a:lnTo>
                <a:lnTo>
                  <a:pt x="851725" y="979252"/>
                </a:lnTo>
                <a:lnTo>
                  <a:pt x="0" y="9792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6"/>
          <p:cNvGrpSpPr/>
          <p:nvPr/>
        </p:nvGrpSpPr>
        <p:grpSpPr>
          <a:xfrm>
            <a:off x="13969539" y="2957807"/>
            <a:ext cx="2928825" cy="1714500"/>
            <a:chOff x="0" y="0"/>
            <a:chExt cx="3905100" cy="2286000"/>
          </a:xfrm>
        </p:grpSpPr>
        <p:cxnSp>
          <p:nvCxnSpPr>
            <p:cNvPr id="127" name="Google Shape;127;p6"/>
            <p:cNvCxnSpPr/>
            <p:nvPr/>
          </p:nvCxnSpPr>
          <p:spPr>
            <a:xfrm>
              <a:off x="0" y="393003"/>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8" name="Google Shape;128;p6"/>
            <p:cNvCxnSpPr/>
            <p:nvPr/>
          </p:nvCxnSpPr>
          <p:spPr>
            <a:xfrm>
              <a:off x="0" y="771666"/>
              <a:ext cx="3905100" cy="0"/>
            </a:xfrm>
            <a:prstGeom prst="straightConnector1">
              <a:avLst/>
            </a:prstGeom>
            <a:noFill/>
            <a:ln w="38100" cap="flat" cmpd="sng">
              <a:solidFill>
                <a:srgbClr val="462AF0"/>
              </a:solidFill>
              <a:prstDash val="solid"/>
              <a:round/>
              <a:headEnd type="none" w="sm" len="sm"/>
              <a:tailEnd type="none" w="sm" len="sm"/>
            </a:ln>
          </p:spPr>
        </p:cxnSp>
        <p:cxnSp>
          <p:nvCxnSpPr>
            <p:cNvPr id="129" name="Google Shape;129;p6"/>
            <p:cNvCxnSpPr/>
            <p:nvPr/>
          </p:nvCxnSpPr>
          <p:spPr>
            <a:xfrm>
              <a:off x="0" y="1150328"/>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0" name="Google Shape;130;p6"/>
            <p:cNvCxnSpPr/>
            <p:nvPr/>
          </p:nvCxnSpPr>
          <p:spPr>
            <a:xfrm>
              <a:off x="0" y="1528991"/>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1" name="Google Shape;131;p6"/>
            <p:cNvCxnSpPr/>
            <p:nvPr/>
          </p:nvCxnSpPr>
          <p:spPr>
            <a:xfrm>
              <a:off x="0" y="1907654"/>
              <a:ext cx="3905100" cy="0"/>
            </a:xfrm>
            <a:prstGeom prst="straightConnector1">
              <a:avLst/>
            </a:prstGeom>
            <a:noFill/>
            <a:ln w="38100" cap="flat" cmpd="sng">
              <a:solidFill>
                <a:srgbClr val="462AF0"/>
              </a:solidFill>
              <a:prstDash val="solid"/>
              <a:round/>
              <a:headEnd type="none" w="sm" len="sm"/>
              <a:tailEnd type="none" w="sm" len="sm"/>
            </a:ln>
          </p:spPr>
        </p:cxnSp>
        <p:cxnSp>
          <p:nvCxnSpPr>
            <p:cNvPr id="132" name="Google Shape;132;p6"/>
            <p:cNvCxnSpPr/>
            <p:nvPr/>
          </p:nvCxnSpPr>
          <p:spPr>
            <a:xfrm>
              <a:off x="1752083"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3" name="Google Shape;133;p6"/>
            <p:cNvCxnSpPr/>
            <p:nvPr/>
          </p:nvCxnSpPr>
          <p:spPr>
            <a:xfrm>
              <a:off x="1373420"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4" name="Google Shape;134;p6"/>
            <p:cNvCxnSpPr/>
            <p:nvPr/>
          </p:nvCxnSpPr>
          <p:spPr>
            <a:xfrm>
              <a:off x="994757"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5" name="Google Shape;135;p6"/>
            <p:cNvCxnSpPr/>
            <p:nvPr/>
          </p:nvCxnSpPr>
          <p:spPr>
            <a:xfrm>
              <a:off x="616095"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6" name="Google Shape;136;p6"/>
            <p:cNvCxnSpPr/>
            <p:nvPr/>
          </p:nvCxnSpPr>
          <p:spPr>
            <a:xfrm>
              <a:off x="237432"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7" name="Google Shape;137;p6"/>
            <p:cNvCxnSpPr/>
            <p:nvPr/>
          </p:nvCxnSpPr>
          <p:spPr>
            <a:xfrm>
              <a:off x="3647766"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8" name="Google Shape;138;p6"/>
            <p:cNvCxnSpPr/>
            <p:nvPr/>
          </p:nvCxnSpPr>
          <p:spPr>
            <a:xfrm>
              <a:off x="3269104"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39" name="Google Shape;139;p6"/>
            <p:cNvCxnSpPr/>
            <p:nvPr/>
          </p:nvCxnSpPr>
          <p:spPr>
            <a:xfrm>
              <a:off x="2890441"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0" name="Google Shape;140;p6"/>
            <p:cNvCxnSpPr/>
            <p:nvPr/>
          </p:nvCxnSpPr>
          <p:spPr>
            <a:xfrm>
              <a:off x="2511778" y="0"/>
              <a:ext cx="0" cy="2286000"/>
            </a:xfrm>
            <a:prstGeom prst="straightConnector1">
              <a:avLst/>
            </a:prstGeom>
            <a:noFill/>
            <a:ln w="38100" cap="flat" cmpd="sng">
              <a:solidFill>
                <a:srgbClr val="462AF0"/>
              </a:solidFill>
              <a:prstDash val="solid"/>
              <a:round/>
              <a:headEnd type="none" w="sm" len="sm"/>
              <a:tailEnd type="none" w="sm" len="sm"/>
            </a:ln>
          </p:spPr>
        </p:cxnSp>
        <p:cxnSp>
          <p:nvCxnSpPr>
            <p:cNvPr id="141" name="Google Shape;141;p6"/>
            <p:cNvCxnSpPr/>
            <p:nvPr/>
          </p:nvCxnSpPr>
          <p:spPr>
            <a:xfrm>
              <a:off x="2133116" y="0"/>
              <a:ext cx="0" cy="2286000"/>
            </a:xfrm>
            <a:prstGeom prst="straightConnector1">
              <a:avLst/>
            </a:prstGeom>
            <a:noFill/>
            <a:ln w="38100" cap="flat" cmpd="sng">
              <a:solidFill>
                <a:srgbClr val="462AF0"/>
              </a:solidFill>
              <a:prstDash val="solid"/>
              <a:round/>
              <a:headEnd type="none" w="sm" len="sm"/>
              <a:tailEnd type="none" w="sm" len="sm"/>
            </a:ln>
          </p:spPr>
        </p:cxnSp>
      </p:grpSp>
      <p:sp>
        <p:nvSpPr>
          <p:cNvPr id="142" name="Google Shape;142;p6"/>
          <p:cNvSpPr/>
          <p:nvPr/>
        </p:nvSpPr>
        <p:spPr>
          <a:xfrm>
            <a:off x="2910392" y="6846715"/>
            <a:ext cx="652895" cy="750652"/>
          </a:xfrm>
          <a:custGeom>
            <a:avLst/>
            <a:gdLst/>
            <a:ahLst/>
            <a:cxnLst/>
            <a:rect l="l" t="t" r="r" b="b"/>
            <a:pathLst>
              <a:path w="652895" h="750652" extrusionOk="0">
                <a:moveTo>
                  <a:pt x="0" y="0"/>
                </a:moveTo>
                <a:lnTo>
                  <a:pt x="652894" y="0"/>
                </a:lnTo>
                <a:lnTo>
                  <a:pt x="652894" y="750652"/>
                </a:lnTo>
                <a:lnTo>
                  <a:pt x="0" y="75065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3" name="Google Shape;143;p6"/>
          <p:cNvGrpSpPr/>
          <p:nvPr/>
        </p:nvGrpSpPr>
        <p:grpSpPr>
          <a:xfrm>
            <a:off x="8141708" y="6583146"/>
            <a:ext cx="2041614" cy="1700749"/>
            <a:chOff x="-3" y="-137078"/>
            <a:chExt cx="2722152" cy="2267666"/>
          </a:xfrm>
        </p:grpSpPr>
        <p:grpSp>
          <p:nvGrpSpPr>
            <p:cNvPr id="144" name="Google Shape;144;p6"/>
            <p:cNvGrpSpPr/>
            <p:nvPr/>
          </p:nvGrpSpPr>
          <p:grpSpPr>
            <a:xfrm>
              <a:off x="1772379" y="-137078"/>
              <a:ext cx="709256" cy="2267666"/>
              <a:chOff x="0" y="-47625"/>
              <a:chExt cx="140100" cy="447934"/>
            </a:xfrm>
          </p:grpSpPr>
          <p:sp>
            <p:nvSpPr>
              <p:cNvPr id="145" name="Google Shape;145;p6"/>
              <p:cNvSpPr/>
              <p:nvPr/>
            </p:nvSpPr>
            <p:spPr>
              <a:xfrm>
                <a:off x="0" y="0"/>
                <a:ext cx="139984" cy="400309"/>
              </a:xfrm>
              <a:custGeom>
                <a:avLst/>
                <a:gdLst/>
                <a:ahLst/>
                <a:cxnLst/>
                <a:rect l="l" t="t" r="r" b="b"/>
                <a:pathLst>
                  <a:path w="139984" h="400309" extrusionOk="0">
                    <a:moveTo>
                      <a:pt x="0" y="0"/>
                    </a:moveTo>
                    <a:lnTo>
                      <a:pt x="139984" y="0"/>
                    </a:lnTo>
                    <a:lnTo>
                      <a:pt x="139984" y="400309"/>
                    </a:lnTo>
                    <a:lnTo>
                      <a:pt x="0" y="400309"/>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txBox="1"/>
              <p:nvPr/>
            </p:nvSpPr>
            <p:spPr>
              <a:xfrm>
                <a:off x="0" y="-47625"/>
                <a:ext cx="140100" cy="4479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7" name="Google Shape;147;p6"/>
            <p:cNvGrpSpPr/>
            <p:nvPr/>
          </p:nvGrpSpPr>
          <p:grpSpPr>
            <a:xfrm rot="5400000">
              <a:off x="1006445" y="-1006447"/>
              <a:ext cx="709256" cy="2722152"/>
              <a:chOff x="0" y="-47625"/>
              <a:chExt cx="140100" cy="537709"/>
            </a:xfrm>
          </p:grpSpPr>
          <p:sp>
            <p:nvSpPr>
              <p:cNvPr id="148" name="Google Shape;148;p6"/>
              <p:cNvSpPr/>
              <p:nvPr/>
            </p:nvSpPr>
            <p:spPr>
              <a:xfrm>
                <a:off x="0" y="0"/>
                <a:ext cx="139984" cy="490084"/>
              </a:xfrm>
              <a:custGeom>
                <a:avLst/>
                <a:gdLst/>
                <a:ahLst/>
                <a:cxnLst/>
                <a:rect l="l" t="t" r="r" b="b"/>
                <a:pathLst>
                  <a:path w="139984" h="490084" extrusionOk="0">
                    <a:moveTo>
                      <a:pt x="0" y="0"/>
                    </a:moveTo>
                    <a:lnTo>
                      <a:pt x="139984" y="0"/>
                    </a:lnTo>
                    <a:lnTo>
                      <a:pt x="139984" y="490084"/>
                    </a:lnTo>
                    <a:lnTo>
                      <a:pt x="0" y="490084"/>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6"/>
              <p:cNvSpPr txBox="1"/>
              <p:nvPr/>
            </p:nvSpPr>
            <p:spPr>
              <a:xfrm>
                <a:off x="0" y="-47625"/>
                <a:ext cx="140100" cy="53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0" name="Google Shape;150;p6"/>
            <p:cNvGrpSpPr/>
            <p:nvPr/>
          </p:nvGrpSpPr>
          <p:grpSpPr>
            <a:xfrm>
              <a:off x="21594" y="637709"/>
              <a:ext cx="1528455" cy="1482300"/>
              <a:chOff x="0" y="-47625"/>
              <a:chExt cx="301917" cy="292800"/>
            </a:xfrm>
          </p:grpSpPr>
          <p:sp>
            <p:nvSpPr>
              <p:cNvPr id="151" name="Google Shape;151;p6"/>
              <p:cNvSpPr/>
              <p:nvPr/>
            </p:nvSpPr>
            <p:spPr>
              <a:xfrm>
                <a:off x="0" y="0"/>
                <a:ext cx="301917" cy="245042"/>
              </a:xfrm>
              <a:custGeom>
                <a:avLst/>
                <a:gdLst/>
                <a:ahLst/>
                <a:cxnLst/>
                <a:rect l="l" t="t" r="r" b="b"/>
                <a:pathLst>
                  <a:path w="301917" h="245042" extrusionOk="0">
                    <a:moveTo>
                      <a:pt x="0" y="0"/>
                    </a:moveTo>
                    <a:lnTo>
                      <a:pt x="301917" y="0"/>
                    </a:lnTo>
                    <a:lnTo>
                      <a:pt x="301917" y="245042"/>
                    </a:lnTo>
                    <a:lnTo>
                      <a:pt x="0" y="245042"/>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6"/>
              <p:cNvSpPr txBox="1"/>
              <p:nvPr/>
            </p:nvSpPr>
            <p:spPr>
              <a:xfrm>
                <a:off x="0" y="-47625"/>
                <a:ext cx="301800" cy="2928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3" name="Google Shape;153;p6"/>
          <p:cNvSpPr txBox="1"/>
          <p:nvPr/>
        </p:nvSpPr>
        <p:spPr>
          <a:xfrm>
            <a:off x="14623941" y="6780075"/>
            <a:ext cx="1904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9000" b="1">
                <a:solidFill>
                  <a:srgbClr val="462AF0"/>
                </a:solidFill>
                <a:latin typeface="Barlow"/>
                <a:ea typeface="Barlow"/>
                <a:cs typeface="Barlow"/>
                <a:sym typeface="Barlow"/>
              </a:rPr>
              <a:t>Aa</a:t>
            </a:r>
            <a:endParaRPr/>
          </a:p>
        </p:txBody>
      </p:sp>
      <p:sp>
        <p:nvSpPr>
          <p:cNvPr id="154" name="Google Shape;154;p6"/>
          <p:cNvSpPr txBox="1">
            <a:spLocks noGrp="1"/>
          </p:cNvSpPr>
          <p:nvPr>
            <p:ph type="subTitle" idx="1"/>
          </p:nvPr>
        </p:nvSpPr>
        <p:spPr>
          <a:xfrm>
            <a:off x="6557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5" name="Google Shape;155;p6"/>
          <p:cNvSpPr txBox="1">
            <a:spLocks noGrp="1"/>
          </p:cNvSpPr>
          <p:nvPr>
            <p:ph type="body" idx="2"/>
          </p:nvPr>
        </p:nvSpPr>
        <p:spPr>
          <a:xfrm>
            <a:off x="5906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6" name="Google Shape;156;p6"/>
          <p:cNvSpPr txBox="1">
            <a:spLocks noGrp="1"/>
          </p:cNvSpPr>
          <p:nvPr>
            <p:ph type="subTitle" idx="3"/>
          </p:nvPr>
        </p:nvSpPr>
        <p:spPr>
          <a:xfrm>
            <a:off x="700480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7" name="Google Shape;157;p6"/>
          <p:cNvSpPr txBox="1">
            <a:spLocks noGrp="1"/>
          </p:cNvSpPr>
          <p:nvPr>
            <p:ph type="body" idx="4"/>
          </p:nvPr>
        </p:nvSpPr>
        <p:spPr>
          <a:xfrm>
            <a:off x="693970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58" name="Google Shape;158;p6"/>
          <p:cNvSpPr txBox="1">
            <a:spLocks noGrp="1"/>
          </p:cNvSpPr>
          <p:nvPr>
            <p:ph type="subTitle" idx="5"/>
          </p:nvPr>
        </p:nvSpPr>
        <p:spPr>
          <a:xfrm>
            <a:off x="13353850" y="864960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59" name="Google Shape;159;p6"/>
          <p:cNvSpPr txBox="1">
            <a:spLocks noGrp="1"/>
          </p:cNvSpPr>
          <p:nvPr>
            <p:ph type="body" idx="6"/>
          </p:nvPr>
        </p:nvSpPr>
        <p:spPr>
          <a:xfrm>
            <a:off x="13288750" y="956837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0" name="Google Shape;160;p6"/>
          <p:cNvSpPr txBox="1">
            <a:spLocks noGrp="1"/>
          </p:cNvSpPr>
          <p:nvPr>
            <p:ph type="subTitle" idx="7"/>
          </p:nvPr>
        </p:nvSpPr>
        <p:spPr>
          <a:xfrm>
            <a:off x="6532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1" name="Google Shape;161;p6"/>
          <p:cNvSpPr txBox="1">
            <a:spLocks noGrp="1"/>
          </p:cNvSpPr>
          <p:nvPr>
            <p:ph type="body" idx="8"/>
          </p:nvPr>
        </p:nvSpPr>
        <p:spPr>
          <a:xfrm>
            <a:off x="5881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2" name="Google Shape;162;p6"/>
          <p:cNvSpPr txBox="1">
            <a:spLocks noGrp="1"/>
          </p:cNvSpPr>
          <p:nvPr>
            <p:ph type="subTitle" idx="9"/>
          </p:nvPr>
        </p:nvSpPr>
        <p:spPr>
          <a:xfrm>
            <a:off x="700225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3" name="Google Shape;163;p6"/>
          <p:cNvSpPr txBox="1">
            <a:spLocks noGrp="1"/>
          </p:cNvSpPr>
          <p:nvPr>
            <p:ph type="body" idx="13"/>
          </p:nvPr>
        </p:nvSpPr>
        <p:spPr>
          <a:xfrm>
            <a:off x="693715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4" name="Google Shape;164;p6"/>
          <p:cNvSpPr txBox="1">
            <a:spLocks noGrp="1"/>
          </p:cNvSpPr>
          <p:nvPr>
            <p:ph type="subTitle" idx="14"/>
          </p:nvPr>
        </p:nvSpPr>
        <p:spPr>
          <a:xfrm>
            <a:off x="13351300" y="5069850"/>
            <a:ext cx="4233000" cy="5883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None/>
              <a:defRPr>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165" name="Google Shape;165;p6"/>
          <p:cNvSpPr txBox="1">
            <a:spLocks noGrp="1"/>
          </p:cNvSpPr>
          <p:nvPr>
            <p:ph type="body" idx="15"/>
          </p:nvPr>
        </p:nvSpPr>
        <p:spPr>
          <a:xfrm>
            <a:off x="13286200" y="5988625"/>
            <a:ext cx="4363200" cy="393900"/>
          </a:xfrm>
          <a:prstGeom prst="rect">
            <a:avLst/>
          </a:prstGeom>
        </p:spPr>
        <p:txBody>
          <a:bodyPr spcFirstLastPara="1" wrap="square" lIns="91425" tIns="45700" rIns="91425" bIns="45700" anchor="t" anchorCtr="0">
            <a:normAutofit/>
          </a:bodyPr>
          <a:lstStyle>
            <a:lvl1pPr marL="457200" lvl="0" indent="-361950" algn="ctr">
              <a:spcBef>
                <a:spcPts val="640"/>
              </a:spcBef>
              <a:spcAft>
                <a:spcPts val="0"/>
              </a:spcAft>
              <a:buSzPts val="2100"/>
              <a:buChar char="•"/>
              <a:defRPr sz="2100"/>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
        <p:nvSpPr>
          <p:cNvPr id="166" name="Google Shape;166;p6"/>
          <p:cNvSpPr txBox="1">
            <a:spLocks noGrp="1"/>
          </p:cNvSpPr>
          <p:nvPr>
            <p:ph type="title"/>
          </p:nvPr>
        </p:nvSpPr>
        <p:spPr>
          <a:xfrm>
            <a:off x="3502263" y="1193950"/>
            <a:ext cx="11320500" cy="1385400"/>
          </a:xfrm>
          <a:prstGeom prst="rect">
            <a:avLst/>
          </a:prstGeom>
        </p:spPr>
        <p:txBody>
          <a:bodyPr spcFirstLastPara="1" wrap="square" lIns="91425" tIns="45700" rIns="91425" bIns="45700" anchor="t" anchorCtr="0">
            <a:normAutofit/>
          </a:bodyPr>
          <a:lstStyle>
            <a:lvl1pPr lvl="0">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
          <p:cNvSpPr txBox="1">
            <a:spLocks noGrp="1"/>
          </p:cNvSpPr>
          <p:nvPr>
            <p:ph type="subTitle" idx="16"/>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68" name="Google Shape;168;p6"/>
          <p:cNvSpPr txBox="1">
            <a:spLocks noGrp="1"/>
          </p:cNvSpPr>
          <p:nvPr>
            <p:ph type="subTitle" idx="17"/>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69" name="Google Shape;169;p6"/>
          <p:cNvSpPr txBox="1">
            <a:spLocks noGrp="1"/>
          </p:cNvSpPr>
          <p:nvPr>
            <p:ph type="subTitle" idx="18"/>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70" name="Google Shape;170;p6"/>
          <p:cNvSpPr txBox="1">
            <a:spLocks noGrp="1"/>
          </p:cNvSpPr>
          <p:nvPr>
            <p:ph type="subTitle" idx="19"/>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p:cSld name="CUSTOM_3">
    <p:spTree>
      <p:nvGrpSpPr>
        <p:cNvPr id="1" name="Shape 171"/>
        <p:cNvGrpSpPr/>
        <p:nvPr/>
      </p:nvGrpSpPr>
      <p:grpSpPr>
        <a:xfrm>
          <a:off x="0" y="0"/>
          <a:ext cx="0" cy="0"/>
          <a:chOff x="0" y="0"/>
          <a:chExt cx="0" cy="0"/>
        </a:xfrm>
      </p:grpSpPr>
      <p:sp>
        <p:nvSpPr>
          <p:cNvPr id="172" name="Google Shape;172;p7"/>
          <p:cNvSpPr>
            <a:spLocks noGrp="1"/>
          </p:cNvSpPr>
          <p:nvPr>
            <p:ph type="pic" idx="2"/>
          </p:nvPr>
        </p:nvSpPr>
        <p:spPr>
          <a:xfrm>
            <a:off x="9401050" y="2004900"/>
            <a:ext cx="3802200" cy="3688500"/>
          </a:xfrm>
          <a:prstGeom prst="rect">
            <a:avLst/>
          </a:prstGeom>
          <a:noFill/>
          <a:ln>
            <a:noFill/>
          </a:ln>
        </p:spPr>
      </p:sp>
      <p:sp>
        <p:nvSpPr>
          <p:cNvPr id="173" name="Google Shape;173;p7"/>
          <p:cNvSpPr>
            <a:spLocks noGrp="1"/>
          </p:cNvSpPr>
          <p:nvPr>
            <p:ph type="pic" idx="3"/>
          </p:nvPr>
        </p:nvSpPr>
        <p:spPr>
          <a:xfrm>
            <a:off x="9399150" y="5983213"/>
            <a:ext cx="3802200" cy="3688500"/>
          </a:xfrm>
          <a:prstGeom prst="rect">
            <a:avLst/>
          </a:prstGeom>
          <a:noFill/>
          <a:ln>
            <a:noFill/>
          </a:ln>
        </p:spPr>
      </p:sp>
      <p:sp>
        <p:nvSpPr>
          <p:cNvPr id="174" name="Google Shape;174;p7"/>
          <p:cNvSpPr>
            <a:spLocks noGrp="1"/>
          </p:cNvSpPr>
          <p:nvPr>
            <p:ph type="pic" idx="4"/>
          </p:nvPr>
        </p:nvSpPr>
        <p:spPr>
          <a:xfrm>
            <a:off x="13457175" y="2004914"/>
            <a:ext cx="3802200" cy="7649700"/>
          </a:xfrm>
          <a:prstGeom prst="rect">
            <a:avLst/>
          </a:prstGeom>
          <a:noFill/>
          <a:ln>
            <a:noFill/>
          </a:ln>
        </p:spPr>
      </p:sp>
      <p:grpSp>
        <p:nvGrpSpPr>
          <p:cNvPr id="175" name="Google Shape;175;p7"/>
          <p:cNvGrpSpPr/>
          <p:nvPr/>
        </p:nvGrpSpPr>
        <p:grpSpPr>
          <a:xfrm>
            <a:off x="0" y="-216993"/>
            <a:ext cx="18288118" cy="1240447"/>
            <a:chOff x="0" y="-57150"/>
            <a:chExt cx="4816592" cy="326700"/>
          </a:xfrm>
        </p:grpSpPr>
        <p:sp>
          <p:nvSpPr>
            <p:cNvPr id="176" name="Google Shape;176;p7"/>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8" name="Google Shape;178;p7"/>
          <p:cNvGrpSpPr/>
          <p:nvPr/>
        </p:nvGrpSpPr>
        <p:grpSpPr>
          <a:xfrm>
            <a:off x="15178824" y="106043"/>
            <a:ext cx="811337" cy="811337"/>
            <a:chOff x="0" y="0"/>
            <a:chExt cx="812800" cy="812800"/>
          </a:xfrm>
        </p:grpSpPr>
        <p:sp>
          <p:nvSpPr>
            <p:cNvPr id="179" name="Google Shape;17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1" name="Google Shape;181;p7"/>
          <p:cNvGrpSpPr/>
          <p:nvPr/>
        </p:nvGrpSpPr>
        <p:grpSpPr>
          <a:xfrm>
            <a:off x="16155759" y="106043"/>
            <a:ext cx="811337" cy="811337"/>
            <a:chOff x="0" y="0"/>
            <a:chExt cx="812800" cy="812800"/>
          </a:xfrm>
        </p:grpSpPr>
        <p:sp>
          <p:nvSpPr>
            <p:cNvPr id="182" name="Google Shape;18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4" name="Google Shape;184;p7"/>
          <p:cNvGrpSpPr/>
          <p:nvPr/>
        </p:nvGrpSpPr>
        <p:grpSpPr>
          <a:xfrm>
            <a:off x="17132694" y="106043"/>
            <a:ext cx="811337" cy="811337"/>
            <a:chOff x="0" y="0"/>
            <a:chExt cx="812800" cy="812800"/>
          </a:xfrm>
        </p:grpSpPr>
        <p:sp>
          <p:nvSpPr>
            <p:cNvPr id="185" name="Google Shape;185;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7"/>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187" name="Google Shape;187;p7"/>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188" name="Google Shape;188;p7"/>
          <p:cNvGrpSpPr/>
          <p:nvPr/>
        </p:nvGrpSpPr>
        <p:grpSpPr>
          <a:xfrm>
            <a:off x="623032" y="8023607"/>
            <a:ext cx="4035261" cy="1648171"/>
            <a:chOff x="0" y="-57150"/>
            <a:chExt cx="344100" cy="140545"/>
          </a:xfrm>
        </p:grpSpPr>
        <p:sp>
          <p:nvSpPr>
            <p:cNvPr id="189" name="Google Shape;189;p7"/>
            <p:cNvSpPr/>
            <p:nvPr/>
          </p:nvSpPr>
          <p:spPr>
            <a:xfrm>
              <a:off x="0" y="0"/>
              <a:ext cx="344062" cy="83395"/>
            </a:xfrm>
            <a:custGeom>
              <a:avLst/>
              <a:gdLst/>
              <a:ahLst/>
              <a:cxnLst/>
              <a:rect l="l" t="t" r="r" b="b"/>
              <a:pathLst>
                <a:path w="344062" h="83395" extrusionOk="0">
                  <a:moveTo>
                    <a:pt x="41697" y="0"/>
                  </a:moveTo>
                  <a:lnTo>
                    <a:pt x="302365" y="0"/>
                  </a:lnTo>
                  <a:cubicBezTo>
                    <a:pt x="313423" y="0"/>
                    <a:pt x="324029" y="4393"/>
                    <a:pt x="331849" y="12213"/>
                  </a:cubicBezTo>
                  <a:cubicBezTo>
                    <a:pt x="339669" y="20033"/>
                    <a:pt x="344062" y="30638"/>
                    <a:pt x="344062" y="41697"/>
                  </a:cubicBezTo>
                  <a:lnTo>
                    <a:pt x="344062" y="41697"/>
                  </a:lnTo>
                  <a:cubicBezTo>
                    <a:pt x="344062" y="64726"/>
                    <a:pt x="325393" y="83395"/>
                    <a:pt x="302365"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txBox="1"/>
            <p:nvPr/>
          </p:nvSpPr>
          <p:spPr>
            <a:xfrm>
              <a:off x="0" y="-57150"/>
              <a:ext cx="3441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1" name="Google Shape;191;p7"/>
          <p:cNvGrpSpPr/>
          <p:nvPr/>
        </p:nvGrpSpPr>
        <p:grpSpPr>
          <a:xfrm>
            <a:off x="4046559" y="8863743"/>
            <a:ext cx="329717" cy="638097"/>
            <a:chOff x="14757" y="14757"/>
            <a:chExt cx="439622" cy="850796"/>
          </a:xfrm>
        </p:grpSpPr>
        <p:cxnSp>
          <p:nvCxnSpPr>
            <p:cNvPr id="192" name="Google Shape;192;p7"/>
            <p:cNvCxnSpPr/>
            <p:nvPr/>
          </p:nvCxnSpPr>
          <p:spPr>
            <a:xfrm>
              <a:off x="19079" y="14757"/>
              <a:ext cx="435300" cy="435300"/>
            </a:xfrm>
            <a:prstGeom prst="straightConnector1">
              <a:avLst/>
            </a:prstGeom>
            <a:noFill/>
            <a:ln w="41725" cap="flat" cmpd="sng">
              <a:solidFill>
                <a:srgbClr val="FFFFFF"/>
              </a:solidFill>
              <a:prstDash val="solid"/>
              <a:round/>
              <a:headEnd type="none" w="sm" len="sm"/>
              <a:tailEnd type="none" w="sm" len="sm"/>
            </a:ln>
          </p:spPr>
        </p:cxnSp>
        <p:cxnSp>
          <p:nvCxnSpPr>
            <p:cNvPr id="193" name="Google Shape;193;p7"/>
            <p:cNvCxnSpPr/>
            <p:nvPr/>
          </p:nvCxnSpPr>
          <p:spPr>
            <a:xfrm rot="10800000" flipH="1">
              <a:off x="14757" y="430253"/>
              <a:ext cx="435300" cy="435300"/>
            </a:xfrm>
            <a:prstGeom prst="straightConnector1">
              <a:avLst/>
            </a:prstGeom>
            <a:noFill/>
            <a:ln w="41725" cap="flat" cmpd="sng">
              <a:solidFill>
                <a:srgbClr val="FFFFFF"/>
              </a:solidFill>
              <a:prstDash val="solid"/>
              <a:round/>
              <a:headEnd type="none" w="sm" len="sm"/>
              <a:tailEnd type="none" w="sm" len="sm"/>
            </a:ln>
          </p:spPr>
        </p:cxnSp>
      </p:grpSp>
      <p:sp>
        <p:nvSpPr>
          <p:cNvPr id="194" name="Google Shape;194;p7"/>
          <p:cNvSpPr/>
          <p:nvPr/>
        </p:nvSpPr>
        <p:spPr>
          <a:xfrm>
            <a:off x="7248498" y="3575641"/>
            <a:ext cx="736600" cy="1181136"/>
          </a:xfrm>
          <a:custGeom>
            <a:avLst/>
            <a:gdLst/>
            <a:ahLst/>
            <a:cxnLst/>
            <a:rect l="l" t="t" r="r" b="b"/>
            <a:pathLst>
              <a:path w="736600" h="1181136" extrusionOk="0">
                <a:moveTo>
                  <a:pt x="0" y="0"/>
                </a:moveTo>
                <a:lnTo>
                  <a:pt x="736600" y="0"/>
                </a:lnTo>
                <a:lnTo>
                  <a:pt x="736600" y="1181136"/>
                </a:lnTo>
                <a:lnTo>
                  <a:pt x="0" y="1181136"/>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196" name="Google Shape;196;p7"/>
          <p:cNvSpPr txBox="1">
            <a:spLocks noGrp="1"/>
          </p:cNvSpPr>
          <p:nvPr>
            <p:ph type="subTitle" idx="5"/>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197" name="Google Shape;197;p7"/>
          <p:cNvSpPr txBox="1">
            <a:spLocks noGrp="1"/>
          </p:cNvSpPr>
          <p:nvPr>
            <p:ph type="subTitle" idx="6"/>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8" name="Google Shape;198;p7"/>
          <p:cNvSpPr txBox="1">
            <a:spLocks noGrp="1"/>
          </p:cNvSpPr>
          <p:nvPr>
            <p:ph type="subTitle" idx="7"/>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199" name="Google Shape;199;p7"/>
          <p:cNvSpPr txBox="1">
            <a:spLocks noGrp="1"/>
          </p:cNvSpPr>
          <p:nvPr>
            <p:ph type="title"/>
          </p:nvPr>
        </p:nvSpPr>
        <p:spPr>
          <a:xfrm>
            <a:off x="689075" y="3350250"/>
            <a:ext cx="6267300" cy="15258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7"/>
          <p:cNvSpPr txBox="1">
            <a:spLocks noGrp="1"/>
          </p:cNvSpPr>
          <p:nvPr>
            <p:ph type="body" idx="8"/>
          </p:nvPr>
        </p:nvSpPr>
        <p:spPr>
          <a:xfrm>
            <a:off x="623450" y="5154975"/>
            <a:ext cx="6513600" cy="3150000"/>
          </a:xfrm>
          <a:prstGeom prst="rect">
            <a:avLst/>
          </a:prstGeom>
        </p:spPr>
        <p:txBody>
          <a:bodyPr spcFirstLastPara="1" wrap="square" lIns="91425" tIns="45700" rIns="91425" bIns="45700" anchor="t" anchorCtr="0">
            <a:normAutofit/>
          </a:bodyPr>
          <a:lstStyle>
            <a:lvl1pPr marL="457200" lvl="0" indent="-361950">
              <a:spcBef>
                <a:spcPts val="640"/>
              </a:spcBef>
              <a:spcAft>
                <a:spcPts val="0"/>
              </a:spcAft>
              <a:buSzPts val="2100"/>
              <a:buChar char="•"/>
              <a:defRPr sz="2100"/>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201" name="Google Shape;201;p7"/>
          <p:cNvSpPr txBox="1">
            <a:spLocks noGrp="1"/>
          </p:cNvSpPr>
          <p:nvPr>
            <p:ph type="subTitle" idx="9"/>
          </p:nvPr>
        </p:nvSpPr>
        <p:spPr>
          <a:xfrm>
            <a:off x="935175" y="8862900"/>
            <a:ext cx="2838300" cy="6381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3500"/>
              <a:buNone/>
              <a:defRPr>
                <a:solidFill>
                  <a:schemeClr val="lt1"/>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3">
  <p:cSld name="CUSTOM_2">
    <p:spTree>
      <p:nvGrpSpPr>
        <p:cNvPr id="1" name="Shape 202"/>
        <p:cNvGrpSpPr/>
        <p:nvPr/>
      </p:nvGrpSpPr>
      <p:grpSpPr>
        <a:xfrm>
          <a:off x="0" y="0"/>
          <a:ext cx="0" cy="0"/>
          <a:chOff x="0" y="0"/>
          <a:chExt cx="0" cy="0"/>
        </a:xfrm>
      </p:grpSpPr>
      <p:sp>
        <p:nvSpPr>
          <p:cNvPr id="203" name="Google Shape;203;p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4" name="Google Shape;204;p8"/>
          <p:cNvGrpSpPr/>
          <p:nvPr/>
        </p:nvGrpSpPr>
        <p:grpSpPr>
          <a:xfrm>
            <a:off x="0" y="1028700"/>
            <a:ext cx="18288008" cy="9258303"/>
            <a:chOff x="0" y="0"/>
            <a:chExt cx="18320986" cy="9274998"/>
          </a:xfrm>
        </p:grpSpPr>
        <p:sp>
          <p:nvSpPr>
            <p:cNvPr id="205" name="Google Shape;205;p8"/>
            <p:cNvSpPr/>
            <p:nvPr/>
          </p:nvSpPr>
          <p:spPr>
            <a:xfrm>
              <a:off x="0" y="0"/>
              <a:ext cx="18320986" cy="9274998"/>
            </a:xfrm>
            <a:custGeom>
              <a:avLst/>
              <a:gdLst/>
              <a:ahLst/>
              <a:cxnLst/>
              <a:rect l="l" t="t" r="r" b="b"/>
              <a:pathLst>
                <a:path w="18320986" h="9274998" extrusionOk="0">
                  <a:moveTo>
                    <a:pt x="9160493" y="0"/>
                  </a:moveTo>
                  <a:cubicBezTo>
                    <a:pt x="4101292" y="0"/>
                    <a:pt x="0" y="2076279"/>
                    <a:pt x="0" y="4637499"/>
                  </a:cubicBezTo>
                  <a:cubicBezTo>
                    <a:pt x="0" y="7198720"/>
                    <a:pt x="4101292" y="9274998"/>
                    <a:pt x="9160493" y="9274998"/>
                  </a:cubicBezTo>
                  <a:cubicBezTo>
                    <a:pt x="14219692" y="9274998"/>
                    <a:pt x="18320986" y="7198720"/>
                    <a:pt x="18320986" y="4637499"/>
                  </a:cubicBezTo>
                  <a:cubicBezTo>
                    <a:pt x="18320986" y="2076279"/>
                    <a:pt x="14219692" y="0"/>
                    <a:pt x="9160493"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8"/>
            <p:cNvSpPr txBox="1"/>
            <p:nvPr/>
          </p:nvSpPr>
          <p:spPr>
            <a:xfrm>
              <a:off x="1717592" y="812381"/>
              <a:ext cx="14885700" cy="75930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07" name="Google Shape;207;p8"/>
          <p:cNvGrpSpPr/>
          <p:nvPr/>
        </p:nvGrpSpPr>
        <p:grpSpPr>
          <a:xfrm>
            <a:off x="0" y="-216993"/>
            <a:ext cx="18288118" cy="1240447"/>
            <a:chOff x="0" y="-57150"/>
            <a:chExt cx="4816592" cy="326700"/>
          </a:xfrm>
        </p:grpSpPr>
        <p:sp>
          <p:nvSpPr>
            <p:cNvPr id="208" name="Google Shape;208;p8"/>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8"/>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0" name="Google Shape;210;p8"/>
          <p:cNvGrpSpPr/>
          <p:nvPr/>
        </p:nvGrpSpPr>
        <p:grpSpPr>
          <a:xfrm>
            <a:off x="15178824" y="106043"/>
            <a:ext cx="811337" cy="811337"/>
            <a:chOff x="0" y="0"/>
            <a:chExt cx="812800" cy="812800"/>
          </a:xfrm>
        </p:grpSpPr>
        <p:sp>
          <p:nvSpPr>
            <p:cNvPr id="211" name="Google Shape;21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3" name="Google Shape;213;p8"/>
          <p:cNvGrpSpPr/>
          <p:nvPr/>
        </p:nvGrpSpPr>
        <p:grpSpPr>
          <a:xfrm>
            <a:off x="16155759" y="106043"/>
            <a:ext cx="811337" cy="811337"/>
            <a:chOff x="0" y="0"/>
            <a:chExt cx="812800" cy="812800"/>
          </a:xfrm>
        </p:grpSpPr>
        <p:sp>
          <p:nvSpPr>
            <p:cNvPr id="214" name="Google Shape;21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16" name="Google Shape;216;p8"/>
          <p:cNvGrpSpPr/>
          <p:nvPr/>
        </p:nvGrpSpPr>
        <p:grpSpPr>
          <a:xfrm>
            <a:off x="17132694" y="106043"/>
            <a:ext cx="811337" cy="811337"/>
            <a:chOff x="0" y="0"/>
            <a:chExt cx="812800" cy="812800"/>
          </a:xfrm>
        </p:grpSpPr>
        <p:sp>
          <p:nvSpPr>
            <p:cNvPr id="217" name="Google Shape;217;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8"/>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9" name="Google Shape;219;p8"/>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sp>
        <p:nvSpPr>
          <p:cNvPr id="220" name="Google Shape;220;p8"/>
          <p:cNvSpPr txBox="1">
            <a:spLocks noGrp="1"/>
          </p:cNvSpPr>
          <p:nvPr>
            <p:ph type="title"/>
          </p:nvPr>
        </p:nvSpPr>
        <p:spPr>
          <a:xfrm>
            <a:off x="3199300" y="2382250"/>
            <a:ext cx="12370800" cy="4954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5000"/>
              <a:buNone/>
              <a:defRPr sz="2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8"/>
          <p:cNvSpPr txBox="1">
            <a:spLocks noGrp="1"/>
          </p:cNvSpPr>
          <p:nvPr>
            <p:ph type="subTitle" idx="1"/>
          </p:nvPr>
        </p:nvSpPr>
        <p:spPr>
          <a:xfrm>
            <a:off x="4610275" y="8157400"/>
            <a:ext cx="9516000" cy="8112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200"/>
              <a:buNone/>
              <a:defRPr sz="3200">
                <a:solidFill>
                  <a:schemeClr val="lt1"/>
                </a:solidFill>
              </a:defRPr>
            </a:lvl1pPr>
            <a:lvl2pPr lvl="1" algn="ctr">
              <a:spcBef>
                <a:spcPts val="560"/>
              </a:spcBef>
              <a:spcAft>
                <a:spcPts val="0"/>
              </a:spcAft>
              <a:buClr>
                <a:schemeClr val="lt1"/>
              </a:buClr>
              <a:buSzPts val="3200"/>
              <a:buNone/>
              <a:defRPr sz="3200">
                <a:solidFill>
                  <a:schemeClr val="lt1"/>
                </a:solidFill>
              </a:defRPr>
            </a:lvl2pPr>
            <a:lvl3pPr lvl="2" algn="ctr">
              <a:spcBef>
                <a:spcPts val="480"/>
              </a:spcBef>
              <a:spcAft>
                <a:spcPts val="0"/>
              </a:spcAft>
              <a:buClr>
                <a:schemeClr val="lt1"/>
              </a:buClr>
              <a:buSzPts val="3200"/>
              <a:buNone/>
              <a:defRPr sz="3200">
                <a:solidFill>
                  <a:schemeClr val="lt1"/>
                </a:solidFill>
              </a:defRPr>
            </a:lvl3pPr>
            <a:lvl4pPr lvl="3" algn="ctr">
              <a:spcBef>
                <a:spcPts val="400"/>
              </a:spcBef>
              <a:spcAft>
                <a:spcPts val="0"/>
              </a:spcAft>
              <a:buClr>
                <a:schemeClr val="lt1"/>
              </a:buClr>
              <a:buSzPts val="3200"/>
              <a:buNone/>
              <a:defRPr sz="3200">
                <a:solidFill>
                  <a:schemeClr val="lt1"/>
                </a:solidFill>
              </a:defRPr>
            </a:lvl4pPr>
            <a:lvl5pPr lvl="4" algn="ctr">
              <a:spcBef>
                <a:spcPts val="400"/>
              </a:spcBef>
              <a:spcAft>
                <a:spcPts val="0"/>
              </a:spcAft>
              <a:buClr>
                <a:schemeClr val="lt1"/>
              </a:buClr>
              <a:buSzPts val="3200"/>
              <a:buNone/>
              <a:defRPr sz="3200">
                <a:solidFill>
                  <a:schemeClr val="lt1"/>
                </a:solidFill>
              </a:defRPr>
            </a:lvl5pPr>
            <a:lvl6pPr lvl="5" algn="ctr">
              <a:spcBef>
                <a:spcPts val="400"/>
              </a:spcBef>
              <a:spcAft>
                <a:spcPts val="0"/>
              </a:spcAft>
              <a:buClr>
                <a:schemeClr val="lt1"/>
              </a:buClr>
              <a:buSzPts val="3200"/>
              <a:buNone/>
              <a:defRPr sz="3200">
                <a:solidFill>
                  <a:schemeClr val="lt1"/>
                </a:solidFill>
              </a:defRPr>
            </a:lvl6pPr>
            <a:lvl7pPr lvl="6" algn="ctr">
              <a:spcBef>
                <a:spcPts val="400"/>
              </a:spcBef>
              <a:spcAft>
                <a:spcPts val="0"/>
              </a:spcAft>
              <a:buClr>
                <a:schemeClr val="lt1"/>
              </a:buClr>
              <a:buSzPts val="3200"/>
              <a:buNone/>
              <a:defRPr sz="3200">
                <a:solidFill>
                  <a:schemeClr val="lt1"/>
                </a:solidFill>
              </a:defRPr>
            </a:lvl7pPr>
            <a:lvl8pPr lvl="7" algn="ctr">
              <a:spcBef>
                <a:spcPts val="400"/>
              </a:spcBef>
              <a:spcAft>
                <a:spcPts val="0"/>
              </a:spcAft>
              <a:buClr>
                <a:schemeClr val="lt1"/>
              </a:buClr>
              <a:buSzPts val="3200"/>
              <a:buNone/>
              <a:defRPr sz="3200">
                <a:solidFill>
                  <a:schemeClr val="lt1"/>
                </a:solidFill>
              </a:defRPr>
            </a:lvl8pPr>
            <a:lvl9pPr lvl="8" algn="ctr">
              <a:spcBef>
                <a:spcPts val="400"/>
              </a:spcBef>
              <a:spcAft>
                <a:spcPts val="0"/>
              </a:spcAft>
              <a:buClr>
                <a:schemeClr val="lt1"/>
              </a:buClr>
              <a:buSzPts val="3200"/>
              <a:buNone/>
              <a:defRPr sz="3200">
                <a:solidFill>
                  <a:schemeClr val="lt1"/>
                </a:solidFill>
              </a:defRPr>
            </a:lvl9pPr>
          </a:lstStyle>
          <a:p>
            <a:endParaRPr/>
          </a:p>
        </p:txBody>
      </p:sp>
      <p:sp>
        <p:nvSpPr>
          <p:cNvPr id="222" name="Google Shape;222;p8"/>
          <p:cNvSpPr txBox="1">
            <a:spLocks noGrp="1"/>
          </p:cNvSpPr>
          <p:nvPr>
            <p:ph type="subTitle" idx="2"/>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23" name="Google Shape;223;p8"/>
          <p:cNvSpPr txBox="1">
            <a:spLocks noGrp="1"/>
          </p:cNvSpPr>
          <p:nvPr>
            <p:ph type="subTitle" idx="3"/>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rgbClr val="462AF0"/>
              </a:buClr>
              <a:buSzPts val="3500"/>
              <a:buFont typeface="Six Caps"/>
              <a:buNone/>
              <a:defRPr>
                <a:solidFill>
                  <a:srgbClr val="462AF0"/>
                </a:solidFill>
                <a:latin typeface="Six Caps"/>
                <a:ea typeface="Six Caps"/>
                <a:cs typeface="Six Caps"/>
                <a:sym typeface="Six Caps"/>
              </a:defRPr>
            </a:lvl1pPr>
            <a:lvl2pPr lvl="1" algn="ctr">
              <a:spcBef>
                <a:spcPts val="560"/>
              </a:spcBef>
              <a:spcAft>
                <a:spcPts val="0"/>
              </a:spcAft>
              <a:buClr>
                <a:srgbClr val="462AF0"/>
              </a:buClr>
              <a:buSzPts val="3500"/>
              <a:buFont typeface="Six Caps"/>
              <a:buNone/>
              <a:defRPr sz="3500">
                <a:solidFill>
                  <a:srgbClr val="462AF0"/>
                </a:solidFill>
                <a:latin typeface="Six Caps"/>
                <a:ea typeface="Six Caps"/>
                <a:cs typeface="Six Caps"/>
                <a:sym typeface="Six Caps"/>
              </a:defRPr>
            </a:lvl2pPr>
            <a:lvl3pPr lvl="2" algn="ctr">
              <a:spcBef>
                <a:spcPts val="480"/>
              </a:spcBef>
              <a:spcAft>
                <a:spcPts val="0"/>
              </a:spcAft>
              <a:buClr>
                <a:srgbClr val="462AF0"/>
              </a:buClr>
              <a:buSzPts val="3500"/>
              <a:buFont typeface="Six Caps"/>
              <a:buNone/>
              <a:defRPr sz="3500">
                <a:solidFill>
                  <a:srgbClr val="462AF0"/>
                </a:solidFill>
                <a:latin typeface="Six Caps"/>
                <a:ea typeface="Six Caps"/>
                <a:cs typeface="Six Caps"/>
                <a:sym typeface="Six Caps"/>
              </a:defRPr>
            </a:lvl3pPr>
            <a:lvl4pPr lvl="3"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4pPr>
            <a:lvl5pPr lvl="4"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5pPr>
            <a:lvl6pPr lvl="5"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6pPr>
            <a:lvl7pPr lvl="6"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7pPr>
            <a:lvl8pPr lvl="7"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8pPr>
            <a:lvl9pPr lvl="8" algn="ctr">
              <a:spcBef>
                <a:spcPts val="400"/>
              </a:spcBef>
              <a:spcAft>
                <a:spcPts val="0"/>
              </a:spcAft>
              <a:buClr>
                <a:srgbClr val="462AF0"/>
              </a:buClr>
              <a:buSzPts val="3500"/>
              <a:buFont typeface="Six Caps"/>
              <a:buNone/>
              <a:defRPr sz="3500">
                <a:solidFill>
                  <a:srgbClr val="462AF0"/>
                </a:solidFill>
                <a:latin typeface="Six Caps"/>
                <a:ea typeface="Six Caps"/>
                <a:cs typeface="Six Caps"/>
                <a:sym typeface="Six Caps"/>
              </a:defRPr>
            </a:lvl9pPr>
          </a:lstStyle>
          <a:p>
            <a:endParaRPr/>
          </a:p>
        </p:txBody>
      </p:sp>
      <p:sp>
        <p:nvSpPr>
          <p:cNvPr id="224" name="Google Shape;224;p8"/>
          <p:cNvSpPr txBox="1">
            <a:spLocks noGrp="1"/>
          </p:cNvSpPr>
          <p:nvPr>
            <p:ph type="subTitle" idx="4"/>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25" name="Google Shape;225;p8"/>
          <p:cNvSpPr txBox="1">
            <a:spLocks noGrp="1"/>
          </p:cNvSpPr>
          <p:nvPr>
            <p:ph type="subTitle" idx="5"/>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226"/>
        <p:cNvGrpSpPr/>
        <p:nvPr/>
      </p:nvGrpSpPr>
      <p:grpSpPr>
        <a:xfrm>
          <a:off x="0" y="0"/>
          <a:ext cx="0" cy="0"/>
          <a:chOff x="0" y="0"/>
          <a:chExt cx="0" cy="0"/>
        </a:xfrm>
      </p:grpSpPr>
      <p:sp>
        <p:nvSpPr>
          <p:cNvPr id="227" name="Google Shape;227;p9"/>
          <p:cNvSpPr>
            <a:spLocks noGrp="1"/>
          </p:cNvSpPr>
          <p:nvPr>
            <p:ph type="pic" idx="2"/>
          </p:nvPr>
        </p:nvSpPr>
        <p:spPr>
          <a:xfrm>
            <a:off x="508600" y="1414250"/>
            <a:ext cx="17461200" cy="3853800"/>
          </a:xfrm>
          <a:prstGeom prst="rect">
            <a:avLst/>
          </a:prstGeom>
          <a:noFill/>
          <a:ln>
            <a:noFill/>
          </a:ln>
        </p:spPr>
      </p:sp>
      <p:grpSp>
        <p:nvGrpSpPr>
          <p:cNvPr id="228" name="Google Shape;228;p9"/>
          <p:cNvGrpSpPr/>
          <p:nvPr/>
        </p:nvGrpSpPr>
        <p:grpSpPr>
          <a:xfrm>
            <a:off x="0" y="-216993"/>
            <a:ext cx="18288118" cy="1240447"/>
            <a:chOff x="0" y="-57150"/>
            <a:chExt cx="4816592" cy="326700"/>
          </a:xfrm>
        </p:grpSpPr>
        <p:sp>
          <p:nvSpPr>
            <p:cNvPr id="229" name="Google Shape;229;p9"/>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txBox="1"/>
            <p:nvPr/>
          </p:nvSpPr>
          <p:spPr>
            <a:xfrm>
              <a:off x="0" y="-57150"/>
              <a:ext cx="4816500" cy="3267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1" name="Google Shape;231;p9"/>
          <p:cNvGrpSpPr/>
          <p:nvPr/>
        </p:nvGrpSpPr>
        <p:grpSpPr>
          <a:xfrm>
            <a:off x="15178824" y="106043"/>
            <a:ext cx="811337" cy="811337"/>
            <a:chOff x="0" y="0"/>
            <a:chExt cx="812800" cy="812800"/>
          </a:xfrm>
        </p:grpSpPr>
        <p:sp>
          <p:nvSpPr>
            <p:cNvPr id="232" name="Google Shape;232;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4" name="Google Shape;234;p9"/>
          <p:cNvGrpSpPr/>
          <p:nvPr/>
        </p:nvGrpSpPr>
        <p:grpSpPr>
          <a:xfrm>
            <a:off x="16155759" y="106043"/>
            <a:ext cx="811337" cy="811337"/>
            <a:chOff x="0" y="0"/>
            <a:chExt cx="812800" cy="812800"/>
          </a:xfrm>
        </p:grpSpPr>
        <p:sp>
          <p:nvSpPr>
            <p:cNvPr id="235" name="Google Shape;235;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37" name="Google Shape;237;p9"/>
          <p:cNvGrpSpPr/>
          <p:nvPr/>
        </p:nvGrpSpPr>
        <p:grpSpPr>
          <a:xfrm>
            <a:off x="17132694" y="106043"/>
            <a:ext cx="811337" cy="811337"/>
            <a:chOff x="0" y="0"/>
            <a:chExt cx="812800" cy="812800"/>
          </a:xfrm>
        </p:grpSpPr>
        <p:sp>
          <p:nvSpPr>
            <p:cNvPr id="238" name="Google Shape;238;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 cap="sq"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40" name="Google Shape;240;p9"/>
          <p:cNvCxnSpPr/>
          <p:nvPr/>
        </p:nvCxnSpPr>
        <p:spPr>
          <a:xfrm>
            <a:off x="5148295" y="492661"/>
            <a:ext cx="9398100" cy="0"/>
          </a:xfrm>
          <a:prstGeom prst="straightConnector1">
            <a:avLst/>
          </a:prstGeom>
          <a:noFill/>
          <a:ln w="9525" cap="flat" cmpd="sng">
            <a:solidFill>
              <a:srgbClr val="FFFFFF"/>
            </a:solidFill>
            <a:prstDash val="solid"/>
            <a:round/>
            <a:headEnd type="none" w="sm" len="sm"/>
            <a:tailEnd type="none" w="sm" len="sm"/>
          </a:ln>
        </p:spPr>
      </p:cxnSp>
      <p:grpSp>
        <p:nvGrpSpPr>
          <p:cNvPr id="241" name="Google Shape;241;p9"/>
          <p:cNvGrpSpPr/>
          <p:nvPr/>
        </p:nvGrpSpPr>
        <p:grpSpPr>
          <a:xfrm>
            <a:off x="8412287" y="5115064"/>
            <a:ext cx="9531706" cy="1648171"/>
            <a:chOff x="0" y="-57150"/>
            <a:chExt cx="812800" cy="140545"/>
          </a:xfrm>
        </p:grpSpPr>
        <p:sp>
          <p:nvSpPr>
            <p:cNvPr id="242" name="Google Shape;242;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4" name="Google Shape;244;p9"/>
          <p:cNvGrpSpPr/>
          <p:nvPr/>
        </p:nvGrpSpPr>
        <p:grpSpPr>
          <a:xfrm>
            <a:off x="8412287" y="6650915"/>
            <a:ext cx="9531706" cy="1648171"/>
            <a:chOff x="0" y="-57150"/>
            <a:chExt cx="812800" cy="140545"/>
          </a:xfrm>
        </p:grpSpPr>
        <p:sp>
          <p:nvSpPr>
            <p:cNvPr id="245" name="Google Shape;245;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47" name="Google Shape;247;p9"/>
          <p:cNvGrpSpPr/>
          <p:nvPr/>
        </p:nvGrpSpPr>
        <p:grpSpPr>
          <a:xfrm>
            <a:off x="8412287" y="8186767"/>
            <a:ext cx="9531706" cy="1648171"/>
            <a:chOff x="0" y="-57150"/>
            <a:chExt cx="812800" cy="140545"/>
          </a:xfrm>
        </p:grpSpPr>
        <p:sp>
          <p:nvSpPr>
            <p:cNvPr id="248" name="Google Shape;248;p9"/>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9"/>
            <p:cNvSpPr txBox="1"/>
            <p:nvPr/>
          </p:nvSpPr>
          <p:spPr>
            <a:xfrm>
              <a:off x="0" y="-57150"/>
              <a:ext cx="812700" cy="14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0" name="Google Shape;250;p9"/>
          <p:cNvGrpSpPr/>
          <p:nvPr/>
        </p:nvGrpSpPr>
        <p:grpSpPr>
          <a:xfrm>
            <a:off x="6972733" y="5777736"/>
            <a:ext cx="985520" cy="985520"/>
            <a:chOff x="0" y="0"/>
            <a:chExt cx="812800" cy="812800"/>
          </a:xfrm>
        </p:grpSpPr>
        <p:sp>
          <p:nvSpPr>
            <p:cNvPr id="251" name="Google Shape;251;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3" name="Google Shape;253;p9"/>
          <p:cNvGrpSpPr/>
          <p:nvPr/>
        </p:nvGrpSpPr>
        <p:grpSpPr>
          <a:xfrm>
            <a:off x="6972733" y="7321113"/>
            <a:ext cx="985520" cy="985520"/>
            <a:chOff x="0" y="0"/>
            <a:chExt cx="812800" cy="812800"/>
          </a:xfrm>
        </p:grpSpPr>
        <p:sp>
          <p:nvSpPr>
            <p:cNvPr id="254" name="Google Shape;254;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56" name="Google Shape;256;p9"/>
          <p:cNvGrpSpPr/>
          <p:nvPr/>
        </p:nvGrpSpPr>
        <p:grpSpPr>
          <a:xfrm>
            <a:off x="6972733" y="8864490"/>
            <a:ext cx="985520" cy="985520"/>
            <a:chOff x="0" y="0"/>
            <a:chExt cx="812800" cy="812800"/>
          </a:xfrm>
        </p:grpSpPr>
        <p:sp>
          <p:nvSpPr>
            <p:cNvPr id="257" name="Google Shape;257;p9"/>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txBox="1"/>
            <p:nvPr/>
          </p:nvSpPr>
          <p:spPr>
            <a:xfrm>
              <a:off x="76200" y="19050"/>
              <a:ext cx="660300" cy="717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p9"/>
          <p:cNvSpPr txBox="1">
            <a:spLocks noGrp="1"/>
          </p:cNvSpPr>
          <p:nvPr>
            <p:ph type="title"/>
          </p:nvPr>
        </p:nvSpPr>
        <p:spPr>
          <a:xfrm>
            <a:off x="541425" y="5762025"/>
            <a:ext cx="5627400" cy="4088100"/>
          </a:xfrm>
          <a:prstGeom prst="rect">
            <a:avLst/>
          </a:prstGeom>
        </p:spPr>
        <p:txBody>
          <a:bodyPr spcFirstLastPara="1" wrap="square" lIns="91425" tIns="45700" rIns="91425" bIns="45700" anchor="t" anchorCtr="0">
            <a:normAutofit/>
          </a:bodyPr>
          <a:lstStyle>
            <a:lvl1pPr lvl="0" algn="l">
              <a:spcBef>
                <a:spcPts val="0"/>
              </a:spcBef>
              <a:spcAft>
                <a:spcPts val="0"/>
              </a:spcAft>
              <a:buSzPts val="11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9"/>
          <p:cNvSpPr txBox="1">
            <a:spLocks noGrp="1"/>
          </p:cNvSpPr>
          <p:nvPr>
            <p:ph type="subTitle" idx="1"/>
          </p:nvPr>
        </p:nvSpPr>
        <p:spPr>
          <a:xfrm>
            <a:off x="623450" y="210225"/>
            <a:ext cx="4380600" cy="538500"/>
          </a:xfrm>
          <a:prstGeom prst="rect">
            <a:avLst/>
          </a:prstGeom>
        </p:spPr>
        <p:txBody>
          <a:bodyPr spcFirstLastPara="1" wrap="square" lIns="91425" tIns="45700" rIns="91425" bIns="45700" anchor="t" anchorCtr="0">
            <a:normAutofit/>
          </a:bodyPr>
          <a:lstStyle>
            <a:lvl1pPr lvl="0">
              <a:spcBef>
                <a:spcPts val="640"/>
              </a:spcBef>
              <a:spcAft>
                <a:spcPts val="0"/>
              </a:spcAft>
              <a:buClr>
                <a:schemeClr val="lt1"/>
              </a:buClr>
              <a:buSzPts val="5000"/>
              <a:buFont typeface="Six Caps"/>
              <a:buNone/>
              <a:defRPr sz="5000">
                <a:solidFill>
                  <a:schemeClr val="lt1"/>
                </a:solidFill>
                <a:latin typeface="Six Caps"/>
                <a:ea typeface="Six Caps"/>
                <a:cs typeface="Six Caps"/>
                <a:sym typeface="Six Caps"/>
              </a:defRPr>
            </a:lvl1pPr>
            <a:lvl2pPr lvl="1">
              <a:spcBef>
                <a:spcPts val="560"/>
              </a:spcBef>
              <a:spcAft>
                <a:spcPts val="0"/>
              </a:spcAft>
              <a:buClr>
                <a:schemeClr val="lt1"/>
              </a:buClr>
              <a:buSzPts val="5000"/>
              <a:buFont typeface="Six Caps"/>
              <a:buNone/>
              <a:defRPr sz="5000">
                <a:solidFill>
                  <a:schemeClr val="lt1"/>
                </a:solidFill>
                <a:latin typeface="Six Caps"/>
                <a:ea typeface="Six Caps"/>
                <a:cs typeface="Six Caps"/>
                <a:sym typeface="Six Caps"/>
              </a:defRPr>
            </a:lvl2pPr>
            <a:lvl3pPr lvl="2">
              <a:spcBef>
                <a:spcPts val="480"/>
              </a:spcBef>
              <a:spcAft>
                <a:spcPts val="0"/>
              </a:spcAft>
              <a:buClr>
                <a:schemeClr val="lt1"/>
              </a:buClr>
              <a:buSzPts val="5000"/>
              <a:buFont typeface="Six Caps"/>
              <a:buNone/>
              <a:defRPr sz="5000">
                <a:solidFill>
                  <a:schemeClr val="lt1"/>
                </a:solidFill>
                <a:latin typeface="Six Caps"/>
                <a:ea typeface="Six Caps"/>
                <a:cs typeface="Six Caps"/>
                <a:sym typeface="Six Caps"/>
              </a:defRPr>
            </a:lvl3pPr>
            <a:lvl4pPr lvl="3">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4pPr>
            <a:lvl5pPr lvl="4">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5pPr>
            <a:lvl6pPr lvl="5">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6pPr>
            <a:lvl7pPr lvl="6">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7pPr>
            <a:lvl8pPr lvl="7">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8pPr>
            <a:lvl9pPr lvl="8">
              <a:spcBef>
                <a:spcPts val="400"/>
              </a:spcBef>
              <a:spcAft>
                <a:spcPts val="0"/>
              </a:spcAft>
              <a:buClr>
                <a:schemeClr val="lt1"/>
              </a:buClr>
              <a:buSzPts val="5000"/>
              <a:buFont typeface="Six Caps"/>
              <a:buNone/>
              <a:defRPr sz="5000">
                <a:solidFill>
                  <a:schemeClr val="lt1"/>
                </a:solidFill>
                <a:latin typeface="Six Caps"/>
                <a:ea typeface="Six Caps"/>
                <a:cs typeface="Six Caps"/>
                <a:sym typeface="Six Caps"/>
              </a:defRPr>
            </a:lvl9pPr>
          </a:lstStyle>
          <a:p>
            <a:endParaRPr/>
          </a:p>
        </p:txBody>
      </p:sp>
      <p:sp>
        <p:nvSpPr>
          <p:cNvPr id="261" name="Google Shape;261;p9"/>
          <p:cNvSpPr txBox="1">
            <a:spLocks noGrp="1"/>
          </p:cNvSpPr>
          <p:nvPr>
            <p:ph type="subTitle" idx="3"/>
          </p:nvPr>
        </p:nvSpPr>
        <p:spPr>
          <a:xfrm>
            <a:off x="9406525" y="5933425"/>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2" name="Google Shape;262;p9"/>
          <p:cNvSpPr txBox="1">
            <a:spLocks noGrp="1"/>
          </p:cNvSpPr>
          <p:nvPr>
            <p:ph type="subTitle" idx="4"/>
          </p:nvPr>
        </p:nvSpPr>
        <p:spPr>
          <a:xfrm>
            <a:off x="7203363" y="5965038"/>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3" name="Google Shape;263;p9"/>
          <p:cNvSpPr txBox="1">
            <a:spLocks noGrp="1"/>
          </p:cNvSpPr>
          <p:nvPr>
            <p:ph type="subTitle" idx="5"/>
          </p:nvPr>
        </p:nvSpPr>
        <p:spPr>
          <a:xfrm>
            <a:off x="9406525" y="74685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4" name="Google Shape;264;p9"/>
          <p:cNvSpPr txBox="1">
            <a:spLocks noGrp="1"/>
          </p:cNvSpPr>
          <p:nvPr>
            <p:ph type="subTitle" idx="6"/>
          </p:nvPr>
        </p:nvSpPr>
        <p:spPr>
          <a:xfrm>
            <a:off x="7203363" y="75001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5" name="Google Shape;265;p9"/>
          <p:cNvSpPr txBox="1">
            <a:spLocks noGrp="1"/>
          </p:cNvSpPr>
          <p:nvPr>
            <p:ph type="subTitle" idx="7"/>
          </p:nvPr>
        </p:nvSpPr>
        <p:spPr>
          <a:xfrm>
            <a:off x="9406525" y="9003600"/>
            <a:ext cx="8334600" cy="659100"/>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400"/>
              <a:buNone/>
              <a:defRPr sz="3400">
                <a:solidFill>
                  <a:srgbClr val="462AF0"/>
                </a:solidFill>
              </a:defRPr>
            </a:lvl1pPr>
            <a:lvl2pPr lvl="1" algn="r">
              <a:spcBef>
                <a:spcPts val="560"/>
              </a:spcBef>
              <a:spcAft>
                <a:spcPts val="0"/>
              </a:spcAft>
              <a:buClr>
                <a:srgbClr val="462AF0"/>
              </a:buClr>
              <a:buSzPts val="3400"/>
              <a:buNone/>
              <a:defRPr sz="3400">
                <a:solidFill>
                  <a:srgbClr val="462AF0"/>
                </a:solidFill>
              </a:defRPr>
            </a:lvl2pPr>
            <a:lvl3pPr lvl="2" algn="r">
              <a:spcBef>
                <a:spcPts val="480"/>
              </a:spcBef>
              <a:spcAft>
                <a:spcPts val="0"/>
              </a:spcAft>
              <a:buClr>
                <a:srgbClr val="462AF0"/>
              </a:buClr>
              <a:buSzPts val="3400"/>
              <a:buNone/>
              <a:defRPr sz="3400">
                <a:solidFill>
                  <a:srgbClr val="462AF0"/>
                </a:solidFill>
              </a:defRPr>
            </a:lvl3pPr>
            <a:lvl4pPr lvl="3" algn="r">
              <a:spcBef>
                <a:spcPts val="400"/>
              </a:spcBef>
              <a:spcAft>
                <a:spcPts val="0"/>
              </a:spcAft>
              <a:buClr>
                <a:srgbClr val="462AF0"/>
              </a:buClr>
              <a:buSzPts val="3400"/>
              <a:buNone/>
              <a:defRPr sz="3400">
                <a:solidFill>
                  <a:srgbClr val="462AF0"/>
                </a:solidFill>
              </a:defRPr>
            </a:lvl4pPr>
            <a:lvl5pPr lvl="4" algn="r">
              <a:spcBef>
                <a:spcPts val="400"/>
              </a:spcBef>
              <a:spcAft>
                <a:spcPts val="0"/>
              </a:spcAft>
              <a:buClr>
                <a:srgbClr val="462AF0"/>
              </a:buClr>
              <a:buSzPts val="3400"/>
              <a:buNone/>
              <a:defRPr sz="3400">
                <a:solidFill>
                  <a:srgbClr val="462AF0"/>
                </a:solidFill>
              </a:defRPr>
            </a:lvl5pPr>
            <a:lvl6pPr lvl="5" algn="r">
              <a:spcBef>
                <a:spcPts val="400"/>
              </a:spcBef>
              <a:spcAft>
                <a:spcPts val="0"/>
              </a:spcAft>
              <a:buClr>
                <a:srgbClr val="462AF0"/>
              </a:buClr>
              <a:buSzPts val="3400"/>
              <a:buNone/>
              <a:defRPr sz="3400">
                <a:solidFill>
                  <a:srgbClr val="462AF0"/>
                </a:solidFill>
              </a:defRPr>
            </a:lvl6pPr>
            <a:lvl7pPr lvl="6" algn="r">
              <a:spcBef>
                <a:spcPts val="400"/>
              </a:spcBef>
              <a:spcAft>
                <a:spcPts val="0"/>
              </a:spcAft>
              <a:buClr>
                <a:srgbClr val="462AF0"/>
              </a:buClr>
              <a:buSzPts val="3400"/>
              <a:buNone/>
              <a:defRPr sz="3400">
                <a:solidFill>
                  <a:srgbClr val="462AF0"/>
                </a:solidFill>
              </a:defRPr>
            </a:lvl7pPr>
            <a:lvl8pPr lvl="7" algn="r">
              <a:spcBef>
                <a:spcPts val="400"/>
              </a:spcBef>
              <a:spcAft>
                <a:spcPts val="0"/>
              </a:spcAft>
              <a:buClr>
                <a:srgbClr val="462AF0"/>
              </a:buClr>
              <a:buSzPts val="3400"/>
              <a:buNone/>
              <a:defRPr sz="3400">
                <a:solidFill>
                  <a:srgbClr val="462AF0"/>
                </a:solidFill>
              </a:defRPr>
            </a:lvl8pPr>
            <a:lvl9pPr lvl="8" algn="r">
              <a:spcBef>
                <a:spcPts val="400"/>
              </a:spcBef>
              <a:spcAft>
                <a:spcPts val="0"/>
              </a:spcAft>
              <a:buClr>
                <a:srgbClr val="462AF0"/>
              </a:buClr>
              <a:buSzPts val="3400"/>
              <a:buNone/>
              <a:defRPr sz="3400">
                <a:solidFill>
                  <a:srgbClr val="462AF0"/>
                </a:solidFill>
              </a:defRPr>
            </a:lvl9pPr>
          </a:lstStyle>
          <a:p>
            <a:endParaRPr/>
          </a:p>
        </p:txBody>
      </p:sp>
      <p:sp>
        <p:nvSpPr>
          <p:cNvPr id="266" name="Google Shape;266;p9"/>
          <p:cNvSpPr txBox="1">
            <a:spLocks noGrp="1"/>
          </p:cNvSpPr>
          <p:nvPr>
            <p:ph type="subTitle" idx="8"/>
          </p:nvPr>
        </p:nvSpPr>
        <p:spPr>
          <a:xfrm>
            <a:off x="7203363" y="9035213"/>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7" name="Google Shape;267;p9"/>
          <p:cNvSpPr txBox="1">
            <a:spLocks noGrp="1"/>
          </p:cNvSpPr>
          <p:nvPr>
            <p:ph type="subTitle" idx="9"/>
          </p:nvPr>
        </p:nvSpPr>
        <p:spPr>
          <a:xfrm>
            <a:off x="153219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8" name="Google Shape;268;p9"/>
          <p:cNvSpPr txBox="1">
            <a:spLocks noGrp="1"/>
          </p:cNvSpPr>
          <p:nvPr>
            <p:ph type="subTitle" idx="13"/>
          </p:nvPr>
        </p:nvSpPr>
        <p:spPr>
          <a:xfrm>
            <a:off x="1629892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
        <p:nvSpPr>
          <p:cNvPr id="269" name="Google Shape;269;p9"/>
          <p:cNvSpPr txBox="1">
            <a:spLocks noGrp="1"/>
          </p:cNvSpPr>
          <p:nvPr>
            <p:ph type="subTitle" idx="14"/>
          </p:nvPr>
        </p:nvSpPr>
        <p:spPr>
          <a:xfrm>
            <a:off x="17275875" y="182150"/>
            <a:ext cx="525000" cy="659100"/>
          </a:xfrm>
          <a:prstGeom prst="rect">
            <a:avLst/>
          </a:prstGeom>
        </p:spPr>
        <p:txBody>
          <a:bodyPr spcFirstLastPara="1" wrap="square" lIns="91425" tIns="45700" rIns="91425" bIns="45700" anchor="t" anchorCtr="0">
            <a:normAutofit/>
          </a:bodyPr>
          <a:lstStyle>
            <a:lvl1pPr lvl="0" algn="ctr">
              <a:spcBef>
                <a:spcPts val="640"/>
              </a:spcBef>
              <a:spcAft>
                <a:spcPts val="0"/>
              </a:spcAft>
              <a:buClr>
                <a:schemeClr val="lt1"/>
              </a:buClr>
              <a:buSzPts val="3500"/>
              <a:buFont typeface="Six Caps"/>
              <a:buNone/>
              <a:defRPr>
                <a:solidFill>
                  <a:schemeClr val="lt1"/>
                </a:solidFill>
                <a:latin typeface="Six Caps"/>
                <a:ea typeface="Six Caps"/>
                <a:cs typeface="Six Caps"/>
                <a:sym typeface="Six Caps"/>
              </a:defRPr>
            </a:lvl1pPr>
            <a:lvl2pPr lvl="1" algn="ctr">
              <a:spcBef>
                <a:spcPts val="560"/>
              </a:spcBef>
              <a:spcAft>
                <a:spcPts val="0"/>
              </a:spcAft>
              <a:buClr>
                <a:schemeClr val="lt1"/>
              </a:buClr>
              <a:buSzPts val="3500"/>
              <a:buFont typeface="Six Caps"/>
              <a:buNone/>
              <a:defRPr sz="3500">
                <a:solidFill>
                  <a:schemeClr val="lt1"/>
                </a:solidFill>
                <a:latin typeface="Six Caps"/>
                <a:ea typeface="Six Caps"/>
                <a:cs typeface="Six Caps"/>
                <a:sym typeface="Six Caps"/>
              </a:defRPr>
            </a:lvl2pPr>
            <a:lvl3pPr lvl="2" algn="ctr">
              <a:spcBef>
                <a:spcPts val="480"/>
              </a:spcBef>
              <a:spcAft>
                <a:spcPts val="0"/>
              </a:spcAft>
              <a:buClr>
                <a:schemeClr val="lt1"/>
              </a:buClr>
              <a:buSzPts val="3500"/>
              <a:buFont typeface="Six Caps"/>
              <a:buNone/>
              <a:defRPr sz="3500">
                <a:solidFill>
                  <a:schemeClr val="lt1"/>
                </a:solidFill>
                <a:latin typeface="Six Caps"/>
                <a:ea typeface="Six Caps"/>
                <a:cs typeface="Six Caps"/>
                <a:sym typeface="Six Caps"/>
              </a:defRPr>
            </a:lvl3pPr>
            <a:lvl4pPr lvl="3"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4pPr>
            <a:lvl5pPr lvl="4"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5pPr>
            <a:lvl6pPr lvl="5"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6pPr>
            <a:lvl7pPr lvl="6"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7pPr>
            <a:lvl8pPr lvl="7"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8pPr>
            <a:lvl9pPr lvl="8" algn="ctr">
              <a:spcBef>
                <a:spcPts val="400"/>
              </a:spcBef>
              <a:spcAft>
                <a:spcPts val="0"/>
              </a:spcAft>
              <a:buClr>
                <a:schemeClr val="lt1"/>
              </a:buClr>
              <a:buSzPts val="3500"/>
              <a:buFont typeface="Six Caps"/>
              <a:buNone/>
              <a:defRPr sz="3500">
                <a:solidFill>
                  <a:schemeClr val="lt1"/>
                </a:solidFill>
                <a:latin typeface="Six Caps"/>
                <a:ea typeface="Six Caps"/>
                <a:cs typeface="Six Caps"/>
                <a:sym typeface="Six Cap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70"/>
        <p:cNvGrpSpPr/>
        <p:nvPr/>
      </p:nvGrpSpPr>
      <p:grpSpPr>
        <a:xfrm>
          <a:off x="0" y="0"/>
          <a:ext cx="0" cy="0"/>
          <a:chOff x="0" y="0"/>
          <a:chExt cx="0" cy="0"/>
        </a:xfrm>
      </p:grpSpPr>
      <p:sp>
        <p:nvSpPr>
          <p:cNvPr id="271" name="Google Shape;27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t="-8109" b="-8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72" name="Google Shape;272;p10"/>
          <p:cNvGrpSpPr/>
          <p:nvPr/>
        </p:nvGrpSpPr>
        <p:grpSpPr>
          <a:xfrm>
            <a:off x="-3787027" y="-2461496"/>
            <a:ext cx="23112068" cy="14039925"/>
            <a:chOff x="-33" y="-272821"/>
            <a:chExt cx="30816091" cy="18719900"/>
          </a:xfrm>
        </p:grpSpPr>
        <p:grpSp>
          <p:nvGrpSpPr>
            <p:cNvPr id="273" name="Google Shape;273;p10"/>
            <p:cNvGrpSpPr/>
            <p:nvPr/>
          </p:nvGrpSpPr>
          <p:grpSpPr>
            <a:xfrm>
              <a:off x="17042413" y="2719851"/>
              <a:ext cx="13773645" cy="5783587"/>
              <a:chOff x="0" y="-57150"/>
              <a:chExt cx="2720720" cy="1142437"/>
            </a:xfrm>
          </p:grpSpPr>
          <p:sp>
            <p:nvSpPr>
              <p:cNvPr id="274" name="Google Shape;274;p10"/>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0"/>
              <p:cNvSpPr txBox="1"/>
              <p:nvPr/>
            </p:nvSpPr>
            <p:spPr>
              <a:xfrm>
                <a:off x="101600" y="-57150"/>
                <a:ext cx="2517600" cy="1142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6" name="Google Shape;276;p10"/>
            <p:cNvGrpSpPr/>
            <p:nvPr/>
          </p:nvGrpSpPr>
          <p:grpSpPr>
            <a:xfrm rot="583949">
              <a:off x="19120810" y="12038532"/>
              <a:ext cx="7989838" cy="5774768"/>
              <a:chOff x="0" y="-57150"/>
              <a:chExt cx="1578252" cy="1140704"/>
            </a:xfrm>
          </p:grpSpPr>
          <p:sp>
            <p:nvSpPr>
              <p:cNvPr id="277" name="Google Shape;277;p10"/>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0"/>
              <p:cNvSpPr txBox="1"/>
              <p:nvPr/>
            </p:nvSpPr>
            <p:spPr>
              <a:xfrm>
                <a:off x="127000" y="-57150"/>
                <a:ext cx="1324200" cy="11406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9" name="Google Shape;279;p10"/>
            <p:cNvGrpSpPr/>
            <p:nvPr/>
          </p:nvGrpSpPr>
          <p:grpSpPr>
            <a:xfrm rot="1166549">
              <a:off x="934754" y="3390518"/>
              <a:ext cx="23668118" cy="9671392"/>
              <a:chOff x="0" y="-57150"/>
              <a:chExt cx="4675200" cy="1910405"/>
            </a:xfrm>
          </p:grpSpPr>
          <p:sp>
            <p:nvSpPr>
              <p:cNvPr id="280" name="Google Shape;280;p10"/>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0"/>
              <p:cNvSpPr txBox="1"/>
              <p:nvPr/>
            </p:nvSpPr>
            <p:spPr>
              <a:xfrm>
                <a:off x="0" y="-57150"/>
                <a:ext cx="4675200" cy="1910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2" name="Google Shape;282;p10"/>
            <p:cNvGrpSpPr/>
            <p:nvPr/>
          </p:nvGrpSpPr>
          <p:grpSpPr>
            <a:xfrm rot="3737199">
              <a:off x="6707124" y="8987082"/>
              <a:ext cx="6177860" cy="5405628"/>
              <a:chOff x="0" y="0"/>
              <a:chExt cx="812800" cy="711200"/>
            </a:xfrm>
          </p:grpSpPr>
          <p:sp>
            <p:nvSpPr>
              <p:cNvPr id="283" name="Google Shape;283;p10"/>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10"/>
              <p:cNvSpPr txBox="1"/>
              <p:nvPr/>
            </p:nvSpPr>
            <p:spPr>
              <a:xfrm>
                <a:off x="127000" y="273050"/>
                <a:ext cx="558900" cy="3873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285" name="Google Shape;285;p10"/>
          <p:cNvGrpSpPr/>
          <p:nvPr/>
        </p:nvGrpSpPr>
        <p:grpSpPr>
          <a:xfrm rot="1219898">
            <a:off x="4493641" y="3826424"/>
            <a:ext cx="1360501" cy="2632672"/>
            <a:chOff x="60882" y="60882"/>
            <a:chExt cx="1813932" cy="3510094"/>
          </a:xfrm>
        </p:grpSpPr>
        <p:cxnSp>
          <p:nvCxnSpPr>
            <p:cNvPr id="286" name="Google Shape;286;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87" name="Google Shape;287;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88" name="Google Shape;288;p10"/>
          <p:cNvGrpSpPr/>
          <p:nvPr/>
        </p:nvGrpSpPr>
        <p:grpSpPr>
          <a:xfrm rot="1219898">
            <a:off x="2997961" y="3344525"/>
            <a:ext cx="1360501" cy="2632672"/>
            <a:chOff x="60882" y="60882"/>
            <a:chExt cx="1813932" cy="3510094"/>
          </a:xfrm>
        </p:grpSpPr>
        <p:cxnSp>
          <p:nvCxnSpPr>
            <p:cNvPr id="289" name="Google Shape;289;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0" name="Google Shape;290;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grpSp>
        <p:nvGrpSpPr>
          <p:cNvPr id="291" name="Google Shape;291;p10"/>
          <p:cNvGrpSpPr/>
          <p:nvPr/>
        </p:nvGrpSpPr>
        <p:grpSpPr>
          <a:xfrm rot="1219898">
            <a:off x="1502282" y="2862627"/>
            <a:ext cx="1360501" cy="2632672"/>
            <a:chOff x="60882" y="60882"/>
            <a:chExt cx="1813932" cy="3510094"/>
          </a:xfrm>
        </p:grpSpPr>
        <p:cxnSp>
          <p:nvCxnSpPr>
            <p:cNvPr id="292" name="Google Shape;292;p10"/>
            <p:cNvCxnSpPr/>
            <p:nvPr/>
          </p:nvCxnSpPr>
          <p:spPr>
            <a:xfrm>
              <a:off x="78714" y="60882"/>
              <a:ext cx="1796100" cy="1796100"/>
            </a:xfrm>
            <a:prstGeom prst="straightConnector1">
              <a:avLst/>
            </a:prstGeom>
            <a:noFill/>
            <a:ln w="172200" cap="flat" cmpd="sng">
              <a:solidFill>
                <a:srgbClr val="FFFFFF"/>
              </a:solidFill>
              <a:prstDash val="solid"/>
              <a:round/>
              <a:headEnd type="none" w="sm" len="sm"/>
              <a:tailEnd type="none" w="sm" len="sm"/>
            </a:ln>
          </p:spPr>
        </p:cxnSp>
        <p:cxnSp>
          <p:nvCxnSpPr>
            <p:cNvPr id="293" name="Google Shape;293;p10"/>
            <p:cNvCxnSpPr/>
            <p:nvPr/>
          </p:nvCxnSpPr>
          <p:spPr>
            <a:xfrm rot="10800000" flipH="1">
              <a:off x="60882" y="1774876"/>
              <a:ext cx="1796100" cy="1796100"/>
            </a:xfrm>
            <a:prstGeom prst="straightConnector1">
              <a:avLst/>
            </a:prstGeom>
            <a:noFill/>
            <a:ln w="172200" cap="flat" cmpd="sng">
              <a:solidFill>
                <a:srgbClr val="FFFFFF"/>
              </a:solidFill>
              <a:prstDash val="solid"/>
              <a:round/>
              <a:headEnd type="none" w="sm" len="sm"/>
              <a:tailEnd type="none" w="sm" len="sm"/>
            </a:ln>
          </p:spPr>
        </p:cxnSp>
      </p:grpSp>
      <p:sp>
        <p:nvSpPr>
          <p:cNvPr id="294" name="Google Shape;294;p10"/>
          <p:cNvSpPr txBox="1"/>
          <p:nvPr/>
        </p:nvSpPr>
        <p:spPr>
          <a:xfrm rot="-5400000">
            <a:off x="13846910" y="8581774"/>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5" name="Google Shape;295;p10"/>
          <p:cNvSpPr txBox="1"/>
          <p:nvPr/>
        </p:nvSpPr>
        <p:spPr>
          <a:xfrm rot="596972">
            <a:off x="15272468" y="6940570"/>
            <a:ext cx="3236475" cy="483941"/>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2010 - 2015 - 2020</a:t>
            </a:r>
            <a:endParaRPr/>
          </a:p>
        </p:txBody>
      </p:sp>
      <p:sp>
        <p:nvSpPr>
          <p:cNvPr id="296" name="Google Shape;296;p10"/>
          <p:cNvSpPr txBox="1"/>
          <p:nvPr/>
        </p:nvSpPr>
        <p:spPr>
          <a:xfrm>
            <a:off x="16088695" y="4158642"/>
            <a:ext cx="3236400" cy="483900"/>
          </a:xfrm>
          <a:prstGeom prst="rect">
            <a:avLst/>
          </a:prstGeom>
          <a:noFill/>
          <a:ln>
            <a:noFill/>
          </a:ln>
        </p:spPr>
        <p:txBody>
          <a:bodyPr spcFirstLastPara="1" wrap="square" lIns="0" tIns="0" rIns="0" bIns="0" anchor="t" anchorCtr="0">
            <a:spAutoFit/>
          </a:bodyPr>
          <a:lstStyle/>
          <a:p>
            <a:pPr marL="0" marR="0" lvl="0" indent="0" algn="l" rtl="0">
              <a:lnSpc>
                <a:spcPct val="130025"/>
              </a:lnSpc>
              <a:spcBef>
                <a:spcPts val="0"/>
              </a:spcBef>
              <a:spcAft>
                <a:spcPts val="0"/>
              </a:spcAft>
              <a:buNone/>
            </a:pPr>
            <a:r>
              <a:rPr lang="en-US" sz="3144">
                <a:solidFill>
                  <a:srgbClr val="FFFFFF"/>
                </a:solidFill>
                <a:latin typeface="Barlow"/>
                <a:ea typeface="Barlow"/>
                <a:cs typeface="Barlow"/>
                <a:sym typeface="Barlow"/>
              </a:rPr>
              <a:t>PRESENTATION</a:t>
            </a:r>
            <a:endParaRPr/>
          </a:p>
        </p:txBody>
      </p:sp>
      <p:sp>
        <p:nvSpPr>
          <p:cNvPr id="297" name="Google Shape;297;p10"/>
          <p:cNvSpPr txBox="1">
            <a:spLocks noGrp="1"/>
          </p:cNvSpPr>
          <p:nvPr>
            <p:ph type="subTitle" idx="1"/>
          </p:nvPr>
        </p:nvSpPr>
        <p:spPr>
          <a:xfrm rot="1185847">
            <a:off x="4011155" y="8433434"/>
            <a:ext cx="6625490" cy="754882"/>
          </a:xfrm>
          <a:prstGeom prst="rect">
            <a:avLst/>
          </a:prstGeom>
        </p:spPr>
        <p:txBody>
          <a:bodyPr spcFirstLastPara="1" wrap="square" lIns="91425" tIns="45700" rIns="91425" bIns="45700" anchor="t" anchorCtr="0">
            <a:normAutofit/>
          </a:bodyPr>
          <a:lstStyle>
            <a:lvl1pPr lvl="0">
              <a:spcBef>
                <a:spcPts val="640"/>
              </a:spcBef>
              <a:spcAft>
                <a:spcPts val="0"/>
              </a:spcAft>
              <a:buClr>
                <a:srgbClr val="462AF0"/>
              </a:buClr>
              <a:buSzPts val="3200"/>
              <a:buNone/>
              <a:defRPr sz="3200">
                <a:solidFill>
                  <a:srgbClr val="462AF0"/>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298" name="Google Shape;298;p10"/>
          <p:cNvSpPr txBox="1">
            <a:spLocks noGrp="1"/>
          </p:cNvSpPr>
          <p:nvPr>
            <p:ph type="subTitle" idx="2"/>
          </p:nvPr>
        </p:nvSpPr>
        <p:spPr>
          <a:xfrm rot="1185847">
            <a:off x="-5470695" y="5058384"/>
            <a:ext cx="6625490" cy="754882"/>
          </a:xfrm>
          <a:prstGeom prst="rect">
            <a:avLst/>
          </a:prstGeom>
        </p:spPr>
        <p:txBody>
          <a:bodyPr spcFirstLastPara="1" wrap="square" lIns="91425" tIns="45700" rIns="91425" bIns="45700" anchor="t" anchorCtr="0">
            <a:normAutofit/>
          </a:bodyPr>
          <a:lstStyle>
            <a:lvl1pPr lvl="0" algn="r">
              <a:spcBef>
                <a:spcPts val="640"/>
              </a:spcBef>
              <a:spcAft>
                <a:spcPts val="0"/>
              </a:spcAft>
              <a:buClr>
                <a:srgbClr val="462AF0"/>
              </a:buClr>
              <a:buSzPts val="3200"/>
              <a:buNone/>
              <a:defRPr sz="3200">
                <a:solidFill>
                  <a:srgbClr val="462AF0"/>
                </a:solidFill>
              </a:defRPr>
            </a:lvl1pPr>
            <a:lvl2pPr lvl="1" algn="r">
              <a:spcBef>
                <a:spcPts val="560"/>
              </a:spcBef>
              <a:spcAft>
                <a:spcPts val="0"/>
              </a:spcAft>
              <a:buSzPts val="2100"/>
              <a:buNone/>
              <a:defRPr/>
            </a:lvl2pPr>
            <a:lvl3pPr lvl="2" algn="r">
              <a:spcBef>
                <a:spcPts val="480"/>
              </a:spcBef>
              <a:spcAft>
                <a:spcPts val="0"/>
              </a:spcAft>
              <a:buSzPts val="2100"/>
              <a:buNone/>
              <a:defRPr/>
            </a:lvl3pPr>
            <a:lvl4pPr lvl="3" algn="r">
              <a:spcBef>
                <a:spcPts val="400"/>
              </a:spcBef>
              <a:spcAft>
                <a:spcPts val="0"/>
              </a:spcAft>
              <a:buSzPts val="2100"/>
              <a:buNone/>
              <a:defRPr/>
            </a:lvl4pPr>
            <a:lvl5pPr lvl="4" algn="r">
              <a:spcBef>
                <a:spcPts val="400"/>
              </a:spcBef>
              <a:spcAft>
                <a:spcPts val="0"/>
              </a:spcAft>
              <a:buSzPts val="2100"/>
              <a:buNone/>
              <a:defRPr/>
            </a:lvl5pPr>
            <a:lvl6pPr lvl="5" algn="r">
              <a:spcBef>
                <a:spcPts val="400"/>
              </a:spcBef>
              <a:spcAft>
                <a:spcPts val="0"/>
              </a:spcAft>
              <a:buSzPts val="2100"/>
              <a:buNone/>
              <a:defRPr/>
            </a:lvl6pPr>
            <a:lvl7pPr lvl="6" algn="r">
              <a:spcBef>
                <a:spcPts val="400"/>
              </a:spcBef>
              <a:spcAft>
                <a:spcPts val="0"/>
              </a:spcAft>
              <a:buSzPts val="2100"/>
              <a:buNone/>
              <a:defRPr/>
            </a:lvl7pPr>
            <a:lvl8pPr lvl="7" algn="r">
              <a:spcBef>
                <a:spcPts val="400"/>
              </a:spcBef>
              <a:spcAft>
                <a:spcPts val="0"/>
              </a:spcAft>
              <a:buSzPts val="2100"/>
              <a:buNone/>
              <a:defRPr/>
            </a:lvl8pPr>
            <a:lvl9pPr lvl="8" algn="r">
              <a:spcBef>
                <a:spcPts val="400"/>
              </a:spcBef>
              <a:spcAft>
                <a:spcPts val="0"/>
              </a:spcAft>
              <a:buSzPts val="2100"/>
              <a:buNone/>
              <a:defRPr/>
            </a:lvl9pPr>
          </a:lstStyle>
          <a:p>
            <a:endParaRPr/>
          </a:p>
        </p:txBody>
      </p:sp>
      <p:sp>
        <p:nvSpPr>
          <p:cNvPr id="299" name="Google Shape;299;p10"/>
          <p:cNvSpPr txBox="1">
            <a:spLocks noGrp="1"/>
          </p:cNvSpPr>
          <p:nvPr>
            <p:ph type="title"/>
          </p:nvPr>
        </p:nvSpPr>
        <p:spPr>
          <a:xfrm>
            <a:off x="9368225" y="137825"/>
            <a:ext cx="6720600" cy="1509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1000"/>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0" name="Google Shape;300;p10"/>
          <p:cNvSpPr txBox="1">
            <a:spLocks noGrp="1"/>
          </p:cNvSpPr>
          <p:nvPr>
            <p:ph type="title" idx="3"/>
          </p:nvPr>
        </p:nvSpPr>
        <p:spPr>
          <a:xfrm>
            <a:off x="15323850" y="1729275"/>
            <a:ext cx="3412500" cy="1942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15000"/>
              <a:buNone/>
              <a:defRPr sz="15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10"/>
          <p:cNvSpPr txBox="1">
            <a:spLocks noGrp="1"/>
          </p:cNvSpPr>
          <p:nvPr>
            <p:ph type="title" idx="4"/>
          </p:nvPr>
        </p:nvSpPr>
        <p:spPr>
          <a:xfrm rot="1232018">
            <a:off x="1493057" y="1059845"/>
            <a:ext cx="12206737" cy="295077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8000"/>
              <a:buFont typeface="Barlow"/>
              <a:buNone/>
              <a:defRPr sz="28000" b="1">
                <a:solidFill>
                  <a:schemeClr val="accent1"/>
                </a:solidFill>
                <a:latin typeface="Barlow"/>
                <a:ea typeface="Barlow"/>
                <a:cs typeface="Barlow"/>
                <a:sym typeface="Barl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10"/>
          <p:cNvSpPr txBox="1">
            <a:spLocks noGrp="1"/>
          </p:cNvSpPr>
          <p:nvPr>
            <p:ph type="title" idx="5"/>
          </p:nvPr>
        </p:nvSpPr>
        <p:spPr>
          <a:xfrm rot="1253388">
            <a:off x="5939222" y="6100931"/>
            <a:ext cx="8722230" cy="2941621"/>
          </a:xfrm>
          <a:prstGeom prst="rect">
            <a:avLst/>
          </a:prstGeom>
        </p:spPr>
        <p:txBody>
          <a:bodyPr spcFirstLastPara="1" wrap="square" lIns="91425" tIns="45700" rIns="91425" bIns="45700" anchor="t" anchorCtr="0">
            <a:normAutofit/>
          </a:bodyPr>
          <a:lstStyle>
            <a:lvl1pPr lvl="0">
              <a:spcBef>
                <a:spcPts val="0"/>
              </a:spcBef>
              <a:spcAft>
                <a:spcPts val="0"/>
              </a:spcAft>
              <a:buClr>
                <a:schemeClr val="accent1"/>
              </a:buClr>
              <a:buSzPts val="27000"/>
              <a:buNone/>
              <a:defRPr sz="27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3"/>
        <p:cNvGrpSpPr/>
        <p:nvPr/>
      </p:nvGrpSpPr>
      <p:grpSpPr>
        <a:xfrm>
          <a:off x="0" y="0"/>
          <a:ext cx="0" cy="0"/>
          <a:chOff x="0" y="0"/>
          <a:chExt cx="0" cy="0"/>
        </a:xfrm>
      </p:grpSpPr>
      <p:sp>
        <p:nvSpPr>
          <p:cNvPr id="304" name="Google Shape;304;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06" name="Google Shape;30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7.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11000"/>
              <a:buFont typeface="Six Caps"/>
              <a:buNone/>
              <a:defRPr sz="11000" i="0" u="none" strike="noStrike" cap="none">
                <a:solidFill>
                  <a:schemeClr val="dk1"/>
                </a:solidFill>
                <a:latin typeface="Six Caps"/>
                <a:ea typeface="Six Caps"/>
                <a:cs typeface="Six Caps"/>
                <a:sym typeface="Six Cap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50850" algn="l" rtl="0">
              <a:spcBef>
                <a:spcPts val="640"/>
              </a:spcBef>
              <a:spcAft>
                <a:spcPts val="0"/>
              </a:spcAft>
              <a:buClr>
                <a:schemeClr val="dk1"/>
              </a:buClr>
              <a:buSzPts val="3500"/>
              <a:buFont typeface="Barlow"/>
              <a:buChar char="•"/>
              <a:defRPr sz="3500" i="0" u="none" strike="noStrike" cap="none">
                <a:solidFill>
                  <a:schemeClr val="dk1"/>
                </a:solidFill>
                <a:latin typeface="Barlow"/>
                <a:ea typeface="Barlow"/>
                <a:cs typeface="Barlow"/>
                <a:sym typeface="Barlow"/>
              </a:defRPr>
            </a:lvl1pPr>
            <a:lvl2pPr marL="914400" marR="0" lvl="1" indent="-361950" algn="l" rtl="0">
              <a:spcBef>
                <a:spcPts val="56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2pPr>
            <a:lvl3pPr marL="1371600" marR="0" lvl="2" indent="-361950" algn="l" rtl="0">
              <a:spcBef>
                <a:spcPts val="48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3pPr>
            <a:lvl4pPr marL="1828800" marR="0" lvl="3"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4pPr>
            <a:lvl5pPr marL="2286000" marR="0" lvl="4"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5pPr>
            <a:lvl6pPr marL="2743200" marR="0" lvl="5"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6pPr>
            <a:lvl7pPr marL="3200400" marR="0" lvl="6"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7pPr>
            <a:lvl8pPr marL="3657600" marR="0" lvl="7"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8pPr>
            <a:lvl9pPr marL="4114800" marR="0" lvl="8" indent="-361950" algn="l" rtl="0">
              <a:spcBef>
                <a:spcPts val="400"/>
              </a:spcBef>
              <a:spcAft>
                <a:spcPts val="0"/>
              </a:spcAft>
              <a:buClr>
                <a:schemeClr val="dk1"/>
              </a:buClr>
              <a:buSzPts val="2100"/>
              <a:buFont typeface="Barlow"/>
              <a:buChar char="•"/>
              <a:defRPr sz="2100" i="0" u="none" strike="noStrike" cap="none">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EAC895-D112-6A70-9802-5A6A716B9285}"/>
              </a:ext>
            </a:extLst>
          </p:cNvPr>
          <p:cNvSpPr>
            <a:spLocks noGrp="1"/>
          </p:cNvSpPr>
          <p:nvPr>
            <p:ph type="title"/>
          </p:nvPr>
        </p:nvSpPr>
        <p:spPr>
          <a:xfrm>
            <a:off x="447495" y="1764001"/>
            <a:ext cx="15773400" cy="1988345"/>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2354879D-3726-5772-DBAC-9A98F97EBE6A}"/>
              </a:ext>
            </a:extLst>
          </p:cNvPr>
          <p:cNvSpPr>
            <a:spLocks noGrp="1"/>
          </p:cNvSpPr>
          <p:nvPr>
            <p:ph type="body" idx="1"/>
          </p:nvPr>
        </p:nvSpPr>
        <p:spPr>
          <a:xfrm>
            <a:off x="571499" y="3980641"/>
            <a:ext cx="17270351" cy="6527007"/>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2764624A-05AB-73CD-E8C8-C24EBBA715D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9901C8B0-8C88-480C-BCBE-5AD8BF021964}" type="datetimeFigureOut">
              <a:rPr lang="it-IT" smtClean="0"/>
              <a:t>14/07/2025</a:t>
            </a:fld>
            <a:endParaRPr lang="it-IT" dirty="0"/>
          </a:p>
        </p:txBody>
      </p:sp>
      <p:sp>
        <p:nvSpPr>
          <p:cNvPr id="5" name="Segnaposto piè di pagina 4">
            <a:extLst>
              <a:ext uri="{FF2B5EF4-FFF2-40B4-BE49-F238E27FC236}">
                <a16:creationId xmlns:a16="http://schemas.microsoft.com/office/drawing/2014/main" id="{7E6E0710-5C91-D010-51A6-3B8683E6842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DABF15A6-19CE-9525-7E23-05690580FDA5}"/>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5B325355-2041-4F1E-A86F-5DC659991724}" type="slidenum">
              <a:rPr lang="it-IT" smtClean="0"/>
              <a:t>‹#›</a:t>
            </a:fld>
            <a:endParaRPr lang="it-IT" dirty="0"/>
          </a:p>
        </p:txBody>
      </p:sp>
      <p:pic>
        <p:nvPicPr>
          <p:cNvPr id="7" name="Picture 2" descr="A rainbow with a red needle and a red arrow&#10;&#10;Description automatically generated">
            <a:extLst>
              <a:ext uri="{FF2B5EF4-FFF2-40B4-BE49-F238E27FC236}">
                <a16:creationId xmlns:a16="http://schemas.microsoft.com/office/drawing/2014/main" id="{5C089405-0B5B-2297-2C06-EAC68EB7365C}"/>
              </a:ext>
            </a:extLst>
          </p:cNvPr>
          <p:cNvPicPr>
            <a:picLocks noChangeAspect="1"/>
          </p:cNvPicPr>
          <p:nvPr userDrawn="1"/>
        </p:nvPicPr>
        <p:blipFill>
          <a:blip r:embed="rId14"/>
          <a:stretch>
            <a:fillRect/>
          </a:stretch>
        </p:blipFill>
        <p:spPr>
          <a:xfrm>
            <a:off x="446150" y="9077932"/>
            <a:ext cx="1622300" cy="1004282"/>
          </a:xfrm>
          <a:prstGeom prst="rect">
            <a:avLst/>
          </a:prstGeom>
        </p:spPr>
      </p:pic>
      <p:sp>
        <p:nvSpPr>
          <p:cNvPr id="8" name="Rectangle 32">
            <a:extLst>
              <a:ext uri="{FF2B5EF4-FFF2-40B4-BE49-F238E27FC236}">
                <a16:creationId xmlns:a16="http://schemas.microsoft.com/office/drawing/2014/main" id="{7C1C8B6B-ED51-9E57-2627-DA561F849A1E}"/>
              </a:ext>
            </a:extLst>
          </p:cNvPr>
          <p:cNvSpPr/>
          <p:nvPr userDrawn="1"/>
        </p:nvSpPr>
        <p:spPr>
          <a:xfrm>
            <a:off x="6278936" y="9739313"/>
            <a:ext cx="4854214" cy="323165"/>
          </a:xfrm>
          <a:prstGeom prst="rect">
            <a:avLst/>
          </a:prstGeom>
        </p:spPr>
        <p:txBody>
          <a:bodyPr wrap="none">
            <a:spAutoFit/>
          </a:bodyPr>
          <a:lstStyle/>
          <a:p>
            <a:r>
              <a:rPr lang="en-GB" sz="1500" b="1" dirty="0">
                <a:latin typeface="Arial" panose="020B0604020202020204" pitchFamily="34" charset="0"/>
                <a:cs typeface="Arial" panose="020B0604020202020204" pitchFamily="34" charset="0"/>
              </a:rPr>
              <a:t>Project Number 2023-1-IT01-KA220-VET-000152721</a:t>
            </a:r>
          </a:p>
        </p:txBody>
      </p:sp>
      <p:pic>
        <p:nvPicPr>
          <p:cNvPr id="10" name="Picture 7">
            <a:extLst>
              <a:ext uri="{FF2B5EF4-FFF2-40B4-BE49-F238E27FC236}">
                <a16:creationId xmlns:a16="http://schemas.microsoft.com/office/drawing/2014/main" id="{D8FC6F21-1D1C-A9A1-3AE3-4FCA00ABD121}"/>
              </a:ext>
            </a:extLst>
          </p:cNvPr>
          <p:cNvPicPr>
            <a:picLocks noChangeAspect="1"/>
          </p:cNvPicPr>
          <p:nvPr userDrawn="1"/>
        </p:nvPicPr>
        <p:blipFill>
          <a:blip r:embed="rId15">
            <a:alphaModFix amt="65999"/>
          </a:blip>
          <a:srcRect/>
          <a:stretch>
            <a:fillRect/>
          </a:stretch>
        </p:blipFill>
        <p:spPr>
          <a:xfrm>
            <a:off x="14725290" y="9305000"/>
            <a:ext cx="2991210" cy="811367"/>
          </a:xfrm>
          <a:prstGeom prst="rect">
            <a:avLst/>
          </a:prstGeom>
        </p:spPr>
      </p:pic>
      <p:grpSp>
        <p:nvGrpSpPr>
          <p:cNvPr id="15" name="Google Shape;409;p22">
            <a:extLst>
              <a:ext uri="{FF2B5EF4-FFF2-40B4-BE49-F238E27FC236}">
                <a16:creationId xmlns:a16="http://schemas.microsoft.com/office/drawing/2014/main" id="{2E0CF727-6396-6B37-696A-B6D0D3732876}"/>
              </a:ext>
            </a:extLst>
          </p:cNvPr>
          <p:cNvGrpSpPr/>
          <p:nvPr userDrawn="1"/>
        </p:nvGrpSpPr>
        <p:grpSpPr>
          <a:xfrm>
            <a:off x="0" y="-249878"/>
            <a:ext cx="18288000" cy="1297989"/>
            <a:chOff x="0" y="-57150"/>
            <a:chExt cx="4816593" cy="326693"/>
          </a:xfrm>
        </p:grpSpPr>
        <p:sp>
          <p:nvSpPr>
            <p:cNvPr id="16" name="Google Shape;410;p22">
              <a:extLst>
                <a:ext uri="{FF2B5EF4-FFF2-40B4-BE49-F238E27FC236}">
                  <a16:creationId xmlns:a16="http://schemas.microsoft.com/office/drawing/2014/main" id="{D8A16F25-9470-B891-4565-77686403B402}"/>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700">
                <a:solidFill>
                  <a:schemeClr val="dk1"/>
                </a:solidFill>
                <a:latin typeface="Calibri"/>
                <a:ea typeface="Calibri"/>
                <a:cs typeface="Calibri"/>
                <a:sym typeface="Calibri"/>
              </a:endParaRPr>
            </a:p>
          </p:txBody>
        </p:sp>
        <p:sp>
          <p:nvSpPr>
            <p:cNvPr id="17" name="Google Shape;411;p22">
              <a:extLst>
                <a:ext uri="{FF2B5EF4-FFF2-40B4-BE49-F238E27FC236}">
                  <a16:creationId xmlns:a16="http://schemas.microsoft.com/office/drawing/2014/main" id="{04AC7317-E4AA-49F7-B8F6-492D3BA98C95}"/>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27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7550422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371600" rtl="0" eaLnBrk="1" latinLnBrk="0" hangingPunct="1">
        <a:lnSpc>
          <a:spcPct val="90000"/>
        </a:lnSpc>
        <a:spcBef>
          <a:spcPct val="0"/>
        </a:spcBef>
        <a:buNone/>
        <a:defRPr lang="it-IT" sz="7200" b="1" i="0" u="none" strike="noStrike" kern="1200" cap="none" dirty="0">
          <a:solidFill>
            <a:srgbClr val="0070C0"/>
          </a:solidFill>
          <a:latin typeface="Barlow" pitchFamily="2" charset="77"/>
          <a:ea typeface="Calibri"/>
          <a:cs typeface="Calibri"/>
          <a:sym typeface="Arial"/>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1pPr>
      <a:lvl2pPr marL="10287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2pPr>
      <a:lvl3pPr marL="17145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3pPr>
      <a:lvl4pPr marL="24003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smtClean="0">
          <a:solidFill>
            <a:srgbClr val="000000"/>
          </a:solidFill>
          <a:latin typeface="Barlow" pitchFamily="2" charset="77"/>
          <a:ea typeface="+mn-ea"/>
          <a:cs typeface="Arial"/>
          <a:sym typeface="Arial"/>
        </a:defRPr>
      </a:lvl4pPr>
      <a:lvl5pPr marL="3086100" indent="-342900" algn="l" defTabSz="1371600" rtl="0" eaLnBrk="1" latinLnBrk="0" hangingPunct="1">
        <a:lnSpc>
          <a:spcPct val="90000"/>
        </a:lnSpc>
        <a:spcBef>
          <a:spcPts val="750"/>
        </a:spcBef>
        <a:buFont typeface="Arial" panose="020B0604020202020204" pitchFamily="34" charset="0"/>
        <a:buChar char="•"/>
        <a:defRPr lang="it-IT" sz="4200" b="0" i="0" u="none" strike="noStrike" kern="1200" cap="none" dirty="0">
          <a:solidFill>
            <a:srgbClr val="000000"/>
          </a:solidFill>
          <a:latin typeface="Barlow" pitchFamily="2" charset="77"/>
          <a:ea typeface="+mn-ea"/>
          <a:cs typeface="Arial"/>
          <a:sym typeface="Arial"/>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it-IT"/>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gloriapalaceth.com/en/autism-friendly/" TargetMode="External"/><Relationship Id="rId2" Type="http://schemas.openxmlformats.org/officeDocument/2006/relationships/hyperlink" Target="https://elpais.com/elviajero/escapadas/espana/2025-05-05/deluna-hotels-convierte-sus-tres-establecimientos-en-granada-en-espacios-amigables-con-el-autismo.html" TargetMode="External"/><Relationship Id="rId1" Type="http://schemas.openxmlformats.org/officeDocument/2006/relationships/slideLayout" Target="../slideLayouts/slideLayout20.xml"/><Relationship Id="rId4" Type="http://schemas.openxmlformats.org/officeDocument/2006/relationships/hyperlink" Target="https://www.ashlinghotel.ie/cs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kempinski.com/en/ciragan-palace/press-room/7-special-education-classrooms-are-opened" TargetMode="External"/><Relationship Id="rId2" Type="http://schemas.openxmlformats.org/officeDocument/2006/relationships/hyperlink" Target="https://www.slieverussell.ie/autism-friendly/" TargetMode="External"/><Relationship Id="rId1" Type="http://schemas.openxmlformats.org/officeDocument/2006/relationships/slideLayout" Target="../slideLayouts/slideLayout20.xml"/><Relationship Id="rId5" Type="http://schemas.openxmlformats.org/officeDocument/2006/relationships/hyperlink" Target="https://www.pizzaut.it/" TargetMode="External"/><Relationship Id="rId4" Type="http://schemas.openxmlformats.org/officeDocument/2006/relationships/hyperlink" Target="https://group.accor.com/en/Actualites/2024/05/recruitment-fostering-disability-inclus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orange logo&#10;&#10;Description automatically generated">
            <a:extLst>
              <a:ext uri="{FF2B5EF4-FFF2-40B4-BE49-F238E27FC236}">
                <a16:creationId xmlns:a16="http://schemas.microsoft.com/office/drawing/2014/main" id="{AC50A679-4719-866E-EDD4-4642690B0AA5}"/>
              </a:ext>
            </a:extLst>
          </p:cNvPr>
          <p:cNvPicPr>
            <a:picLocks noChangeAspect="1"/>
          </p:cNvPicPr>
          <p:nvPr/>
        </p:nvPicPr>
        <p:blipFill>
          <a:blip r:embed="rId2"/>
          <a:stretch>
            <a:fillRect/>
          </a:stretch>
        </p:blipFill>
        <p:spPr>
          <a:xfrm>
            <a:off x="10757464" y="9154005"/>
            <a:ext cx="3776818" cy="587505"/>
          </a:xfrm>
          <a:prstGeom prst="rect">
            <a:avLst/>
          </a:prstGeom>
        </p:spPr>
      </p:pic>
      <p:pic>
        <p:nvPicPr>
          <p:cNvPr id="4" name="Picture 3" descr="A black and yellow logo&#10;&#10;Description automatically generated">
            <a:extLst>
              <a:ext uri="{FF2B5EF4-FFF2-40B4-BE49-F238E27FC236}">
                <a16:creationId xmlns:a16="http://schemas.microsoft.com/office/drawing/2014/main" id="{6502C57C-FDB0-017C-6C7E-0CE028F47234}"/>
              </a:ext>
            </a:extLst>
          </p:cNvPr>
          <p:cNvPicPr>
            <a:picLocks noChangeAspect="1"/>
          </p:cNvPicPr>
          <p:nvPr/>
        </p:nvPicPr>
        <p:blipFill>
          <a:blip r:embed="rId3"/>
          <a:stretch>
            <a:fillRect/>
          </a:stretch>
        </p:blipFill>
        <p:spPr>
          <a:xfrm>
            <a:off x="7790024" y="9030440"/>
            <a:ext cx="2512736" cy="783078"/>
          </a:xfrm>
          <a:prstGeom prst="rect">
            <a:avLst/>
          </a:prstGeom>
        </p:spPr>
      </p:pic>
      <p:pic>
        <p:nvPicPr>
          <p:cNvPr id="5" name="Picture 4" descr="A purple diamond shaped object with black text&#10;&#10;Description automatically generated">
            <a:extLst>
              <a:ext uri="{FF2B5EF4-FFF2-40B4-BE49-F238E27FC236}">
                <a16:creationId xmlns:a16="http://schemas.microsoft.com/office/drawing/2014/main" id="{0D1F5F47-D502-1A4C-4C79-BBBE5D390C64}"/>
              </a:ext>
            </a:extLst>
          </p:cNvPr>
          <p:cNvPicPr>
            <a:picLocks noChangeAspect="1"/>
          </p:cNvPicPr>
          <p:nvPr/>
        </p:nvPicPr>
        <p:blipFill>
          <a:blip r:embed="rId4"/>
          <a:stretch>
            <a:fillRect/>
          </a:stretch>
        </p:blipFill>
        <p:spPr>
          <a:xfrm>
            <a:off x="14988986" y="8665103"/>
            <a:ext cx="1264353" cy="1264353"/>
          </a:xfrm>
          <a:prstGeom prst="rect">
            <a:avLst/>
          </a:prstGeom>
        </p:spPr>
      </p:pic>
      <p:pic>
        <p:nvPicPr>
          <p:cNvPr id="6" name="Picture 5" descr="A black and yellow logo&#10;&#10;Description automatically generated">
            <a:extLst>
              <a:ext uri="{FF2B5EF4-FFF2-40B4-BE49-F238E27FC236}">
                <a16:creationId xmlns:a16="http://schemas.microsoft.com/office/drawing/2014/main" id="{61CCF830-98C9-4D92-4B55-3AA9DCCB95BA}"/>
              </a:ext>
            </a:extLst>
          </p:cNvPr>
          <p:cNvPicPr>
            <a:picLocks noChangeAspect="1"/>
          </p:cNvPicPr>
          <p:nvPr/>
        </p:nvPicPr>
        <p:blipFill>
          <a:blip r:embed="rId5"/>
          <a:stretch>
            <a:fillRect/>
          </a:stretch>
        </p:blipFill>
        <p:spPr>
          <a:xfrm>
            <a:off x="3591113" y="9027275"/>
            <a:ext cx="3668552" cy="783078"/>
          </a:xfrm>
          <a:prstGeom prst="rect">
            <a:avLst/>
          </a:prstGeom>
        </p:spPr>
      </p:pic>
      <p:pic>
        <p:nvPicPr>
          <p:cNvPr id="7" name="Picture 6" descr="A rainbow with a red needle and a red arrow&#10;&#10;Description automatically generated">
            <a:extLst>
              <a:ext uri="{FF2B5EF4-FFF2-40B4-BE49-F238E27FC236}">
                <a16:creationId xmlns:a16="http://schemas.microsoft.com/office/drawing/2014/main" id="{7F4E505A-333E-E481-56D8-E44E8E26CBC2}"/>
              </a:ext>
            </a:extLst>
          </p:cNvPr>
          <p:cNvPicPr>
            <a:picLocks noChangeAspect="1"/>
          </p:cNvPicPr>
          <p:nvPr/>
        </p:nvPicPr>
        <p:blipFill>
          <a:blip r:embed="rId6"/>
          <a:stretch>
            <a:fillRect/>
          </a:stretch>
        </p:blipFill>
        <p:spPr>
          <a:xfrm>
            <a:off x="988598" y="2384911"/>
            <a:ext cx="5566429" cy="3445888"/>
          </a:xfrm>
          <a:prstGeom prst="rect">
            <a:avLst/>
          </a:prstGeom>
        </p:spPr>
      </p:pic>
      <p:pic>
        <p:nvPicPr>
          <p:cNvPr id="9" name="Picture 7">
            <a:extLst>
              <a:ext uri="{FF2B5EF4-FFF2-40B4-BE49-F238E27FC236}">
                <a16:creationId xmlns:a16="http://schemas.microsoft.com/office/drawing/2014/main" id="{476A7AB0-51D3-F55B-D462-6DFD2DA529C6}"/>
              </a:ext>
            </a:extLst>
          </p:cNvPr>
          <p:cNvPicPr>
            <a:picLocks noChangeAspect="1"/>
          </p:cNvPicPr>
          <p:nvPr/>
        </p:nvPicPr>
        <p:blipFill>
          <a:blip r:embed="rId7">
            <a:alphaModFix amt="65999"/>
          </a:blip>
          <a:srcRect/>
          <a:stretch>
            <a:fillRect/>
          </a:stretch>
        </p:blipFill>
        <p:spPr>
          <a:xfrm>
            <a:off x="15056624" y="236009"/>
            <a:ext cx="3231376" cy="876511"/>
          </a:xfrm>
          <a:prstGeom prst="rect">
            <a:avLst/>
          </a:prstGeom>
        </p:spPr>
      </p:pic>
      <p:grpSp>
        <p:nvGrpSpPr>
          <p:cNvPr id="8" name="Google Shape;409;p22">
            <a:extLst>
              <a:ext uri="{FF2B5EF4-FFF2-40B4-BE49-F238E27FC236}">
                <a16:creationId xmlns:a16="http://schemas.microsoft.com/office/drawing/2014/main" id="{B636C51F-959A-3F69-E238-F191D927216D}"/>
              </a:ext>
            </a:extLst>
          </p:cNvPr>
          <p:cNvGrpSpPr/>
          <p:nvPr/>
        </p:nvGrpSpPr>
        <p:grpSpPr>
          <a:xfrm>
            <a:off x="7586188" y="2383500"/>
            <a:ext cx="10701812" cy="3445888"/>
            <a:chOff x="0" y="-57150"/>
            <a:chExt cx="4816593" cy="326693"/>
          </a:xfrm>
        </p:grpSpPr>
        <p:sp>
          <p:nvSpPr>
            <p:cNvPr id="10" name="Google Shape;410;p22">
              <a:extLst>
                <a:ext uri="{FF2B5EF4-FFF2-40B4-BE49-F238E27FC236}">
                  <a16:creationId xmlns:a16="http://schemas.microsoft.com/office/drawing/2014/main" id="{8369C1AE-3717-C041-412C-0830583187CE}"/>
                </a:ext>
              </a:extLst>
            </p:cNvPr>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411;p22">
              <a:extLst>
                <a:ext uri="{FF2B5EF4-FFF2-40B4-BE49-F238E27FC236}">
                  <a16:creationId xmlns:a16="http://schemas.microsoft.com/office/drawing/2014/main" id="{9CEEAAF3-64E5-88CC-0C37-EEF8FD733ABA}"/>
                </a:ext>
              </a:extLst>
            </p:cNvPr>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dirty="0">
                <a:solidFill>
                  <a:schemeClr val="dk1"/>
                </a:solidFill>
                <a:latin typeface="Calibri"/>
                <a:ea typeface="Calibri"/>
                <a:cs typeface="Calibri"/>
                <a:sym typeface="Calibri"/>
              </a:endParaRPr>
            </a:p>
          </p:txBody>
        </p:sp>
      </p:grpSp>
      <p:sp>
        <p:nvSpPr>
          <p:cNvPr id="12" name="Google Shape;441;p22">
            <a:extLst>
              <a:ext uri="{FF2B5EF4-FFF2-40B4-BE49-F238E27FC236}">
                <a16:creationId xmlns:a16="http://schemas.microsoft.com/office/drawing/2014/main" id="{253FC5D5-C4D0-5A79-F692-4C3F273AF157}"/>
              </a:ext>
            </a:extLst>
          </p:cNvPr>
          <p:cNvSpPr txBox="1"/>
          <p:nvPr/>
        </p:nvSpPr>
        <p:spPr>
          <a:xfrm>
            <a:off x="7693521" y="3120954"/>
            <a:ext cx="10309225"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800" dirty="0">
                <a:solidFill>
                  <a:schemeClr val="bg1"/>
                </a:solidFill>
                <a:latin typeface="Six Caps"/>
                <a:sym typeface="Six Caps"/>
              </a:rPr>
              <a:t>Development and Retention of Autistic Staff in Hospitality</a:t>
            </a:r>
            <a:endParaRPr sz="8800" dirty="0">
              <a:solidFill>
                <a:schemeClr val="bg1"/>
              </a:solidFill>
            </a:endParaRPr>
          </a:p>
        </p:txBody>
      </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4530" y="8705203"/>
            <a:ext cx="873783" cy="1264197"/>
          </a:xfrm>
          <a:prstGeom prst="rect">
            <a:avLst/>
          </a:prstGeom>
        </p:spPr>
      </p:pic>
      <p:sp>
        <p:nvSpPr>
          <p:cNvPr id="14" name="Rectangle 13"/>
          <p:cNvSpPr/>
          <p:nvPr/>
        </p:nvSpPr>
        <p:spPr>
          <a:xfrm>
            <a:off x="5846637" y="7067240"/>
            <a:ext cx="6399509" cy="400110"/>
          </a:xfrm>
          <a:prstGeom prst="rect">
            <a:avLst/>
          </a:prstGeom>
        </p:spPr>
        <p:txBody>
          <a:bodyPr wrap="none">
            <a:spAutoFit/>
          </a:bodyPr>
          <a:lstStyle/>
          <a:p>
            <a:r>
              <a:rPr lang="en-GB" sz="2000" b="1" dirty="0"/>
              <a:t>Project Number 2023-1-IT01-KA220-VET-000152721</a:t>
            </a:r>
          </a:p>
        </p:txBody>
      </p:sp>
      <p:pic>
        <p:nvPicPr>
          <p:cNvPr id="15" name="Picture 14"/>
          <p:cNvPicPr>
            <a:picLocks noChangeAspect="1"/>
          </p:cNvPicPr>
          <p:nvPr/>
        </p:nvPicPr>
        <p:blipFill>
          <a:blip r:embed="rId9"/>
          <a:stretch>
            <a:fillRect/>
          </a:stretch>
        </p:blipFill>
        <p:spPr>
          <a:xfrm>
            <a:off x="531689" y="8665103"/>
            <a:ext cx="2572109" cy="1390844"/>
          </a:xfrm>
          <a:prstGeom prst="rect">
            <a:avLst/>
          </a:prstGeom>
        </p:spPr>
      </p:pic>
      <p:sp>
        <p:nvSpPr>
          <p:cNvPr id="16" name="Rectangle 15">
            <a:extLst>
              <a:ext uri="{FF2B5EF4-FFF2-40B4-BE49-F238E27FC236}">
                <a16:creationId xmlns:a16="http://schemas.microsoft.com/office/drawing/2014/main" id="{535DB743-A38C-BE64-E064-F92B87DAFF08}"/>
              </a:ext>
            </a:extLst>
          </p:cNvPr>
          <p:cNvSpPr/>
          <p:nvPr/>
        </p:nvSpPr>
        <p:spPr>
          <a:xfrm>
            <a:off x="531689" y="218517"/>
            <a:ext cx="14457297" cy="523220"/>
          </a:xfrm>
          <a:prstGeom prst="rect">
            <a:avLst/>
          </a:prstGeom>
        </p:spPr>
        <p:txBody>
          <a:bodyPr wrap="square">
            <a:spAutoFit/>
          </a:bodyPr>
          <a:lstStyle/>
          <a:p>
            <a:pPr algn="just"/>
            <a:r>
              <a:rPr lang="en-US" dirty="0">
                <a:solidFill>
                  <a:schemeClr val="tx1"/>
                </a:solidFill>
              </a:rPr>
              <a:t>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mk-MK" dirty="0">
              <a:solidFill>
                <a:schemeClr val="tx1"/>
              </a:solidFill>
            </a:endParaRPr>
          </a:p>
        </p:txBody>
      </p:sp>
      <p:pic>
        <p:nvPicPr>
          <p:cNvPr id="17" name="Imagem 63" descr="https://lh7-us.googleusercontent.com/NpM_3JoYuxMTMGPa6gerAiGeE8BcnQsYePH3WiOUTgdVpntFdM0UEgdcSeHcLVMJSVTbLGZSCDdSzB8cnAYOXgn8-w7C4J8SfO6zdHge5F57OoMFhlXNPcMen9isDXAj6dF5S8RShkXZTsLL9jNQ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1198" y="7931678"/>
            <a:ext cx="1247775" cy="4222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3988973" y="7389313"/>
            <a:ext cx="1190420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r>
            <a:br>
              <a:rPr kumimoji="0" lang="pt-PT" altLang="en-US" sz="2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b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This work is licensed under a Creative Commons Attribution-</a:t>
            </a:r>
            <a:r>
              <a:rPr kumimoji="0" lang="en-US"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NonCommercial</a:t>
            </a:r>
            <a:r>
              <a:rPr kumimoji="0" lang="en-US"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4.0 International License. In addition, an acknowledgement of the authors of the document and all applicable portions of the copyright notice must be clearly referenced.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All</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rights</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baseline="0" dirty="0" err="1"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reserved</a:t>
            </a:r>
            <a:r>
              <a:rPr kumimoji="0" lang="pt-PT" altLang="en-US" sz="1600" b="1" i="0" u="none" strike="noStrike" cap="none" normalizeH="0" baseline="0" dirty="0" smtClean="0">
                <a:ln>
                  <a:noFill/>
                </a:ln>
                <a:solidFill>
                  <a:srgbClr val="211D1E"/>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4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984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68A98-5B2C-4630-DCEB-09B18F960553}"/>
              </a:ext>
            </a:extLst>
          </p:cNvPr>
          <p:cNvSpPr>
            <a:spLocks noGrp="1"/>
          </p:cNvSpPr>
          <p:nvPr>
            <p:ph type="title"/>
          </p:nvPr>
        </p:nvSpPr>
        <p:spPr>
          <a:xfrm>
            <a:off x="886941" y="1596383"/>
            <a:ext cx="15773400" cy="1085732"/>
          </a:xfrm>
        </p:spPr>
        <p:txBody>
          <a:bodyPr/>
          <a:lstStyle/>
          <a:p>
            <a:r>
              <a:rPr lang="en-US" sz="4800" dirty="0">
                <a:solidFill>
                  <a:srgbClr val="462AF0"/>
                </a:solidFill>
              </a:rPr>
              <a:t>CSR Impact in Tourism and Hospitality</a:t>
            </a:r>
            <a:endParaRPr lang="it-IT" sz="4800" dirty="0">
              <a:solidFill>
                <a:srgbClr val="462AF0"/>
              </a:solidFill>
            </a:endParaRPr>
          </a:p>
        </p:txBody>
      </p:sp>
      <p:pic>
        <p:nvPicPr>
          <p:cNvPr id="5" name="Image 1" descr="preencoded.png">
            <a:extLst>
              <a:ext uri="{FF2B5EF4-FFF2-40B4-BE49-F238E27FC236}">
                <a16:creationId xmlns:a16="http://schemas.microsoft.com/office/drawing/2014/main" id="{9BAB938B-B6EA-1C5F-CF93-7778C861BED5}"/>
              </a:ext>
            </a:extLst>
          </p:cNvPr>
          <p:cNvPicPr>
            <a:picLocks noChangeAspect="1"/>
          </p:cNvPicPr>
          <p:nvPr/>
        </p:nvPicPr>
        <p:blipFill>
          <a:blip r:embed="rId2">
            <a:duotone>
              <a:prstClr val="black"/>
              <a:srgbClr val="C1E5F5">
                <a:tint val="45000"/>
                <a:satMod val="400000"/>
              </a:srgbClr>
            </a:duotone>
          </a:blip>
          <a:stretch>
            <a:fillRect/>
          </a:stretch>
        </p:blipFill>
        <p:spPr>
          <a:xfrm>
            <a:off x="1337519" y="3381560"/>
            <a:ext cx="1139660" cy="1696743"/>
          </a:xfrm>
          <a:prstGeom prst="rect">
            <a:avLst/>
          </a:prstGeom>
        </p:spPr>
      </p:pic>
      <p:sp>
        <p:nvSpPr>
          <p:cNvPr id="6" name="Text 1">
            <a:extLst>
              <a:ext uri="{FF2B5EF4-FFF2-40B4-BE49-F238E27FC236}">
                <a16:creationId xmlns:a16="http://schemas.microsoft.com/office/drawing/2014/main" id="{392C1B8F-AF4F-5D9E-D336-6F5FC50C5978}"/>
              </a:ext>
            </a:extLst>
          </p:cNvPr>
          <p:cNvSpPr/>
          <p:nvPr/>
        </p:nvSpPr>
        <p:spPr>
          <a:xfrm>
            <a:off x="3132921" y="3404769"/>
            <a:ext cx="5410677"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Talent Attraction &amp; Retention</a:t>
            </a:r>
            <a:endParaRPr lang="en-US" sz="2100" b="1" kern="1200" dirty="0">
              <a:solidFill>
                <a:prstClr val="black"/>
              </a:solidFill>
              <a:latin typeface="Barlow" panose="00000500000000000000" pitchFamily="2" charset="0"/>
              <a:ea typeface="+mn-ea"/>
              <a:cs typeface="+mn-cs"/>
            </a:endParaRPr>
          </a:p>
        </p:txBody>
      </p:sp>
      <p:sp>
        <p:nvSpPr>
          <p:cNvPr id="7" name="Text 2">
            <a:extLst>
              <a:ext uri="{FF2B5EF4-FFF2-40B4-BE49-F238E27FC236}">
                <a16:creationId xmlns:a16="http://schemas.microsoft.com/office/drawing/2014/main" id="{6FB8A996-B1F7-BB3D-8CD0-C565A6B4D948}"/>
              </a:ext>
            </a:extLst>
          </p:cNvPr>
          <p:cNvSpPr/>
          <p:nvPr/>
        </p:nvSpPr>
        <p:spPr>
          <a:xfrm>
            <a:off x="3132921" y="3812545"/>
            <a:ext cx="5003772"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Helps attract and retain skilled talent, boosting motivation and productivity within the organisation.</a:t>
            </a:r>
            <a:endParaRPr lang="en-US" sz="2100" kern="1200" dirty="0">
              <a:solidFill>
                <a:prstClr val="black"/>
              </a:solidFill>
              <a:latin typeface="Barlow" panose="00000500000000000000" pitchFamily="2" charset="0"/>
              <a:ea typeface="+mn-ea"/>
              <a:cs typeface="+mn-cs"/>
            </a:endParaRPr>
          </a:p>
        </p:txBody>
      </p:sp>
      <p:pic>
        <p:nvPicPr>
          <p:cNvPr id="8" name="Image 2" descr="preencoded.png">
            <a:extLst>
              <a:ext uri="{FF2B5EF4-FFF2-40B4-BE49-F238E27FC236}">
                <a16:creationId xmlns:a16="http://schemas.microsoft.com/office/drawing/2014/main" id="{73BCF413-AAC2-C51D-A3EB-8C79EFA0FAA4}"/>
              </a:ext>
            </a:extLst>
          </p:cNvPr>
          <p:cNvPicPr>
            <a:picLocks noChangeAspect="1"/>
          </p:cNvPicPr>
          <p:nvPr/>
        </p:nvPicPr>
        <p:blipFill>
          <a:blip r:embed="rId3">
            <a:duotone>
              <a:prstClr val="black"/>
              <a:srgbClr val="C1E5F5">
                <a:tint val="45000"/>
                <a:satMod val="400000"/>
              </a:srgbClr>
            </a:duotone>
          </a:blip>
          <a:stretch>
            <a:fillRect/>
          </a:stretch>
        </p:blipFill>
        <p:spPr>
          <a:xfrm>
            <a:off x="1337521" y="5722758"/>
            <a:ext cx="1139660" cy="1696743"/>
          </a:xfrm>
          <a:prstGeom prst="rect">
            <a:avLst/>
          </a:prstGeom>
        </p:spPr>
      </p:pic>
      <p:sp>
        <p:nvSpPr>
          <p:cNvPr id="9" name="Text 3">
            <a:extLst>
              <a:ext uri="{FF2B5EF4-FFF2-40B4-BE49-F238E27FC236}">
                <a16:creationId xmlns:a16="http://schemas.microsoft.com/office/drawing/2014/main" id="{9DCD43AC-3213-2D7A-6BC4-A4998DB7AC1C}"/>
              </a:ext>
            </a:extLst>
          </p:cNvPr>
          <p:cNvSpPr/>
          <p:nvPr/>
        </p:nvSpPr>
        <p:spPr>
          <a:xfrm>
            <a:off x="3132922" y="5769531"/>
            <a:ext cx="4721126"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Stakeholder Engagement</a:t>
            </a:r>
            <a:endParaRPr lang="en-US" sz="2100" b="1" kern="1200" dirty="0">
              <a:solidFill>
                <a:prstClr val="black"/>
              </a:solidFill>
              <a:latin typeface="Barlow" panose="00000500000000000000" pitchFamily="2" charset="0"/>
              <a:ea typeface="+mn-ea"/>
              <a:cs typeface="+mn-cs"/>
            </a:endParaRPr>
          </a:p>
        </p:txBody>
      </p:sp>
      <p:sp>
        <p:nvSpPr>
          <p:cNvPr id="10" name="Text 4">
            <a:extLst>
              <a:ext uri="{FF2B5EF4-FFF2-40B4-BE49-F238E27FC236}">
                <a16:creationId xmlns:a16="http://schemas.microsoft.com/office/drawing/2014/main" id="{86FF9D1A-1D80-279F-075F-A5FAE1892D93}"/>
              </a:ext>
            </a:extLst>
          </p:cNvPr>
          <p:cNvSpPr/>
          <p:nvPr/>
        </p:nvSpPr>
        <p:spPr>
          <a:xfrm>
            <a:off x="3132922" y="6129110"/>
            <a:ext cx="4721126"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Encourages the engagement of customers, partners, suppliers, and investors motivated by social causes.</a:t>
            </a:r>
            <a:endParaRPr lang="en-US" sz="2100" kern="1200" dirty="0">
              <a:solidFill>
                <a:prstClr val="black"/>
              </a:solidFill>
              <a:latin typeface="Barlow" panose="00000500000000000000" pitchFamily="2" charset="0"/>
              <a:ea typeface="+mn-ea"/>
              <a:cs typeface="+mn-cs"/>
            </a:endParaRPr>
          </a:p>
        </p:txBody>
      </p:sp>
      <p:pic>
        <p:nvPicPr>
          <p:cNvPr id="11" name="Image 3" descr="preencoded.png">
            <a:extLst>
              <a:ext uri="{FF2B5EF4-FFF2-40B4-BE49-F238E27FC236}">
                <a16:creationId xmlns:a16="http://schemas.microsoft.com/office/drawing/2014/main" id="{E4E0048F-60CA-B64D-1422-77F879B87B61}"/>
              </a:ext>
            </a:extLst>
          </p:cNvPr>
          <p:cNvPicPr>
            <a:picLocks noChangeAspect="1"/>
          </p:cNvPicPr>
          <p:nvPr/>
        </p:nvPicPr>
        <p:blipFill>
          <a:blip r:embed="rId4">
            <a:duotone>
              <a:prstClr val="black"/>
              <a:srgbClr val="C1E5F5">
                <a:tint val="45000"/>
                <a:satMod val="400000"/>
              </a:srgbClr>
            </a:duotone>
          </a:blip>
          <a:stretch>
            <a:fillRect/>
          </a:stretch>
        </p:blipFill>
        <p:spPr>
          <a:xfrm>
            <a:off x="9663344" y="3657665"/>
            <a:ext cx="1139660" cy="1696743"/>
          </a:xfrm>
          <a:prstGeom prst="rect">
            <a:avLst/>
          </a:prstGeom>
        </p:spPr>
      </p:pic>
      <p:sp>
        <p:nvSpPr>
          <p:cNvPr id="12" name="Text 5">
            <a:extLst>
              <a:ext uri="{FF2B5EF4-FFF2-40B4-BE49-F238E27FC236}">
                <a16:creationId xmlns:a16="http://schemas.microsoft.com/office/drawing/2014/main" id="{65943254-5B9B-1402-A9E5-8AD470FD5979}"/>
              </a:ext>
            </a:extLst>
          </p:cNvPr>
          <p:cNvSpPr/>
          <p:nvPr/>
        </p:nvSpPr>
        <p:spPr>
          <a:xfrm>
            <a:off x="11251577" y="3657665"/>
            <a:ext cx="3824943"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Enhanced Resilience</a:t>
            </a:r>
            <a:endParaRPr lang="en-US" sz="2100" b="1" kern="1200" dirty="0">
              <a:solidFill>
                <a:prstClr val="black"/>
              </a:solidFill>
              <a:latin typeface="Barlow" panose="00000500000000000000" pitchFamily="2" charset="0"/>
              <a:ea typeface="+mn-ea"/>
              <a:cs typeface="+mn-cs"/>
            </a:endParaRPr>
          </a:p>
        </p:txBody>
      </p:sp>
      <p:sp>
        <p:nvSpPr>
          <p:cNvPr id="13" name="Text 6">
            <a:extLst>
              <a:ext uri="{FF2B5EF4-FFF2-40B4-BE49-F238E27FC236}">
                <a16:creationId xmlns:a16="http://schemas.microsoft.com/office/drawing/2014/main" id="{AF7713C1-6C0D-F090-E041-CF65F6A4A561}"/>
              </a:ext>
            </a:extLst>
          </p:cNvPr>
          <p:cNvSpPr/>
          <p:nvPr/>
        </p:nvSpPr>
        <p:spPr>
          <a:xfrm>
            <a:off x="11251578" y="4194265"/>
            <a:ext cx="5408763"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Enables businesses to better manage risks and navigate crisis scenarios.</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11683227-5AB0-E581-7D0B-BFA354A430DD}"/>
              </a:ext>
            </a:extLst>
          </p:cNvPr>
          <p:cNvPicPr>
            <a:picLocks noChangeAspect="1"/>
          </p:cNvPicPr>
          <p:nvPr/>
        </p:nvPicPr>
        <p:blipFill>
          <a:blip r:embed="rId5">
            <a:duotone>
              <a:prstClr val="black"/>
              <a:srgbClr val="C1E5F5">
                <a:tint val="45000"/>
                <a:satMod val="400000"/>
              </a:srgbClr>
            </a:duotone>
          </a:blip>
          <a:stretch>
            <a:fillRect/>
          </a:stretch>
        </p:blipFill>
        <p:spPr>
          <a:xfrm>
            <a:off x="9663344" y="5713815"/>
            <a:ext cx="1139660" cy="1696743"/>
          </a:xfrm>
          <a:prstGeom prst="rect">
            <a:avLst/>
          </a:prstGeom>
        </p:spPr>
      </p:pic>
      <p:sp>
        <p:nvSpPr>
          <p:cNvPr id="15" name="Text 7">
            <a:extLst>
              <a:ext uri="{FF2B5EF4-FFF2-40B4-BE49-F238E27FC236}">
                <a16:creationId xmlns:a16="http://schemas.microsoft.com/office/drawing/2014/main" id="{F26B7BB5-1D41-5B05-9335-353DE2203DBE}"/>
              </a:ext>
            </a:extLst>
          </p:cNvPr>
          <p:cNvSpPr/>
          <p:nvPr/>
        </p:nvSpPr>
        <p:spPr>
          <a:xfrm>
            <a:off x="11251577" y="5713815"/>
            <a:ext cx="4356260" cy="45416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Competitive Advantage</a:t>
            </a:r>
            <a:endParaRPr lang="en-US" sz="2100" b="1" kern="1200" dirty="0">
              <a:solidFill>
                <a:prstClr val="black"/>
              </a:solidFill>
              <a:latin typeface="Barlow" panose="00000500000000000000" pitchFamily="2" charset="0"/>
              <a:ea typeface="+mn-ea"/>
              <a:cs typeface="+mn-cs"/>
            </a:endParaRPr>
          </a:p>
        </p:txBody>
      </p:sp>
      <p:sp>
        <p:nvSpPr>
          <p:cNvPr id="16" name="Text 8">
            <a:extLst>
              <a:ext uri="{FF2B5EF4-FFF2-40B4-BE49-F238E27FC236}">
                <a16:creationId xmlns:a16="http://schemas.microsoft.com/office/drawing/2014/main" id="{7BF90AEE-5660-044F-3330-297B97C72D5C}"/>
              </a:ext>
            </a:extLst>
          </p:cNvPr>
          <p:cNvSpPr/>
          <p:nvPr/>
        </p:nvSpPr>
        <p:spPr>
          <a:xfrm>
            <a:off x="11251578" y="6250415"/>
            <a:ext cx="5408763" cy="884039"/>
          </a:xfrm>
          <a:prstGeom prst="rect">
            <a:avLst/>
          </a:prstGeom>
          <a:noFill/>
          <a:ln/>
        </p:spPr>
        <p:txBody>
          <a:bodyPr wrap="square" lIns="0" tIns="0" rIns="0" bIns="0" rtlCol="0" anchor="t"/>
          <a:lstStyle/>
          <a:p>
            <a:pPr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Improves public image and reputation, creating new market opportunities through higher levels of trust.</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627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43E3C-DF28-A83C-4372-51030B4DE5B1}"/>
              </a:ext>
            </a:extLst>
          </p:cNvPr>
          <p:cNvSpPr>
            <a:spLocks noGrp="1"/>
          </p:cNvSpPr>
          <p:nvPr>
            <p:ph type="title"/>
          </p:nvPr>
        </p:nvSpPr>
        <p:spPr>
          <a:xfrm>
            <a:off x="331038" y="1518149"/>
            <a:ext cx="15773400" cy="992139"/>
          </a:xfrm>
        </p:spPr>
        <p:txBody>
          <a:bodyPr/>
          <a:lstStyle/>
          <a:p>
            <a:r>
              <a:rPr lang="it-IT" sz="4800" dirty="0">
                <a:solidFill>
                  <a:srgbClr val="462AF0"/>
                </a:solidFill>
              </a:rPr>
              <a:t>International CSR Frameworks</a:t>
            </a:r>
          </a:p>
        </p:txBody>
      </p:sp>
      <p:pic>
        <p:nvPicPr>
          <p:cNvPr id="4" name="Image 0" descr="preencoded.png">
            <a:extLst>
              <a:ext uri="{FF2B5EF4-FFF2-40B4-BE49-F238E27FC236}">
                <a16:creationId xmlns:a16="http://schemas.microsoft.com/office/drawing/2014/main" id="{3096E68B-5AB5-7BA8-9753-1E204312F3CD}"/>
              </a:ext>
            </a:extLst>
          </p:cNvPr>
          <p:cNvPicPr>
            <a:picLocks noChangeAspect="1"/>
          </p:cNvPicPr>
          <p:nvPr/>
        </p:nvPicPr>
        <p:blipFill>
          <a:blip r:embed="rId2"/>
          <a:stretch>
            <a:fillRect/>
          </a:stretch>
        </p:blipFill>
        <p:spPr>
          <a:xfrm>
            <a:off x="469932" y="2814056"/>
            <a:ext cx="3178374" cy="3178374"/>
          </a:xfrm>
          <a:prstGeom prst="rect">
            <a:avLst/>
          </a:prstGeom>
        </p:spPr>
      </p:pic>
      <p:pic>
        <p:nvPicPr>
          <p:cNvPr id="5" name="Image 1" descr="preencoded.png">
            <a:extLst>
              <a:ext uri="{FF2B5EF4-FFF2-40B4-BE49-F238E27FC236}">
                <a16:creationId xmlns:a16="http://schemas.microsoft.com/office/drawing/2014/main" id="{11004D92-2448-07F5-4CEC-06B79408AF3D}"/>
              </a:ext>
            </a:extLst>
          </p:cNvPr>
          <p:cNvPicPr>
            <a:picLocks noChangeAspect="1"/>
          </p:cNvPicPr>
          <p:nvPr/>
        </p:nvPicPr>
        <p:blipFill>
          <a:blip r:embed="rId3"/>
          <a:stretch>
            <a:fillRect/>
          </a:stretch>
        </p:blipFill>
        <p:spPr>
          <a:xfrm>
            <a:off x="3876207" y="2814056"/>
            <a:ext cx="3178374" cy="3178374"/>
          </a:xfrm>
          <a:prstGeom prst="rect">
            <a:avLst/>
          </a:prstGeom>
        </p:spPr>
      </p:pic>
      <p:pic>
        <p:nvPicPr>
          <p:cNvPr id="6" name="Image 2" descr="preencoded.png">
            <a:extLst>
              <a:ext uri="{FF2B5EF4-FFF2-40B4-BE49-F238E27FC236}">
                <a16:creationId xmlns:a16="http://schemas.microsoft.com/office/drawing/2014/main" id="{D4722EF5-B310-4A31-07ED-EE5002267A0E}"/>
              </a:ext>
            </a:extLst>
          </p:cNvPr>
          <p:cNvPicPr>
            <a:picLocks noChangeAspect="1"/>
          </p:cNvPicPr>
          <p:nvPr/>
        </p:nvPicPr>
        <p:blipFill>
          <a:blip r:embed="rId4"/>
          <a:stretch>
            <a:fillRect/>
          </a:stretch>
        </p:blipFill>
        <p:spPr>
          <a:xfrm>
            <a:off x="7295808" y="2814056"/>
            <a:ext cx="3178374" cy="3178374"/>
          </a:xfrm>
          <a:prstGeom prst="rect">
            <a:avLst/>
          </a:prstGeom>
        </p:spPr>
      </p:pic>
      <p:pic>
        <p:nvPicPr>
          <p:cNvPr id="7" name="Image 3" descr="preencoded.png">
            <a:extLst>
              <a:ext uri="{FF2B5EF4-FFF2-40B4-BE49-F238E27FC236}">
                <a16:creationId xmlns:a16="http://schemas.microsoft.com/office/drawing/2014/main" id="{A55F540E-DC6E-C4D5-1AF0-20C55B74AF26}"/>
              </a:ext>
            </a:extLst>
          </p:cNvPr>
          <p:cNvPicPr>
            <a:picLocks noChangeAspect="1"/>
          </p:cNvPicPr>
          <p:nvPr/>
        </p:nvPicPr>
        <p:blipFill>
          <a:blip r:embed="rId5"/>
          <a:stretch>
            <a:fillRect/>
          </a:stretch>
        </p:blipFill>
        <p:spPr>
          <a:xfrm>
            <a:off x="10795302" y="2814056"/>
            <a:ext cx="3178374" cy="3178374"/>
          </a:xfrm>
          <a:prstGeom prst="rect">
            <a:avLst/>
          </a:prstGeom>
        </p:spPr>
      </p:pic>
      <p:pic>
        <p:nvPicPr>
          <p:cNvPr id="8" name="Image 4" descr="preencoded.png">
            <a:extLst>
              <a:ext uri="{FF2B5EF4-FFF2-40B4-BE49-F238E27FC236}">
                <a16:creationId xmlns:a16="http://schemas.microsoft.com/office/drawing/2014/main" id="{0B63E6E1-E960-AD50-883B-346FA6F9C2CF}"/>
              </a:ext>
            </a:extLst>
          </p:cNvPr>
          <p:cNvPicPr>
            <a:picLocks noChangeAspect="1"/>
          </p:cNvPicPr>
          <p:nvPr/>
        </p:nvPicPr>
        <p:blipFill>
          <a:blip r:embed="rId6"/>
          <a:stretch>
            <a:fillRect/>
          </a:stretch>
        </p:blipFill>
        <p:spPr>
          <a:xfrm>
            <a:off x="14174774" y="2814056"/>
            <a:ext cx="3178374" cy="3178374"/>
          </a:xfrm>
          <a:prstGeom prst="rect">
            <a:avLst/>
          </a:prstGeom>
        </p:spPr>
      </p:pic>
      <p:sp>
        <p:nvSpPr>
          <p:cNvPr id="9" name="Text 1">
            <a:extLst>
              <a:ext uri="{FF2B5EF4-FFF2-40B4-BE49-F238E27FC236}">
                <a16:creationId xmlns:a16="http://schemas.microsoft.com/office/drawing/2014/main" id="{F8B73D47-2BDC-CE1A-083F-BE8F7B49FB7A}"/>
              </a:ext>
            </a:extLst>
          </p:cNvPr>
          <p:cNvSpPr/>
          <p:nvPr/>
        </p:nvSpPr>
        <p:spPr>
          <a:xfrm>
            <a:off x="638846" y="6296198"/>
            <a:ext cx="17245221" cy="1975962"/>
          </a:xfrm>
          <a:prstGeom prst="rect">
            <a:avLst/>
          </a:prstGeom>
          <a:noFill/>
          <a:ln/>
        </p:spPr>
        <p:txBody>
          <a:bodyPr wrap="square" lIns="0" tIns="0" rIns="0" bIns="0" rtlCol="0" anchor="t"/>
          <a:lstStyle/>
          <a:p>
            <a:pPr algn="just"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When implementing CSR, organisations can rely on several international frameworks. The UN's 2030 Agenda sets 17 Sustainable Development Goals as a universal roadmap. The UN Global Compact focuses on human rights, labour standards, environmental protection, and anti-corruption. ISO 26000 outlines core areas of social responsibility, while the OECD Guidelines promote responsible business conduct.</a:t>
            </a:r>
            <a:endParaRPr lang="en-US" sz="2100" kern="1200" dirty="0">
              <a:solidFill>
                <a:prstClr val="black"/>
              </a:solidFill>
              <a:latin typeface="Barlow" panose="00000500000000000000" pitchFamily="2" charset="0"/>
              <a:ea typeface="+mn-ea"/>
              <a:cs typeface="+mn-cs"/>
            </a:endParaRPr>
          </a:p>
        </p:txBody>
      </p:sp>
      <p:sp>
        <p:nvSpPr>
          <p:cNvPr id="10" name="Text 2">
            <a:extLst>
              <a:ext uri="{FF2B5EF4-FFF2-40B4-BE49-F238E27FC236}">
                <a16:creationId xmlns:a16="http://schemas.microsoft.com/office/drawing/2014/main" id="{C4F0439A-8A78-6696-CF57-5C8599BE26C0}"/>
              </a:ext>
            </a:extLst>
          </p:cNvPr>
          <p:cNvSpPr/>
          <p:nvPr/>
        </p:nvSpPr>
        <p:spPr>
          <a:xfrm>
            <a:off x="638846" y="7886937"/>
            <a:ext cx="16714302" cy="987981"/>
          </a:xfrm>
          <a:prstGeom prst="rect">
            <a:avLst/>
          </a:prstGeom>
          <a:noFill/>
          <a:ln/>
        </p:spPr>
        <p:txBody>
          <a:bodyPr wrap="square" lIns="0" tIns="0" rIns="0" bIns="0" rtlCol="0" anchor="t"/>
          <a:lstStyle/>
          <a:p>
            <a:pPr algn="just"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Additional frameworks include B Corp Certification, SA8000 for workplace conditions, the EU's Eco-Management and Audit Scheme (EMAS), and the UNWTO Global Code of Ethics for Tourism.</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9889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CD96A23-A800-7F26-4639-5342768E4BD6}"/>
              </a:ext>
            </a:extLst>
          </p:cNvPr>
          <p:cNvSpPr>
            <a:spLocks noGrp="1"/>
          </p:cNvSpPr>
          <p:nvPr>
            <p:ph type="sldNum" sz="quarter" idx="12"/>
          </p:nvPr>
        </p:nvSpPr>
        <p:spPr/>
        <p:txBody>
          <a:bodyPr/>
          <a:lstStyle/>
          <a:p>
            <a:fld id="{022E96F3-3B82-46EB-A7B7-6F3245180A36}" type="slidenum">
              <a:rPr lang="en-GB" noProof="0" smtClean="0"/>
              <a:pPr/>
              <a:t>12</a:t>
            </a:fld>
            <a:endParaRPr lang="en-GB" noProof="0" dirty="0"/>
          </a:p>
        </p:txBody>
      </p:sp>
      <p:sp>
        <p:nvSpPr>
          <p:cNvPr id="3" name="Segnaposto piè di pagina 2">
            <a:extLst>
              <a:ext uri="{FF2B5EF4-FFF2-40B4-BE49-F238E27FC236}">
                <a16:creationId xmlns:a16="http://schemas.microsoft.com/office/drawing/2014/main" id="{7C991C8C-DDF6-6A58-EECF-3281EDC542A2}"/>
              </a:ext>
            </a:extLst>
          </p:cNvPr>
          <p:cNvSpPr>
            <a:spLocks noGrp="1"/>
          </p:cNvSpPr>
          <p:nvPr>
            <p:ph type="ftr" sz="quarter" idx="11"/>
          </p:nvPr>
        </p:nvSpPr>
        <p:spPr/>
        <p:txBody>
          <a:bodyPr/>
          <a:lstStyle/>
          <a:p>
            <a:r>
              <a:rPr lang="en-GB" noProof="0" dirty="0">
                <a:latin typeface="Times New Roman" panose="02020603050405020304" pitchFamily="18" charset="0"/>
                <a:cs typeface="Times New Roman" panose="02020603050405020304" pitchFamily="18" charset="0"/>
              </a:rPr>
              <a:t>ICQIS 2025 International Conference 21-23 May 2025</a:t>
            </a:r>
          </a:p>
        </p:txBody>
      </p:sp>
      <p:sp>
        <p:nvSpPr>
          <p:cNvPr id="4" name="Titolo 3">
            <a:extLst>
              <a:ext uri="{FF2B5EF4-FFF2-40B4-BE49-F238E27FC236}">
                <a16:creationId xmlns:a16="http://schemas.microsoft.com/office/drawing/2014/main" id="{D0036503-0025-75E6-DBD4-9095D413D461}"/>
              </a:ext>
            </a:extLst>
          </p:cNvPr>
          <p:cNvSpPr>
            <a:spLocks noGrp="1"/>
          </p:cNvSpPr>
          <p:nvPr>
            <p:ph type="title"/>
          </p:nvPr>
        </p:nvSpPr>
        <p:spPr>
          <a:xfrm>
            <a:off x="578874" y="1019637"/>
            <a:ext cx="17399410" cy="1988345"/>
          </a:xfrm>
        </p:spPr>
        <p:txBody>
          <a:bodyPr/>
          <a:lstStyle/>
          <a:p>
            <a:pPr algn="l"/>
            <a:r>
              <a:rPr lang="en-GB" sz="4800" dirty="0">
                <a:solidFill>
                  <a:srgbClr val="462AF0"/>
                </a:solidFill>
                <a:latin typeface="Barlow" pitchFamily="2" charset="77"/>
              </a:rPr>
              <a:t>The Agenda 2030 and Sustainable Development Goals (SDGs)</a:t>
            </a:r>
          </a:p>
        </p:txBody>
      </p:sp>
      <p:sp>
        <p:nvSpPr>
          <p:cNvPr id="5" name="Segnaposto testo 4">
            <a:extLst>
              <a:ext uri="{FF2B5EF4-FFF2-40B4-BE49-F238E27FC236}">
                <a16:creationId xmlns:a16="http://schemas.microsoft.com/office/drawing/2014/main" id="{E6134A23-84CC-D1E9-987A-9942A40591FB}"/>
              </a:ext>
            </a:extLst>
          </p:cNvPr>
          <p:cNvSpPr>
            <a:spLocks noGrp="1"/>
          </p:cNvSpPr>
          <p:nvPr>
            <p:ph type="body" sz="quarter" idx="13"/>
          </p:nvPr>
        </p:nvSpPr>
        <p:spPr>
          <a:xfrm>
            <a:off x="1346405" y="3007982"/>
            <a:ext cx="8889590" cy="6091773"/>
          </a:xfrm>
        </p:spPr>
        <p:txBody>
          <a:bodyPr>
            <a:noAutofit/>
          </a:bodyPr>
          <a:lstStyle/>
          <a:p>
            <a:pPr algn="just"/>
            <a:r>
              <a:rPr lang="en-GB" sz="2100" dirty="0">
                <a:solidFill>
                  <a:schemeClr val="tx1"/>
                </a:solidFill>
                <a:latin typeface="Barlow" panose="00000500000000000000" pitchFamily="2" charset="0"/>
                <a:cs typeface="Times New Roman" panose="02020603050405020304" pitchFamily="18" charset="0"/>
              </a:rPr>
              <a:t>Adopted by the United Nations in September 2015, the 2030 Agenda for Sustainable Development represents a crucial global framework guiding policies and actions towards a more sustainable future. Built on the three pillars of environmental, economic, and social sustainability, it emphasizes their interconnections, placing them on an equal footing (United Nations, n.d.). </a:t>
            </a:r>
          </a:p>
          <a:p>
            <a:pPr algn="just"/>
            <a:r>
              <a:rPr lang="en-GB" sz="2100" dirty="0">
                <a:solidFill>
                  <a:schemeClr val="tx1"/>
                </a:solidFill>
                <a:latin typeface="Barlow" panose="00000500000000000000" pitchFamily="2" charset="0"/>
                <a:cs typeface="Times New Roman" panose="02020603050405020304" pitchFamily="18" charset="0"/>
              </a:rPr>
              <a:t>The EU has actively contributed to defining the Agenda and remains fully committed to its implementation, embedding the Sustainable Development Goals (SDGs) within its policy framework and the European Commission's priorities (European Commission, n.d.). The Agenda's holistic and integrated approach is considered essential to addressing global challenges such as climate change, inequality, and social cohesion.</a:t>
            </a:r>
          </a:p>
          <a:p>
            <a:pPr algn="just"/>
            <a:r>
              <a:rPr lang="en-GB" sz="2100" dirty="0">
                <a:solidFill>
                  <a:schemeClr val="tx1"/>
                </a:solidFill>
                <a:latin typeface="Barlow" panose="00000500000000000000" pitchFamily="2" charset="0"/>
                <a:cs typeface="Times New Roman" panose="02020603050405020304" pitchFamily="18" charset="0"/>
              </a:rPr>
              <a:t>The SDGs are intrinsically linked to social sustainability. Goals such as poverty reduction (SDG 1), health and well-being (SDG 3), quality education (SDG 4), gender equality (SDG 5), and decent work (SDG 8) directly reflect social dimensions of sustainability. Consequently, the measurement of social impact has become a fundamental tool for aligning strategies of international organizations, governments, and enterprises with sustainable development objectives (McGuinn et al., 2020).</a:t>
            </a:r>
          </a:p>
        </p:txBody>
      </p:sp>
      <p:pic>
        <p:nvPicPr>
          <p:cNvPr id="7" name="Immagine 6" descr="Immagine che contiene cerchio, schermata, testo, ruota&#10;&#10;Il contenuto generato dall'IA potrebbe non essere corretto.">
            <a:extLst>
              <a:ext uri="{FF2B5EF4-FFF2-40B4-BE49-F238E27FC236}">
                <a16:creationId xmlns:a16="http://schemas.microsoft.com/office/drawing/2014/main" id="{ED9B9AA3-9547-44D9-D65B-2966006EC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995" y="2156952"/>
            <a:ext cx="7239000" cy="7239000"/>
          </a:xfrm>
          <a:prstGeom prst="rect">
            <a:avLst/>
          </a:prstGeom>
        </p:spPr>
      </p:pic>
    </p:spTree>
    <p:extLst>
      <p:ext uri="{BB962C8B-B14F-4D97-AF65-F5344CB8AC3E}">
        <p14:creationId xmlns:p14="http://schemas.microsoft.com/office/powerpoint/2010/main" val="1336112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2D0DD9-83AC-3C96-8753-8137B7F492E2}"/>
              </a:ext>
            </a:extLst>
          </p:cNvPr>
          <p:cNvSpPr>
            <a:spLocks noGrp="1"/>
          </p:cNvSpPr>
          <p:nvPr>
            <p:ph type="title"/>
          </p:nvPr>
        </p:nvSpPr>
        <p:spPr>
          <a:xfrm>
            <a:off x="354281" y="1098428"/>
            <a:ext cx="15773400" cy="1334261"/>
          </a:xfrm>
        </p:spPr>
        <p:txBody>
          <a:bodyPr/>
          <a:lstStyle/>
          <a:p>
            <a:r>
              <a:rPr lang="it-IT" sz="4800" dirty="0">
                <a:solidFill>
                  <a:srgbClr val="462AF0"/>
                </a:solidFill>
              </a:rPr>
              <a:t>CSR </a:t>
            </a:r>
            <a:r>
              <a:rPr lang="it-IT" sz="4800" dirty="0" err="1">
                <a:solidFill>
                  <a:srgbClr val="462AF0"/>
                </a:solidFill>
              </a:rPr>
              <a:t>Implementation</a:t>
            </a:r>
            <a:r>
              <a:rPr lang="it-IT" sz="4800" dirty="0">
                <a:solidFill>
                  <a:srgbClr val="462AF0"/>
                </a:solidFill>
              </a:rPr>
              <a:t> </a:t>
            </a:r>
            <a:r>
              <a:rPr lang="it-IT" sz="4800" dirty="0" err="1">
                <a:solidFill>
                  <a:srgbClr val="462AF0"/>
                </a:solidFill>
              </a:rPr>
              <a:t>Methodology</a:t>
            </a:r>
            <a:endParaRPr lang="it-IT" sz="4800" dirty="0">
              <a:solidFill>
                <a:srgbClr val="462AF0"/>
              </a:solidFill>
            </a:endParaRPr>
          </a:p>
        </p:txBody>
      </p:sp>
      <p:sp>
        <p:nvSpPr>
          <p:cNvPr id="4" name="Shape 1">
            <a:extLst>
              <a:ext uri="{FF2B5EF4-FFF2-40B4-BE49-F238E27FC236}">
                <a16:creationId xmlns:a16="http://schemas.microsoft.com/office/drawing/2014/main" id="{BB3C1511-3854-B592-0B8F-6EDAEDF7CCF7}"/>
              </a:ext>
            </a:extLst>
          </p:cNvPr>
          <p:cNvSpPr/>
          <p:nvPr/>
        </p:nvSpPr>
        <p:spPr>
          <a:xfrm>
            <a:off x="1228522" y="2719565"/>
            <a:ext cx="32735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DDEB6AC-D86F-B2AA-61E0-FF9790C7C4D0}"/>
              </a:ext>
            </a:extLst>
          </p:cNvPr>
          <p:cNvSpPr/>
          <p:nvPr/>
        </p:nvSpPr>
        <p:spPr>
          <a:xfrm>
            <a:off x="1886459" y="2719565"/>
            <a:ext cx="6462401"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Stakeholder Engagement</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1CED6152-E2E3-C449-AD78-DF5369A5ECEB}"/>
              </a:ext>
            </a:extLst>
          </p:cNvPr>
          <p:cNvSpPr/>
          <p:nvPr/>
        </p:nvSpPr>
        <p:spPr>
          <a:xfrm>
            <a:off x="1886459" y="3375898"/>
            <a:ext cx="13944707" cy="1871663"/>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Involve management and staff actively. Identify key stakeholders (employees, guests, suppliers, communities) and understand which social and environmental issues matter most to them through surveys and consultations.</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6E2A8BE9-8E1A-FD96-9AA1-EB5BFF5230EC}"/>
              </a:ext>
            </a:extLst>
          </p:cNvPr>
          <p:cNvSpPr/>
          <p:nvPr/>
        </p:nvSpPr>
        <p:spPr>
          <a:xfrm>
            <a:off x="2995094" y="4811027"/>
            <a:ext cx="5113152"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Strategic Alignment</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8F000-EF62-1476-53BE-9E4D47E0ABC2}"/>
              </a:ext>
            </a:extLst>
          </p:cNvPr>
          <p:cNvSpPr/>
          <p:nvPr/>
        </p:nvSpPr>
        <p:spPr>
          <a:xfrm>
            <a:off x="2995093" y="5467360"/>
            <a:ext cx="13377476" cy="1403747"/>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Align CSR efforts with the organisation's mission, vision, and values. Review existing initiatives to shape a practical CSR plan that supports business objectives while creating social value.</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E5D203A9-A5BA-3B5D-D093-3388DDC9E193}"/>
              </a:ext>
            </a:extLst>
          </p:cNvPr>
          <p:cNvSpPr/>
          <p:nvPr/>
        </p:nvSpPr>
        <p:spPr>
          <a:xfrm>
            <a:off x="4439587" y="7090906"/>
            <a:ext cx="8936294"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Implementation &amp; Measurement</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C073AB85-6DE6-B8F1-ACBF-5CBB758E6A32}"/>
              </a:ext>
            </a:extLst>
          </p:cNvPr>
          <p:cNvSpPr/>
          <p:nvPr/>
        </p:nvSpPr>
        <p:spPr>
          <a:xfrm>
            <a:off x="4439587" y="7571858"/>
            <a:ext cx="13377476" cy="1871663"/>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Share the strategy with stakeholders to ensure alignment and support. Implement gradually and review regularly using reliable indicators from frameworks like the Global Reporting Initiative to measure impact effectively.</a:t>
            </a:r>
            <a:endParaRPr lang="en-US" sz="2100" kern="1200" dirty="0">
              <a:solidFill>
                <a:prstClr val="black"/>
              </a:solidFill>
              <a:latin typeface="Barlow" panose="00000500000000000000" pitchFamily="2" charset="0"/>
              <a:ea typeface="+mn-ea"/>
              <a:cs typeface="+mn-cs"/>
            </a:endParaRPr>
          </a:p>
        </p:txBody>
      </p:sp>
      <p:sp>
        <p:nvSpPr>
          <p:cNvPr id="13" name="Shape 1">
            <a:extLst>
              <a:ext uri="{FF2B5EF4-FFF2-40B4-BE49-F238E27FC236}">
                <a16:creationId xmlns:a16="http://schemas.microsoft.com/office/drawing/2014/main" id="{27900385-2EFD-D13F-E8E3-B6A2D34B908F}"/>
              </a:ext>
            </a:extLst>
          </p:cNvPr>
          <p:cNvSpPr/>
          <p:nvPr/>
        </p:nvSpPr>
        <p:spPr>
          <a:xfrm>
            <a:off x="2354867" y="4927743"/>
            <a:ext cx="32735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F17AC77D-8A8D-70F1-6E42-43991E1174EE}"/>
              </a:ext>
            </a:extLst>
          </p:cNvPr>
          <p:cNvSpPr/>
          <p:nvPr/>
        </p:nvSpPr>
        <p:spPr>
          <a:xfrm>
            <a:off x="3814207" y="7113552"/>
            <a:ext cx="306773" cy="1668252"/>
          </a:xfrm>
          <a:prstGeom prst="roundRect">
            <a:avLst>
              <a:gd name="adj" fmla="val 56015"/>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35969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DC8D78-2BD3-7E52-AA73-2A775E975C03}"/>
              </a:ext>
            </a:extLst>
          </p:cNvPr>
          <p:cNvSpPr>
            <a:spLocks noGrp="1"/>
          </p:cNvSpPr>
          <p:nvPr>
            <p:ph type="title"/>
          </p:nvPr>
        </p:nvSpPr>
        <p:spPr>
          <a:xfrm>
            <a:off x="447495" y="1246415"/>
            <a:ext cx="15773400" cy="1149581"/>
          </a:xfrm>
        </p:spPr>
        <p:txBody>
          <a:bodyPr/>
          <a:lstStyle/>
          <a:p>
            <a:r>
              <a:rPr lang="it-IT" sz="4800" dirty="0">
                <a:solidFill>
                  <a:srgbClr val="462AF0"/>
                </a:solidFill>
              </a:rPr>
              <a:t>EU CSR Policy Development</a:t>
            </a:r>
          </a:p>
        </p:txBody>
      </p:sp>
      <p:sp>
        <p:nvSpPr>
          <p:cNvPr id="4" name="Shape 1">
            <a:extLst>
              <a:ext uri="{FF2B5EF4-FFF2-40B4-BE49-F238E27FC236}">
                <a16:creationId xmlns:a16="http://schemas.microsoft.com/office/drawing/2014/main" id="{B67020F1-EE8C-6B81-5863-EFF9760F7C0E}"/>
              </a:ext>
            </a:extLst>
          </p:cNvPr>
          <p:cNvSpPr/>
          <p:nvPr/>
        </p:nvSpPr>
        <p:spPr>
          <a:xfrm>
            <a:off x="9064709" y="2768678"/>
            <a:ext cx="34290" cy="6017003"/>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5" name="Shape 2">
            <a:extLst>
              <a:ext uri="{FF2B5EF4-FFF2-40B4-BE49-F238E27FC236}">
                <a16:creationId xmlns:a16="http://schemas.microsoft.com/office/drawing/2014/main" id="{FDD76524-D3B5-279B-7300-C7017D214EC7}"/>
              </a:ext>
            </a:extLst>
          </p:cNvPr>
          <p:cNvSpPr/>
          <p:nvPr/>
        </p:nvSpPr>
        <p:spPr>
          <a:xfrm>
            <a:off x="8110839" y="3025674"/>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6" name="Shape 3">
            <a:extLst>
              <a:ext uri="{FF2B5EF4-FFF2-40B4-BE49-F238E27FC236}">
                <a16:creationId xmlns:a16="http://schemas.microsoft.com/office/drawing/2014/main" id="{F41E63D7-409F-4A1E-3CCE-5A302530D8DD}"/>
              </a:ext>
            </a:extLst>
          </p:cNvPr>
          <p:cNvSpPr/>
          <p:nvPr/>
        </p:nvSpPr>
        <p:spPr>
          <a:xfrm>
            <a:off x="8807712" y="2768678"/>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3E5CDFBC-49FA-9B54-2BF5-FC62755EA3DB}"/>
              </a:ext>
            </a:extLst>
          </p:cNvPr>
          <p:cNvSpPr/>
          <p:nvPr/>
        </p:nvSpPr>
        <p:spPr>
          <a:xfrm>
            <a:off x="8889509" y="2856563"/>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9C40C85-E84C-31B2-20EA-9AB0F14D91CD}"/>
              </a:ext>
            </a:extLst>
          </p:cNvPr>
          <p:cNvSpPr/>
          <p:nvPr/>
        </p:nvSpPr>
        <p:spPr>
          <a:xfrm>
            <a:off x="4656122" y="2852438"/>
            <a:ext cx="3207008" cy="400943"/>
          </a:xfrm>
          <a:prstGeom prst="rect">
            <a:avLst/>
          </a:prstGeom>
          <a:noFill/>
          <a:ln/>
        </p:spPr>
        <p:txBody>
          <a:bodyPr wrap="none" lIns="0" tIns="0" rIns="0" bIns="0" rtlCol="0" anchor="t"/>
          <a:lstStyle/>
          <a:p>
            <a:pPr algn="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2001-2002</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819F6A76-FBBD-E1FA-6718-EFDA1B365C98}"/>
              </a:ext>
            </a:extLst>
          </p:cNvPr>
          <p:cNvSpPr/>
          <p:nvPr/>
        </p:nvSpPr>
        <p:spPr>
          <a:xfrm>
            <a:off x="974100" y="3399470"/>
            <a:ext cx="6889029" cy="1170147"/>
          </a:xfrm>
          <a:prstGeom prst="rect">
            <a:avLst/>
          </a:prstGeom>
          <a:noFill/>
          <a:ln/>
        </p:spPr>
        <p:txBody>
          <a:bodyPr wrap="square" lIns="0" tIns="0" rIns="0" bIns="0" rtlCol="0" anchor="t"/>
          <a:lstStyle/>
          <a:p>
            <a:pPr algn="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Publication of the Green Paper and Communication from the European Commission, promoting voluntary CSR adoption as part of a broader strategy for sustainable development.</a:t>
            </a:r>
            <a:endParaRPr lang="en-US" sz="210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B9DF8F83-6FD9-99B0-6D3F-D5DC9739B3D7}"/>
              </a:ext>
            </a:extLst>
          </p:cNvPr>
          <p:cNvSpPr/>
          <p:nvPr/>
        </p:nvSpPr>
        <p:spPr>
          <a:xfrm>
            <a:off x="9321705" y="4487999"/>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1" name="Shape 8">
            <a:extLst>
              <a:ext uri="{FF2B5EF4-FFF2-40B4-BE49-F238E27FC236}">
                <a16:creationId xmlns:a16="http://schemas.microsoft.com/office/drawing/2014/main" id="{8323A529-2F94-953C-FE80-411DE6D28AC2}"/>
              </a:ext>
            </a:extLst>
          </p:cNvPr>
          <p:cNvSpPr/>
          <p:nvPr/>
        </p:nvSpPr>
        <p:spPr>
          <a:xfrm>
            <a:off x="8807712" y="4231002"/>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C0C1A78-828E-4D36-DCD0-1E62AAEBF367}"/>
              </a:ext>
            </a:extLst>
          </p:cNvPr>
          <p:cNvSpPr/>
          <p:nvPr/>
        </p:nvSpPr>
        <p:spPr>
          <a:xfrm>
            <a:off x="8889509" y="4264669"/>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7BCBE084-F12C-C329-9354-BF450BC6D9C7}"/>
              </a:ext>
            </a:extLst>
          </p:cNvPr>
          <p:cNvSpPr/>
          <p:nvPr/>
        </p:nvSpPr>
        <p:spPr>
          <a:xfrm>
            <a:off x="10300579" y="4314764"/>
            <a:ext cx="3207008" cy="400943"/>
          </a:xfrm>
          <a:prstGeom prst="rect">
            <a:avLst/>
          </a:prstGeom>
          <a:noFill/>
          <a:ln/>
        </p:spPr>
        <p:txBody>
          <a:bodyPr wrap="none" lIns="0" tIns="0" rIns="0" bIns="0" rtlCol="0" anchor="t"/>
          <a:lstStyle/>
          <a:p>
            <a:pP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2011</a:t>
            </a:r>
            <a:endParaRPr lang="en-US" sz="2100" b="1"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1F85EADE-9102-3654-432F-48D0C830AAB0}"/>
              </a:ext>
            </a:extLst>
          </p:cNvPr>
          <p:cNvSpPr/>
          <p:nvPr/>
        </p:nvSpPr>
        <p:spPr>
          <a:xfrm>
            <a:off x="10300578" y="4861796"/>
            <a:ext cx="7010877" cy="1170147"/>
          </a:xfrm>
          <a:prstGeom prst="rect">
            <a:avLst/>
          </a:prstGeom>
          <a:noFill/>
          <a:ln/>
        </p:spPr>
        <p:txBody>
          <a:bodyPr wrap="square" lIns="0" tIns="0" rIns="0" bIns="0" rtlCol="0" anchor="t"/>
          <a:lstStyle/>
          <a:p>
            <a:pP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Introduction of a renewed CSR strategy aligning with global frameworks such as the UN Guiding Principles on Business and Human Rights.</a:t>
            </a:r>
            <a:endParaRPr lang="en-US" sz="2100" kern="1200" dirty="0">
              <a:solidFill>
                <a:prstClr val="black"/>
              </a:solidFill>
              <a:latin typeface="Barlow" panose="00000500000000000000" pitchFamily="2" charset="0"/>
              <a:ea typeface="+mn-ea"/>
              <a:cs typeface="+mn-cs"/>
            </a:endParaRPr>
          </a:p>
        </p:txBody>
      </p:sp>
      <p:sp>
        <p:nvSpPr>
          <p:cNvPr id="15" name="Shape 12">
            <a:extLst>
              <a:ext uri="{FF2B5EF4-FFF2-40B4-BE49-F238E27FC236}">
                <a16:creationId xmlns:a16="http://schemas.microsoft.com/office/drawing/2014/main" id="{9991DCCC-EAB8-3CC7-6D69-202694F8B58A}"/>
              </a:ext>
            </a:extLst>
          </p:cNvPr>
          <p:cNvSpPr/>
          <p:nvPr/>
        </p:nvSpPr>
        <p:spPr>
          <a:xfrm>
            <a:off x="8110839" y="6001527"/>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2729CCF9-3B92-7D5B-5670-EBE7360B1B34}"/>
              </a:ext>
            </a:extLst>
          </p:cNvPr>
          <p:cNvSpPr/>
          <p:nvPr/>
        </p:nvSpPr>
        <p:spPr>
          <a:xfrm>
            <a:off x="8807712" y="5744531"/>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07978348-6C5D-F618-4146-5C95990262B4}"/>
              </a:ext>
            </a:extLst>
          </p:cNvPr>
          <p:cNvSpPr/>
          <p:nvPr/>
        </p:nvSpPr>
        <p:spPr>
          <a:xfrm>
            <a:off x="8889509" y="5804833"/>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211F8FA2-B577-8A1C-B038-C506456D8F25}"/>
              </a:ext>
            </a:extLst>
          </p:cNvPr>
          <p:cNvSpPr/>
          <p:nvPr/>
        </p:nvSpPr>
        <p:spPr>
          <a:xfrm>
            <a:off x="4656122" y="5828293"/>
            <a:ext cx="3207008" cy="400943"/>
          </a:xfrm>
          <a:prstGeom prst="rect">
            <a:avLst/>
          </a:prstGeom>
          <a:noFill/>
          <a:ln/>
        </p:spPr>
        <p:txBody>
          <a:bodyPr wrap="none" lIns="0" tIns="0" rIns="0" bIns="0" rtlCol="0" anchor="t"/>
          <a:lstStyle/>
          <a:p>
            <a:pPr algn="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2015-2017</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C931D42F-F5B1-3157-0719-351AB911B70D}"/>
              </a:ext>
            </a:extLst>
          </p:cNvPr>
          <p:cNvSpPr/>
          <p:nvPr/>
        </p:nvSpPr>
        <p:spPr>
          <a:xfrm>
            <a:off x="974100" y="6375324"/>
            <a:ext cx="6889029" cy="1170147"/>
          </a:xfrm>
          <a:prstGeom prst="rect">
            <a:avLst/>
          </a:prstGeom>
          <a:noFill/>
          <a:ln/>
        </p:spPr>
        <p:txBody>
          <a:bodyPr wrap="square" lIns="0" tIns="0" rIns="0" bIns="0" rtlCol="0" anchor="t"/>
          <a:lstStyle/>
          <a:p>
            <a:pPr algn="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EU formally endorsed UN principles. CSR reporting became mandatory for large companies under Directive 2014/95/EU, leading to wider implementation.</a:t>
            </a:r>
            <a:endParaRPr lang="en-US" sz="2100" kern="1200" dirty="0">
              <a:solidFill>
                <a:prstClr val="black"/>
              </a:solidFill>
              <a:latin typeface="Barlow" panose="00000500000000000000" pitchFamily="2" charset="0"/>
              <a:ea typeface="+mn-ea"/>
              <a:cs typeface="+mn-cs"/>
            </a:endParaRPr>
          </a:p>
        </p:txBody>
      </p:sp>
      <p:sp>
        <p:nvSpPr>
          <p:cNvPr id="20" name="Shape 17">
            <a:extLst>
              <a:ext uri="{FF2B5EF4-FFF2-40B4-BE49-F238E27FC236}">
                <a16:creationId xmlns:a16="http://schemas.microsoft.com/office/drawing/2014/main" id="{FE33325D-B4E0-118B-4D48-2829A431F7F1}"/>
              </a:ext>
            </a:extLst>
          </p:cNvPr>
          <p:cNvSpPr/>
          <p:nvPr/>
        </p:nvSpPr>
        <p:spPr>
          <a:xfrm>
            <a:off x="9321705" y="7381893"/>
            <a:ext cx="731163" cy="34290"/>
          </a:xfrm>
          <a:prstGeom prst="roundRect">
            <a:avLst>
              <a:gd name="adj" fmla="val 29855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1" name="Shape 18">
            <a:extLst>
              <a:ext uri="{FF2B5EF4-FFF2-40B4-BE49-F238E27FC236}">
                <a16:creationId xmlns:a16="http://schemas.microsoft.com/office/drawing/2014/main" id="{3425D023-56B2-42FC-B5E6-3834E0B59876}"/>
              </a:ext>
            </a:extLst>
          </p:cNvPr>
          <p:cNvSpPr/>
          <p:nvPr/>
        </p:nvSpPr>
        <p:spPr>
          <a:xfrm>
            <a:off x="8807712" y="7124897"/>
            <a:ext cx="548283" cy="548283"/>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2" name="Text 19">
            <a:extLst>
              <a:ext uri="{FF2B5EF4-FFF2-40B4-BE49-F238E27FC236}">
                <a16:creationId xmlns:a16="http://schemas.microsoft.com/office/drawing/2014/main" id="{630B4DFB-0E1F-5416-1A6F-2ED9E365C5E7}"/>
              </a:ext>
            </a:extLst>
          </p:cNvPr>
          <p:cNvSpPr/>
          <p:nvPr/>
        </p:nvSpPr>
        <p:spPr>
          <a:xfrm>
            <a:off x="8889509" y="7211828"/>
            <a:ext cx="384692" cy="480953"/>
          </a:xfrm>
          <a:prstGeom prst="rect">
            <a:avLst/>
          </a:prstGeom>
          <a:solidFill>
            <a:srgbClr val="C1E5F5"/>
          </a:solidFill>
          <a:ln/>
        </p:spPr>
        <p:txBody>
          <a:bodyPr wrap="non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23" name="Text 20">
            <a:extLst>
              <a:ext uri="{FF2B5EF4-FFF2-40B4-BE49-F238E27FC236}">
                <a16:creationId xmlns:a16="http://schemas.microsoft.com/office/drawing/2014/main" id="{6EFDEB1F-C9D2-FDD9-B63A-B282AA6B6D54}"/>
              </a:ext>
            </a:extLst>
          </p:cNvPr>
          <p:cNvSpPr/>
          <p:nvPr/>
        </p:nvSpPr>
        <p:spPr>
          <a:xfrm>
            <a:off x="10300579" y="7208657"/>
            <a:ext cx="3207008" cy="400943"/>
          </a:xfrm>
          <a:prstGeom prst="rect">
            <a:avLst/>
          </a:prstGeom>
          <a:noFill/>
          <a:ln/>
        </p:spPr>
        <p:txBody>
          <a:bodyPr wrap="none" lIns="0" tIns="0" rIns="0" bIns="0" rtlCol="0" anchor="t"/>
          <a:lstStyle/>
          <a:p>
            <a:pPr defTabSz="1371600">
              <a:lnSpc>
                <a:spcPts val="31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2019-2021</a:t>
            </a:r>
            <a:endParaRPr lang="en-US" sz="2100" b="1" kern="1200" dirty="0">
              <a:solidFill>
                <a:prstClr val="black"/>
              </a:solidFill>
              <a:latin typeface="Barlow" panose="00000500000000000000" pitchFamily="2" charset="0"/>
              <a:ea typeface="+mn-ea"/>
              <a:cs typeface="+mn-cs"/>
            </a:endParaRPr>
          </a:p>
        </p:txBody>
      </p:sp>
      <p:sp>
        <p:nvSpPr>
          <p:cNvPr id="24" name="Text 21">
            <a:extLst>
              <a:ext uri="{FF2B5EF4-FFF2-40B4-BE49-F238E27FC236}">
                <a16:creationId xmlns:a16="http://schemas.microsoft.com/office/drawing/2014/main" id="{7AE1BAD9-4708-5CC2-DCC4-187B5D3F2642}"/>
              </a:ext>
            </a:extLst>
          </p:cNvPr>
          <p:cNvSpPr/>
          <p:nvPr/>
        </p:nvSpPr>
        <p:spPr>
          <a:xfrm>
            <a:off x="10300578" y="7755689"/>
            <a:ext cx="7104093" cy="1170147"/>
          </a:xfrm>
          <a:prstGeom prst="rect">
            <a:avLst/>
          </a:prstGeom>
          <a:noFill/>
          <a:ln/>
        </p:spPr>
        <p:txBody>
          <a:bodyPr wrap="square" lIns="0" tIns="0" rIns="0" bIns="0" rtlCol="0" anchor="t"/>
          <a:lstStyle/>
          <a:p>
            <a:pP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European Green Deal prompted a review of CSR reporting standards, followed by a legislative proposal to expand corporate sustainability obligations.</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17830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A5333-7ACD-7609-59E1-A137D76DC8C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A5B32FD-ABCF-76B0-82F2-EB2AEC90C6C1}"/>
              </a:ext>
            </a:extLst>
          </p:cNvPr>
          <p:cNvSpPr>
            <a:spLocks noGrp="1"/>
          </p:cNvSpPr>
          <p:nvPr>
            <p:ph type="title"/>
          </p:nvPr>
        </p:nvSpPr>
        <p:spPr>
          <a:xfrm>
            <a:off x="266342" y="1582993"/>
            <a:ext cx="18250260" cy="1988345"/>
          </a:xfrm>
        </p:spPr>
        <p:txBody>
          <a:bodyPr/>
          <a:lstStyle/>
          <a:p>
            <a:r>
              <a:rPr lang="en-US" sz="4800" dirty="0">
                <a:solidFill>
                  <a:srgbClr val="462AF0"/>
                </a:solidFill>
              </a:rPr>
              <a:t>CSR Best Practices in EU Tourism and Hospitality sector</a:t>
            </a:r>
            <a:endParaRPr lang="it-IT" sz="4800" dirty="0">
              <a:solidFill>
                <a:srgbClr val="462AF0"/>
              </a:solidFill>
            </a:endParaRPr>
          </a:p>
        </p:txBody>
      </p:sp>
      <p:graphicFrame>
        <p:nvGraphicFramePr>
          <p:cNvPr id="4" name="Tabella 3">
            <a:extLst>
              <a:ext uri="{FF2B5EF4-FFF2-40B4-BE49-F238E27FC236}">
                <a16:creationId xmlns:a16="http://schemas.microsoft.com/office/drawing/2014/main" id="{F1B406A0-70F8-B789-5982-00E1EF97BDD4}"/>
              </a:ext>
            </a:extLst>
          </p:cNvPr>
          <p:cNvGraphicFramePr>
            <a:graphicFrameLocks noGrp="1"/>
          </p:cNvGraphicFramePr>
          <p:nvPr/>
        </p:nvGraphicFramePr>
        <p:xfrm>
          <a:off x="447495" y="3890322"/>
          <a:ext cx="17271209" cy="4813686"/>
        </p:xfrm>
        <a:graphic>
          <a:graphicData uri="http://schemas.openxmlformats.org/drawingml/2006/table">
            <a:tbl>
              <a:tblPr firstRow="1" firstCol="1" bandRow="1">
                <a:tableStyleId>{3B4B98B0-60AC-42C2-AFA5-B58CD77FA1E5}</a:tableStyleId>
              </a:tblPr>
              <a:tblGrid>
                <a:gridCol w="3706124">
                  <a:extLst>
                    <a:ext uri="{9D8B030D-6E8A-4147-A177-3AD203B41FA5}">
                      <a16:colId xmlns:a16="http://schemas.microsoft.com/office/drawing/2014/main" val="449982306"/>
                    </a:ext>
                  </a:extLst>
                </a:gridCol>
                <a:gridCol w="2488205">
                  <a:extLst>
                    <a:ext uri="{9D8B030D-6E8A-4147-A177-3AD203B41FA5}">
                      <a16:colId xmlns:a16="http://schemas.microsoft.com/office/drawing/2014/main" val="1684215840"/>
                    </a:ext>
                  </a:extLst>
                </a:gridCol>
                <a:gridCol w="6832121">
                  <a:extLst>
                    <a:ext uri="{9D8B030D-6E8A-4147-A177-3AD203B41FA5}">
                      <a16:colId xmlns:a16="http://schemas.microsoft.com/office/drawing/2014/main" val="4057495568"/>
                    </a:ext>
                  </a:extLst>
                </a:gridCol>
                <a:gridCol w="4244759">
                  <a:extLst>
                    <a:ext uri="{9D8B030D-6E8A-4147-A177-3AD203B41FA5}">
                      <a16:colId xmlns:a16="http://schemas.microsoft.com/office/drawing/2014/main" val="2752704419"/>
                    </a:ext>
                  </a:extLst>
                </a:gridCol>
              </a:tblGrid>
              <a:tr h="698886">
                <a:tc>
                  <a:txBody>
                    <a:bodyPr/>
                    <a:lstStyle/>
                    <a:p>
                      <a:pPr>
                        <a:lnSpc>
                          <a:spcPct val="150000"/>
                        </a:lnSpc>
                        <a:spcAft>
                          <a:spcPts val="900"/>
                        </a:spcAft>
                        <a:buNone/>
                      </a:pPr>
                      <a:r>
                        <a:rPr lang="it-IT" sz="1800" dirty="0">
                          <a:effectLst/>
                          <a:latin typeface="Barlow" panose="00000500000000000000" pitchFamily="2" charset="0"/>
                        </a:rPr>
                        <a:t>Company/ Organization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Country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CSR Initiative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133249542"/>
                  </a:ext>
                </a:extLst>
              </a:tr>
              <a:tr h="822960">
                <a:tc>
                  <a:txBody>
                    <a:bodyPr/>
                    <a:lstStyle/>
                    <a:p>
                      <a:pPr>
                        <a:lnSpc>
                          <a:spcPct val="150000"/>
                        </a:lnSpc>
                        <a:spcAft>
                          <a:spcPts val="900"/>
                        </a:spcAft>
                        <a:buNone/>
                      </a:pPr>
                      <a:r>
                        <a:rPr lang="it-IT" sz="1800">
                          <a:effectLst/>
                          <a:latin typeface="Barlow" panose="00000500000000000000" pitchFamily="2" charset="0"/>
                        </a:rPr>
                        <a:t>Accor</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France / Global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“Planet 21” program promoting sustainable food, water/energy efficiency, and local sourcing in hotels worldwide.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https://group.accor.com/en/sustainable-development/planet-21</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102757942"/>
                  </a:ext>
                </a:extLst>
              </a:tr>
              <a:tr h="822960">
                <a:tc>
                  <a:txBody>
                    <a:bodyPr/>
                    <a:lstStyle/>
                    <a:p>
                      <a:pPr>
                        <a:lnSpc>
                          <a:spcPct val="150000"/>
                        </a:lnSpc>
                        <a:spcAft>
                          <a:spcPts val="900"/>
                        </a:spcAft>
                        <a:buNone/>
                      </a:pPr>
                      <a:r>
                        <a:rPr lang="it-IT" sz="1800">
                          <a:effectLst/>
                          <a:latin typeface="Barlow" panose="00000500000000000000" pitchFamily="2" charset="0"/>
                        </a:rPr>
                        <a:t>Sodexo</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France / Global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“Stop Hunger” global initiative fighting food insecurity through donations, volunteer work, and job training for vulnerable groups.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https://www.sodexo.com/en/home/corporate-responsibility.html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909084260"/>
                  </a:ext>
                </a:extLst>
              </a:tr>
              <a:tr h="822960">
                <a:tc>
                  <a:txBody>
                    <a:bodyPr/>
                    <a:lstStyle/>
                    <a:p>
                      <a:pPr>
                        <a:lnSpc>
                          <a:spcPct val="150000"/>
                        </a:lnSpc>
                        <a:spcAft>
                          <a:spcPts val="900"/>
                        </a:spcAft>
                        <a:buNone/>
                      </a:pPr>
                      <a:r>
                        <a:rPr lang="it-IT" sz="1800">
                          <a:effectLst/>
                          <a:latin typeface="Barlow" panose="00000500000000000000" pitchFamily="2" charset="0"/>
                        </a:rPr>
                        <a:t>Meliá Hotels International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Spain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EarthCheck certification for environmental transparency, waste and energy monitoring, and sustainability staff training.</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https://www.meliahotelsinternational.com/en/sustainability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2530395612"/>
                  </a:ext>
                </a:extLst>
              </a:tr>
              <a:tr h="822960">
                <a:tc>
                  <a:txBody>
                    <a:bodyPr/>
                    <a:lstStyle/>
                    <a:p>
                      <a:pPr>
                        <a:lnSpc>
                          <a:spcPct val="150000"/>
                        </a:lnSpc>
                        <a:spcAft>
                          <a:spcPts val="900"/>
                        </a:spcAft>
                        <a:buNone/>
                      </a:pPr>
                      <a:r>
                        <a:rPr lang="it-IT" sz="1800">
                          <a:effectLst/>
                          <a:latin typeface="Barlow" panose="00000500000000000000" pitchFamily="2" charset="0"/>
                        </a:rPr>
                        <a:t>Autogrill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Italy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Use of biodegradable materials, food waste monitoring, and sustainable sourcing in Italian rest stops.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a:effectLst/>
                          <a:latin typeface="Barlow" panose="00000500000000000000" pitchFamily="2" charset="0"/>
                        </a:rPr>
                        <a:t>https://www.autogrill.com/en/sustainability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1039837991"/>
                  </a:ext>
                </a:extLst>
              </a:tr>
              <a:tr h="822960">
                <a:tc>
                  <a:txBody>
                    <a:bodyPr/>
                    <a:lstStyle/>
                    <a:p>
                      <a:pPr>
                        <a:lnSpc>
                          <a:spcPct val="150000"/>
                        </a:lnSpc>
                        <a:spcAft>
                          <a:spcPts val="900"/>
                        </a:spcAft>
                        <a:buNone/>
                      </a:pPr>
                      <a:r>
                        <a:rPr lang="it-IT" sz="1800" dirty="0">
                          <a:effectLst/>
                          <a:latin typeface="Barlow" panose="00000500000000000000" pitchFamily="2" charset="0"/>
                        </a:rPr>
                        <a:t>Elior Group</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it-IT" sz="1800">
                          <a:effectLst/>
                          <a:latin typeface="Barlow" panose="00000500000000000000" pitchFamily="2" charset="0"/>
                        </a:rPr>
                        <a:t>France / Global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dirty="0">
                          <a:effectLst/>
                          <a:latin typeface="Barlow" panose="00000500000000000000" pitchFamily="2" charset="0"/>
                        </a:rPr>
                        <a:t>Local supplier partnerships, healthy school meal programs, and food education projects for children and families.</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tc>
                  <a:txBody>
                    <a:bodyPr/>
                    <a:lstStyle/>
                    <a:p>
                      <a:pPr>
                        <a:lnSpc>
                          <a:spcPct val="150000"/>
                        </a:lnSpc>
                        <a:spcAft>
                          <a:spcPts val="900"/>
                        </a:spcAft>
                        <a:buNone/>
                      </a:pPr>
                      <a:r>
                        <a:rPr lang="en-US" sz="1800" dirty="0">
                          <a:effectLst/>
                          <a:latin typeface="Barlow" panose="00000500000000000000" pitchFamily="2" charset="0"/>
                        </a:rPr>
                        <a:t>https://www.eliorgroup.com/sustainability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102870" marR="102870" marT="0" marB="0"/>
                </a:tc>
                <a:extLst>
                  <a:ext uri="{0D108BD9-81ED-4DB2-BD59-A6C34878D82A}">
                    <a16:rowId xmlns:a16="http://schemas.microsoft.com/office/drawing/2014/main" val="3924002403"/>
                  </a:ext>
                </a:extLst>
              </a:tr>
            </a:tbl>
          </a:graphicData>
        </a:graphic>
      </p:graphicFrame>
      <p:sp>
        <p:nvSpPr>
          <p:cNvPr id="3" name="CasellaDiTesto 2">
            <a:extLst>
              <a:ext uri="{FF2B5EF4-FFF2-40B4-BE49-F238E27FC236}">
                <a16:creationId xmlns:a16="http://schemas.microsoft.com/office/drawing/2014/main" id="{5648BEB0-6C45-655C-FF15-26F62A52032D}"/>
              </a:ext>
            </a:extLst>
          </p:cNvPr>
          <p:cNvSpPr txBox="1"/>
          <p:nvPr/>
        </p:nvSpPr>
        <p:spPr>
          <a:xfrm>
            <a:off x="266342" y="3001951"/>
            <a:ext cx="15479024" cy="569387"/>
          </a:xfrm>
          <a:prstGeom prst="rect">
            <a:avLst/>
          </a:prstGeom>
          <a:noFill/>
        </p:spPr>
        <p:txBody>
          <a:bodyPr wrap="square">
            <a:spAutoFit/>
          </a:bodyPr>
          <a:lstStyle/>
          <a:p>
            <a:pPr defTabSz="137160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Example of CSR Initiatives in the European tourism and hospitality Industry</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000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098C3-A52E-F3A1-134E-F6F35128CBF3}"/>
              </a:ext>
            </a:extLst>
          </p:cNvPr>
          <p:cNvSpPr>
            <a:spLocks noGrp="1"/>
          </p:cNvSpPr>
          <p:nvPr>
            <p:ph type="title"/>
          </p:nvPr>
        </p:nvSpPr>
        <p:spPr>
          <a:xfrm>
            <a:off x="175764" y="1232433"/>
            <a:ext cx="18250260" cy="966114"/>
          </a:xfrm>
        </p:spPr>
        <p:txBody>
          <a:bodyPr/>
          <a:lstStyle/>
          <a:p>
            <a:r>
              <a:rPr lang="en-US" sz="4800" dirty="0">
                <a:solidFill>
                  <a:srgbClr val="462AF0"/>
                </a:solidFill>
              </a:rPr>
              <a:t>CSR Best Practices in EU Tourism and Hospitality sector</a:t>
            </a:r>
            <a:endParaRPr lang="it-IT" sz="4800" dirty="0">
              <a:solidFill>
                <a:srgbClr val="462AF0"/>
              </a:solidFill>
            </a:endParaRPr>
          </a:p>
        </p:txBody>
      </p:sp>
      <p:sp>
        <p:nvSpPr>
          <p:cNvPr id="6" name="CasellaDiTesto 5">
            <a:extLst>
              <a:ext uri="{FF2B5EF4-FFF2-40B4-BE49-F238E27FC236}">
                <a16:creationId xmlns:a16="http://schemas.microsoft.com/office/drawing/2014/main" id="{97597B3E-5B9F-5AAD-1393-C9377753BB25}"/>
              </a:ext>
            </a:extLst>
          </p:cNvPr>
          <p:cNvSpPr txBox="1"/>
          <p:nvPr/>
        </p:nvSpPr>
        <p:spPr>
          <a:xfrm>
            <a:off x="281437" y="2198547"/>
            <a:ext cx="15479024" cy="569387"/>
          </a:xfrm>
          <a:prstGeom prst="rect">
            <a:avLst/>
          </a:prstGeom>
          <a:noFill/>
        </p:spPr>
        <p:txBody>
          <a:bodyPr wrap="square">
            <a:spAutoFit/>
          </a:bodyPr>
          <a:lstStyle/>
          <a:p>
            <a:pPr defTabSz="137160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Example of CSR Initiatives for Autism Inclusion in the EU tourism and hospitality Industry</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7" name="Tabella 6">
            <a:extLst>
              <a:ext uri="{FF2B5EF4-FFF2-40B4-BE49-F238E27FC236}">
                <a16:creationId xmlns:a16="http://schemas.microsoft.com/office/drawing/2014/main" id="{18D3481F-DB99-AF20-B0C5-A83ADE42C6F6}"/>
              </a:ext>
            </a:extLst>
          </p:cNvPr>
          <p:cNvGraphicFramePr>
            <a:graphicFrameLocks noGrp="1"/>
          </p:cNvGraphicFramePr>
          <p:nvPr/>
        </p:nvGraphicFramePr>
        <p:xfrm>
          <a:off x="725156" y="3164661"/>
          <a:ext cx="16837688" cy="5703570"/>
        </p:xfrm>
        <a:graphic>
          <a:graphicData uri="http://schemas.openxmlformats.org/drawingml/2006/table">
            <a:tbl>
              <a:tblPr firstRow="1" firstCol="1" bandRow="1">
                <a:tableStyleId>{3B4B98B0-60AC-42C2-AFA5-B58CD77FA1E5}</a:tableStyleId>
              </a:tblPr>
              <a:tblGrid>
                <a:gridCol w="2640150">
                  <a:extLst>
                    <a:ext uri="{9D8B030D-6E8A-4147-A177-3AD203B41FA5}">
                      <a16:colId xmlns:a16="http://schemas.microsoft.com/office/drawing/2014/main" val="1411612002"/>
                    </a:ext>
                  </a:extLst>
                </a:gridCol>
                <a:gridCol w="3729381">
                  <a:extLst>
                    <a:ext uri="{9D8B030D-6E8A-4147-A177-3AD203B41FA5}">
                      <a16:colId xmlns:a16="http://schemas.microsoft.com/office/drawing/2014/main" val="3422334410"/>
                    </a:ext>
                  </a:extLst>
                </a:gridCol>
                <a:gridCol w="6327476">
                  <a:extLst>
                    <a:ext uri="{9D8B030D-6E8A-4147-A177-3AD203B41FA5}">
                      <a16:colId xmlns:a16="http://schemas.microsoft.com/office/drawing/2014/main" val="1505378593"/>
                    </a:ext>
                  </a:extLst>
                </a:gridCol>
                <a:gridCol w="4140681">
                  <a:extLst>
                    <a:ext uri="{9D8B030D-6E8A-4147-A177-3AD203B41FA5}">
                      <a16:colId xmlns:a16="http://schemas.microsoft.com/office/drawing/2014/main" val="1379439018"/>
                    </a:ext>
                  </a:extLst>
                </a:gridCol>
              </a:tblGrid>
              <a:tr h="937260">
                <a:tc>
                  <a:txBody>
                    <a:bodyPr/>
                    <a:lstStyle/>
                    <a:p>
                      <a:pPr>
                        <a:lnSpc>
                          <a:spcPct val="150000"/>
                        </a:lnSpc>
                        <a:spcAft>
                          <a:spcPts val="900"/>
                        </a:spcAft>
                        <a:buNone/>
                      </a:pPr>
                      <a:r>
                        <a:rPr lang="it-IT" sz="1800">
                          <a:effectLst/>
                          <a:latin typeface="Barlow" panose="00000500000000000000" pitchFamily="2" charset="0"/>
                        </a:rPr>
                        <a:t>Company/</a:t>
                      </a:r>
                    </a:p>
                    <a:p>
                      <a:pPr>
                        <a:lnSpc>
                          <a:spcPct val="150000"/>
                        </a:lnSpc>
                        <a:spcAft>
                          <a:spcPts val="900"/>
                        </a:spcAft>
                        <a:buNone/>
                      </a:pPr>
                      <a:r>
                        <a:rPr lang="it-IT" sz="1800">
                          <a:effectLst/>
                          <a:latin typeface="Barlow" panose="00000500000000000000" pitchFamily="2" charset="0"/>
                        </a:rPr>
                        <a:t>Organization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Country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CSR Initiative Related to Autism</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165308189"/>
                  </a:ext>
                </a:extLst>
              </a:tr>
              <a:tr h="2000250">
                <a:tc>
                  <a:txBody>
                    <a:bodyPr/>
                    <a:lstStyle/>
                    <a:p>
                      <a:pPr>
                        <a:lnSpc>
                          <a:spcPct val="150000"/>
                        </a:lnSpc>
                        <a:spcAft>
                          <a:spcPts val="900"/>
                        </a:spcAft>
                        <a:buNone/>
                      </a:pPr>
                      <a:r>
                        <a:rPr lang="it-IT" sz="1800">
                          <a:effectLst/>
                          <a:latin typeface="Barlow" panose="00000500000000000000" pitchFamily="2" charset="0"/>
                        </a:rPr>
                        <a:t>DeLuna Hotels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Spain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It has adapted its three hotels in Granada to be ‘Autism Friendly’, implementing specific training for staff, signage with pictograms, adapted rooms, personalised service and quiet rest areas.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2"/>
                        </a:rPr>
                        <a:t>https://elpais.com/elviajero/escapadas/espana/2025-05-05/deluna-hotels-convierte-sus-tres-establecimientos-en-granada-en-espacios-amigables-con-el-autismo.html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71226349"/>
                  </a:ext>
                </a:extLst>
              </a:tr>
              <a:tr h="1588770">
                <a:tc>
                  <a:txBody>
                    <a:bodyPr/>
                    <a:lstStyle/>
                    <a:p>
                      <a:pPr>
                        <a:lnSpc>
                          <a:spcPct val="150000"/>
                        </a:lnSpc>
                        <a:spcAft>
                          <a:spcPts val="900"/>
                        </a:spcAft>
                        <a:buNone/>
                      </a:pPr>
                      <a:r>
                        <a:rPr lang="it-IT" sz="1800">
                          <a:effectLst/>
                          <a:latin typeface="Barlow" panose="00000500000000000000" pitchFamily="2" charset="0"/>
                        </a:rPr>
                        <a:t>Gloria Thalasso &amp; Hotels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Spain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Certified as ‘Autism Friendly’, it offers quick check-in, adapted menus with pictograms, trained staff, easy signage and visual guides to help guests with autism find their way around and feel at ease.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3"/>
                        </a:rPr>
                        <a:t>https://www.gloriapalaceth.com/en/autism-friendly/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025778953"/>
                  </a:ext>
                </a:extLst>
              </a:tr>
              <a:tr h="1177290">
                <a:tc>
                  <a:txBody>
                    <a:bodyPr/>
                    <a:lstStyle/>
                    <a:p>
                      <a:pPr>
                        <a:lnSpc>
                          <a:spcPct val="150000"/>
                        </a:lnSpc>
                        <a:spcAft>
                          <a:spcPts val="900"/>
                        </a:spcAft>
                        <a:buNone/>
                      </a:pPr>
                      <a:r>
                        <a:rPr lang="it-IT" sz="1800">
                          <a:effectLst/>
                          <a:latin typeface="Barlow" panose="00000500000000000000" pitchFamily="2" charset="0"/>
                        </a:rPr>
                        <a:t>Ashling Hotel Dublin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Ireland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In collaboration with AsIAm, it has created sensory rooms designed to offer a calming and immersive environment, enhancing the experience for guests with autism.</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4"/>
                        </a:rPr>
                        <a:t>https://www.ashlinghotel.ie/csr</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781605185"/>
                  </a:ext>
                </a:extLst>
              </a:tr>
            </a:tbl>
          </a:graphicData>
        </a:graphic>
      </p:graphicFrame>
    </p:spTree>
    <p:extLst>
      <p:ext uri="{BB962C8B-B14F-4D97-AF65-F5344CB8AC3E}">
        <p14:creationId xmlns:p14="http://schemas.microsoft.com/office/powerpoint/2010/main" val="42544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44D9A-79B1-5B04-FCB9-413D90A2A67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D23D913-FEC6-7D84-D48E-339191294DC2}"/>
              </a:ext>
            </a:extLst>
          </p:cNvPr>
          <p:cNvSpPr>
            <a:spLocks noGrp="1"/>
          </p:cNvSpPr>
          <p:nvPr>
            <p:ph type="title"/>
          </p:nvPr>
        </p:nvSpPr>
        <p:spPr>
          <a:xfrm>
            <a:off x="175764" y="1232433"/>
            <a:ext cx="18250260" cy="966114"/>
          </a:xfrm>
        </p:spPr>
        <p:txBody>
          <a:bodyPr/>
          <a:lstStyle/>
          <a:p>
            <a:r>
              <a:rPr lang="en-US" sz="4800" dirty="0">
                <a:solidFill>
                  <a:srgbClr val="462AF0"/>
                </a:solidFill>
              </a:rPr>
              <a:t>CSR Best Practices in European Hospitality</a:t>
            </a:r>
            <a:endParaRPr lang="it-IT" sz="4800" dirty="0">
              <a:solidFill>
                <a:srgbClr val="462AF0"/>
              </a:solidFill>
            </a:endParaRPr>
          </a:p>
        </p:txBody>
      </p:sp>
      <p:sp>
        <p:nvSpPr>
          <p:cNvPr id="6" name="CasellaDiTesto 5">
            <a:extLst>
              <a:ext uri="{FF2B5EF4-FFF2-40B4-BE49-F238E27FC236}">
                <a16:creationId xmlns:a16="http://schemas.microsoft.com/office/drawing/2014/main" id="{DDEF83F9-AAD8-DAEF-7E6B-2CDD7878F676}"/>
              </a:ext>
            </a:extLst>
          </p:cNvPr>
          <p:cNvSpPr txBox="1"/>
          <p:nvPr/>
        </p:nvSpPr>
        <p:spPr>
          <a:xfrm>
            <a:off x="281437" y="2198547"/>
            <a:ext cx="15479024" cy="569387"/>
          </a:xfrm>
          <a:prstGeom prst="rect">
            <a:avLst/>
          </a:prstGeom>
          <a:noFill/>
        </p:spPr>
        <p:txBody>
          <a:bodyPr wrap="square">
            <a:spAutoFit/>
          </a:bodyPr>
          <a:lstStyle/>
          <a:p>
            <a:pPr defTabSz="1371600">
              <a:lnSpc>
                <a:spcPct val="150000"/>
              </a:lnSpc>
              <a:spcAft>
                <a:spcPts val="1350"/>
              </a:spcAft>
              <a:buClrTx/>
            </a:pPr>
            <a:r>
              <a:rPr lang="en-GB" sz="2400" kern="1200" dirty="0">
                <a:solidFill>
                  <a:prstClr val="black"/>
                </a:solidFill>
                <a:latin typeface="Barlow" panose="00000500000000000000" pitchFamily="2" charset="0"/>
                <a:ea typeface="Calibri" panose="020F0502020204030204" pitchFamily="34" charset="0"/>
                <a:cs typeface="Arial" panose="020B0604020202020204" pitchFamily="34" charset="0"/>
              </a:rPr>
              <a:t>Example of CSR Initiatives for Autism Inclusion in the European Hospitality Industry</a:t>
            </a:r>
            <a:endParaRPr lang="it-IT" sz="2100" kern="1200" dirty="0">
              <a:solidFill>
                <a:prstClr val="black"/>
              </a:solidFill>
              <a:latin typeface="Barlow" panose="00000500000000000000" pitchFamily="2" charset="0"/>
              <a:ea typeface="Calibri" panose="020F0502020204030204" pitchFamily="34" charset="0"/>
              <a:cs typeface="Arial" panose="020B0604020202020204" pitchFamily="34" charset="0"/>
            </a:endParaRPr>
          </a:p>
        </p:txBody>
      </p:sp>
      <p:graphicFrame>
        <p:nvGraphicFramePr>
          <p:cNvPr id="3" name="Tabella 2">
            <a:extLst>
              <a:ext uri="{FF2B5EF4-FFF2-40B4-BE49-F238E27FC236}">
                <a16:creationId xmlns:a16="http://schemas.microsoft.com/office/drawing/2014/main" id="{FFDC3C3A-C4BF-676C-BA71-77565F0E338D}"/>
              </a:ext>
            </a:extLst>
          </p:cNvPr>
          <p:cNvGraphicFramePr>
            <a:graphicFrameLocks noGrp="1"/>
          </p:cNvGraphicFramePr>
          <p:nvPr>
            <p:extLst>
              <p:ext uri="{D42A27DB-BD31-4B8C-83A1-F6EECF244321}">
                <p14:modId xmlns:p14="http://schemas.microsoft.com/office/powerpoint/2010/main" val="944993587"/>
              </p:ext>
            </p:extLst>
          </p:nvPr>
        </p:nvGraphicFramePr>
        <p:xfrm>
          <a:off x="827554" y="3045737"/>
          <a:ext cx="16446845" cy="6126480"/>
        </p:xfrm>
        <a:graphic>
          <a:graphicData uri="http://schemas.openxmlformats.org/drawingml/2006/table">
            <a:tbl>
              <a:tblPr firstRow="1" firstCol="1" bandRow="1">
                <a:tableStyleId>{3B4B98B0-60AC-42C2-AFA5-B58CD77FA1E5}</a:tableStyleId>
              </a:tblPr>
              <a:tblGrid>
                <a:gridCol w="2578866">
                  <a:extLst>
                    <a:ext uri="{9D8B030D-6E8A-4147-A177-3AD203B41FA5}">
                      <a16:colId xmlns:a16="http://schemas.microsoft.com/office/drawing/2014/main" val="4134360612"/>
                    </a:ext>
                  </a:extLst>
                </a:gridCol>
                <a:gridCol w="1809152">
                  <a:extLst>
                    <a:ext uri="{9D8B030D-6E8A-4147-A177-3AD203B41FA5}">
                      <a16:colId xmlns:a16="http://schemas.microsoft.com/office/drawing/2014/main" val="2897234355"/>
                    </a:ext>
                  </a:extLst>
                </a:gridCol>
                <a:gridCol w="6723471">
                  <a:extLst>
                    <a:ext uri="{9D8B030D-6E8A-4147-A177-3AD203B41FA5}">
                      <a16:colId xmlns:a16="http://schemas.microsoft.com/office/drawing/2014/main" val="2889464487"/>
                    </a:ext>
                  </a:extLst>
                </a:gridCol>
                <a:gridCol w="5335356">
                  <a:extLst>
                    <a:ext uri="{9D8B030D-6E8A-4147-A177-3AD203B41FA5}">
                      <a16:colId xmlns:a16="http://schemas.microsoft.com/office/drawing/2014/main" val="4184308360"/>
                    </a:ext>
                  </a:extLst>
                </a:gridCol>
              </a:tblGrid>
              <a:tr h="950976">
                <a:tc>
                  <a:txBody>
                    <a:bodyPr/>
                    <a:lstStyle/>
                    <a:p>
                      <a:pPr>
                        <a:lnSpc>
                          <a:spcPct val="150000"/>
                        </a:lnSpc>
                        <a:spcAft>
                          <a:spcPts val="900"/>
                        </a:spcAft>
                        <a:buNone/>
                      </a:pPr>
                      <a:r>
                        <a:rPr lang="it-IT" sz="1800">
                          <a:effectLst/>
                          <a:latin typeface="Barlow" panose="00000500000000000000" pitchFamily="2" charset="0"/>
                        </a:rPr>
                        <a:t>Company/</a:t>
                      </a:r>
                    </a:p>
                    <a:p>
                      <a:pPr>
                        <a:lnSpc>
                          <a:spcPct val="150000"/>
                        </a:lnSpc>
                        <a:spcAft>
                          <a:spcPts val="900"/>
                        </a:spcAft>
                        <a:buNone/>
                      </a:pPr>
                      <a:r>
                        <a:rPr lang="it-IT" sz="1800">
                          <a:effectLst/>
                          <a:latin typeface="Barlow" panose="00000500000000000000" pitchFamily="2" charset="0"/>
                        </a:rPr>
                        <a:t>Organization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Country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CSR Initiative Related to Autism</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Link</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4204210175"/>
                  </a:ext>
                </a:extLst>
              </a:tr>
              <a:tr h="1191006">
                <a:tc>
                  <a:txBody>
                    <a:bodyPr/>
                    <a:lstStyle/>
                    <a:p>
                      <a:pPr>
                        <a:lnSpc>
                          <a:spcPct val="150000"/>
                        </a:lnSpc>
                        <a:spcAft>
                          <a:spcPts val="900"/>
                        </a:spcAft>
                        <a:buNone/>
                      </a:pPr>
                      <a:r>
                        <a:rPr lang="it-IT" sz="1800">
                          <a:effectLst/>
                          <a:latin typeface="Barlow" panose="00000500000000000000" pitchFamily="2" charset="0"/>
                        </a:rPr>
                        <a:t>Slieve Russell Hotel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Ireland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dirty="0">
                          <a:effectLst/>
                          <a:latin typeface="Barlow" panose="00000500000000000000" pitchFamily="2" charset="0"/>
                        </a:rPr>
                        <a:t>It offers a sensory room with soft play toys, online check-in to avoid queues, and sensory maps to help guests with autism plan and enjoy their stay.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2"/>
                        </a:rPr>
                        <a:t>https://www.slieverussell.ie/autism-friendly/</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535514307"/>
                  </a:ext>
                </a:extLst>
              </a:tr>
              <a:tr h="1602486">
                <a:tc>
                  <a:txBody>
                    <a:bodyPr/>
                    <a:lstStyle/>
                    <a:p>
                      <a:pPr>
                        <a:lnSpc>
                          <a:spcPct val="150000"/>
                        </a:lnSpc>
                        <a:spcAft>
                          <a:spcPts val="900"/>
                        </a:spcAft>
                        <a:buNone/>
                      </a:pPr>
                      <a:r>
                        <a:rPr lang="it-IT" sz="1800">
                          <a:effectLst/>
                          <a:latin typeface="Barlow" panose="00000500000000000000" pitchFamily="2" charset="0"/>
                        </a:rPr>
                        <a:t>Çırağan Palace Kempinski Istanbul</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Turkey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In collaboration with the Tohum Autism Foundation, it has equipped seven special education classrooms in Istanbul with appropriate materials for teaching children with autism, contributing to educational inclusion.</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a:effectLst/>
                          <a:latin typeface="Barlow" panose="00000500000000000000" pitchFamily="2" charset="0"/>
                          <a:hlinkClick r:id="rId3"/>
                        </a:rPr>
                        <a:t>https://www.kempinski.com/en/ciragan-palace/press-room/7-special-education-classrooms-are-opened</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1339535838"/>
                  </a:ext>
                </a:extLst>
              </a:tr>
              <a:tr h="1191006">
                <a:tc>
                  <a:txBody>
                    <a:bodyPr/>
                    <a:lstStyle/>
                    <a:p>
                      <a:pPr>
                        <a:lnSpc>
                          <a:spcPct val="150000"/>
                        </a:lnSpc>
                        <a:spcAft>
                          <a:spcPts val="900"/>
                        </a:spcAft>
                        <a:buNone/>
                      </a:pPr>
                      <a:r>
                        <a:rPr lang="it-IT" sz="1800">
                          <a:effectLst/>
                          <a:latin typeface="Barlow" panose="00000500000000000000" pitchFamily="2" charset="0"/>
                        </a:rPr>
                        <a:t>Accor Hotels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it-IT" sz="1800">
                          <a:effectLst/>
                          <a:latin typeface="Barlow" panose="00000500000000000000" pitchFamily="2" charset="0"/>
                        </a:rPr>
                        <a:t>France</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a:effectLst/>
                          <a:latin typeface="Barlow" panose="00000500000000000000" pitchFamily="2" charset="0"/>
                        </a:rPr>
                        <a:t>He has developed inclusive recruitment processes for people with disabilities, including individuals with autism, promoting workplace inclusion in the hotel industry.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sng" dirty="0">
                          <a:effectLst/>
                          <a:latin typeface="Barlow" panose="00000500000000000000" pitchFamily="2" charset="0"/>
                          <a:hlinkClick r:id="rId4"/>
                        </a:rPr>
                        <a:t>https://group.accor.com/en/Actualites/2024/05/recruitment-fostering-disability-inclusion</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3932523902"/>
                  </a:ext>
                </a:extLst>
              </a:tr>
              <a:tr h="1191006">
                <a:tc>
                  <a:txBody>
                    <a:bodyPr/>
                    <a:lstStyle/>
                    <a:p>
                      <a:pPr>
                        <a:lnSpc>
                          <a:spcPct val="150000"/>
                        </a:lnSpc>
                        <a:spcAft>
                          <a:spcPts val="900"/>
                        </a:spcAft>
                        <a:buNone/>
                      </a:pPr>
                      <a:r>
                        <a:rPr lang="en-GB" sz="1800">
                          <a:effectLst/>
                          <a:latin typeface="Barlow" panose="00000500000000000000" pitchFamily="2" charset="0"/>
                        </a:rPr>
                        <a:t>PizzAut</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GB" sz="1800">
                          <a:effectLst/>
                          <a:latin typeface="Barlow" panose="00000500000000000000" pitchFamily="2" charset="0"/>
                        </a:rPr>
                        <a:t>Italy</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GB" sz="1800">
                          <a:effectLst/>
                          <a:latin typeface="Barlow" panose="00000500000000000000" pitchFamily="2" charset="0"/>
                        </a:rPr>
                        <a:t>Social enterprise and restaurant project employing and training young people with autism in the HORECA sector, promoting autonomy, inclusion, and awareness.</a:t>
                      </a:r>
                      <a:endParaRPr lang="it-IT" sz="180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tc>
                  <a:txBody>
                    <a:bodyPr/>
                    <a:lstStyle/>
                    <a:p>
                      <a:pPr>
                        <a:lnSpc>
                          <a:spcPct val="150000"/>
                        </a:lnSpc>
                        <a:spcAft>
                          <a:spcPts val="900"/>
                        </a:spcAft>
                        <a:buNone/>
                      </a:pPr>
                      <a:r>
                        <a:rPr lang="en-US" sz="1800" u="none" strike="noStrike" dirty="0">
                          <a:effectLst/>
                          <a:latin typeface="Barlow" panose="00000500000000000000" pitchFamily="2" charset="0"/>
                          <a:hlinkClick r:id="rId5"/>
                        </a:rPr>
                        <a:t>https://www.pizzaut.it</a:t>
                      </a:r>
                      <a:endParaRPr lang="it-IT" sz="1800" dirty="0">
                        <a:effectLst/>
                        <a:latin typeface="Barlow" panose="00000500000000000000" pitchFamily="2" charset="0"/>
                      </a:endParaRPr>
                    </a:p>
                    <a:p>
                      <a:pPr>
                        <a:lnSpc>
                          <a:spcPct val="150000"/>
                        </a:lnSpc>
                        <a:spcAft>
                          <a:spcPts val="900"/>
                        </a:spcAft>
                        <a:buNone/>
                      </a:pPr>
                      <a:r>
                        <a:rPr lang="en-US" sz="1800" u="sng" dirty="0">
                          <a:effectLst/>
                          <a:latin typeface="Barlow" panose="00000500000000000000" pitchFamily="2" charset="0"/>
                        </a:rPr>
                        <a:t> </a:t>
                      </a:r>
                      <a:endParaRPr lang="it-IT" sz="1800" dirty="0">
                        <a:effectLst/>
                        <a:latin typeface="Barlow" panose="00000500000000000000" pitchFamily="2" charset="0"/>
                        <a:ea typeface="Calibri" panose="020F0502020204030204" pitchFamily="34" charset="0"/>
                        <a:cs typeface="Arial" panose="020B0604020202020204" pitchFamily="34" charset="0"/>
                      </a:endParaRPr>
                    </a:p>
                  </a:txBody>
                  <a:tcPr marL="65754" marR="65754" marT="0" marB="0"/>
                </a:tc>
                <a:extLst>
                  <a:ext uri="{0D108BD9-81ED-4DB2-BD59-A6C34878D82A}">
                    <a16:rowId xmlns:a16="http://schemas.microsoft.com/office/drawing/2014/main" val="2498749893"/>
                  </a:ext>
                </a:extLst>
              </a:tr>
            </a:tbl>
          </a:graphicData>
        </a:graphic>
      </p:graphicFrame>
    </p:spTree>
    <p:extLst>
      <p:ext uri="{BB962C8B-B14F-4D97-AF65-F5344CB8AC3E}">
        <p14:creationId xmlns:p14="http://schemas.microsoft.com/office/powerpoint/2010/main" val="41897592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
            <a:extLst>
              <a:ext uri="{FF2B5EF4-FFF2-40B4-BE49-F238E27FC236}">
                <a16:creationId xmlns:a16="http://schemas.microsoft.com/office/drawing/2014/main" id="{17D860E4-0D7E-E757-8DD7-04491B5813EC}"/>
              </a:ext>
            </a:extLst>
          </p:cNvPr>
          <p:cNvSpPr/>
          <p:nvPr/>
        </p:nvSpPr>
        <p:spPr>
          <a:xfrm>
            <a:off x="12648302" y="3666402"/>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E2EF328-7985-5563-1D10-CA55A154218C}"/>
              </a:ext>
            </a:extLst>
          </p:cNvPr>
          <p:cNvSpPr/>
          <p:nvPr/>
        </p:nvSpPr>
        <p:spPr>
          <a:xfrm>
            <a:off x="6758422" y="3666402"/>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653307A7-DFA7-C60B-924C-721C4BA67AFA}"/>
              </a:ext>
            </a:extLst>
          </p:cNvPr>
          <p:cNvSpPr/>
          <p:nvPr/>
        </p:nvSpPr>
        <p:spPr>
          <a:xfrm>
            <a:off x="868542" y="3681150"/>
            <a:ext cx="5109177" cy="5027222"/>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68E9F55-E3EF-5203-2AD0-8F11F3BEABC1}"/>
              </a:ext>
            </a:extLst>
          </p:cNvPr>
          <p:cNvSpPr>
            <a:spLocks noGrp="1"/>
          </p:cNvSpPr>
          <p:nvPr>
            <p:ph type="title"/>
          </p:nvPr>
        </p:nvSpPr>
        <p:spPr>
          <a:xfrm>
            <a:off x="460811" y="1435336"/>
            <a:ext cx="17577399" cy="1820276"/>
          </a:xfrm>
        </p:spPr>
        <p:txBody>
          <a:bodyPr/>
          <a:lstStyle/>
          <a:p>
            <a:r>
              <a:rPr lang="en-US" sz="4800" dirty="0">
                <a:solidFill>
                  <a:srgbClr val="462AF0"/>
                </a:solidFill>
              </a:rPr>
              <a:t>Inclusive Employment: Rights and Framework</a:t>
            </a:r>
            <a:endParaRPr lang="it-IT" sz="4800" dirty="0">
              <a:solidFill>
                <a:srgbClr val="462AF0"/>
              </a:solidFill>
            </a:endParaRPr>
          </a:p>
        </p:txBody>
      </p:sp>
      <p:sp>
        <p:nvSpPr>
          <p:cNvPr id="4" name="Text 1">
            <a:extLst>
              <a:ext uri="{FF2B5EF4-FFF2-40B4-BE49-F238E27FC236}">
                <a16:creationId xmlns:a16="http://schemas.microsoft.com/office/drawing/2014/main" id="{5EA7E507-E649-445E-F9FA-6FAF34C380DF}"/>
              </a:ext>
            </a:extLst>
          </p:cNvPr>
          <p:cNvSpPr/>
          <p:nvPr/>
        </p:nvSpPr>
        <p:spPr>
          <a:xfrm>
            <a:off x="1100711" y="3666402"/>
            <a:ext cx="4597965" cy="1068705"/>
          </a:xfrm>
          <a:prstGeom prst="rect">
            <a:avLst/>
          </a:prstGeom>
          <a:noFill/>
          <a:ln/>
        </p:spPr>
        <p:txBody>
          <a:bodyPr wrap="square" lIns="0" tIns="0" rIns="0" bIns="0" rtlCol="0" anchor="t"/>
          <a:lstStyle/>
          <a:p>
            <a:pPr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UN Convention on Rights of Persons with Disabilities</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3FCA7ED5-A587-29F6-CC30-08D470C2F372}"/>
              </a:ext>
            </a:extLst>
          </p:cNvPr>
          <p:cNvSpPr/>
          <p:nvPr/>
        </p:nvSpPr>
        <p:spPr>
          <a:xfrm>
            <a:off x="1150324" y="4886913"/>
            <a:ext cx="4498742" cy="3120390"/>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Article 27 affirms the right of every person with a disability "to work, on an equal basis with others," in an inclusive and accessible labour market. This is not charity but a fundamental human right.</a:t>
            </a:r>
            <a:endParaRPr lang="en-US" sz="24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CD4B91D2-3CD3-A06B-AD74-2E60B2330A2D}"/>
              </a:ext>
            </a:extLst>
          </p:cNvPr>
          <p:cNvSpPr/>
          <p:nvPr/>
        </p:nvSpPr>
        <p:spPr>
          <a:xfrm>
            <a:off x="7170872" y="3830564"/>
            <a:ext cx="3491454" cy="534353"/>
          </a:xfrm>
          <a:prstGeom prst="rect">
            <a:avLst/>
          </a:prstGeom>
          <a:noFill/>
          <a:ln/>
        </p:spPr>
        <p:txBody>
          <a:bodyPr wrap="none" lIns="0" tIns="0" rIns="0" bIns="0" rtlCol="0" anchor="t"/>
          <a:lstStyle/>
          <a:p>
            <a:pPr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2030 Agenda</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A1CCF2EB-25F3-99D5-5DC1-21E54F2A9F5E}"/>
              </a:ext>
            </a:extLst>
          </p:cNvPr>
          <p:cNvSpPr/>
          <p:nvPr/>
        </p:nvSpPr>
        <p:spPr>
          <a:xfrm>
            <a:off x="7014029" y="4689770"/>
            <a:ext cx="4597964" cy="3640455"/>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Inclusive employment directly advances the United Nations' 2030 Agenda for Sustainable Development, particularly SDG 8 ("Decent Work and Economic Growth") and SDG 10 ("Reduced Inequalities").</a:t>
            </a:r>
            <a:endParaRPr lang="en-US" sz="24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EFC2A791-E2E7-9D52-83C1-3F144455FC28}"/>
              </a:ext>
            </a:extLst>
          </p:cNvPr>
          <p:cNvSpPr/>
          <p:nvPr/>
        </p:nvSpPr>
        <p:spPr>
          <a:xfrm>
            <a:off x="12932725" y="3880312"/>
            <a:ext cx="4346711" cy="534353"/>
          </a:xfrm>
          <a:prstGeom prst="rect">
            <a:avLst/>
          </a:prstGeom>
          <a:noFill/>
          <a:ln/>
        </p:spPr>
        <p:txBody>
          <a:bodyPr wrap="none" lIns="0" tIns="0" rIns="0" bIns="0" rtlCol="0" anchor="t"/>
          <a:lstStyle/>
          <a:p>
            <a:pPr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EU Directive 2000/78/EC</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2E749EBB-5276-AA01-9403-BB2A0247D6E8}"/>
              </a:ext>
            </a:extLst>
          </p:cNvPr>
          <p:cNvSpPr/>
          <p:nvPr/>
        </p:nvSpPr>
        <p:spPr>
          <a:xfrm>
            <a:off x="12976956" y="4676453"/>
            <a:ext cx="4498740" cy="3120390"/>
          </a:xfrm>
          <a:prstGeom prst="rect">
            <a:avLst/>
          </a:prstGeom>
          <a:noFill/>
          <a:ln/>
        </p:spPr>
        <p:txBody>
          <a:bodyPr wrap="square" lIns="0" tIns="0" rIns="0" bIns="0" rtlCol="0" anchor="t"/>
          <a:lstStyle/>
          <a:p>
            <a:pPr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Requires all Member States to implement laws that protect people with disabilities in employment and professional training, including the obligation to provide reasonable accommodations.</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15149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855BCA-7DEC-49D9-A11C-8EA4A75DD775}"/>
              </a:ext>
            </a:extLst>
          </p:cNvPr>
          <p:cNvSpPr>
            <a:spLocks noGrp="1"/>
          </p:cNvSpPr>
          <p:nvPr>
            <p:ph type="title"/>
          </p:nvPr>
        </p:nvSpPr>
        <p:spPr>
          <a:xfrm>
            <a:off x="428130" y="1399179"/>
            <a:ext cx="15773400" cy="1486359"/>
          </a:xfrm>
        </p:spPr>
        <p:txBody>
          <a:bodyPr/>
          <a:lstStyle/>
          <a:p>
            <a:r>
              <a:rPr lang="en-US" sz="4800" dirty="0">
                <a:solidFill>
                  <a:srgbClr val="462AF0"/>
                </a:solidFill>
              </a:rPr>
              <a:t>The Value of Inclusive Employment</a:t>
            </a:r>
            <a:endParaRPr lang="it-IT" sz="4800" dirty="0">
              <a:solidFill>
                <a:srgbClr val="462AF0"/>
              </a:solidFill>
            </a:endParaRPr>
          </a:p>
        </p:txBody>
      </p:sp>
      <p:pic>
        <p:nvPicPr>
          <p:cNvPr id="4" name="Immagine 3">
            <a:extLst>
              <a:ext uri="{FF2B5EF4-FFF2-40B4-BE49-F238E27FC236}">
                <a16:creationId xmlns:a16="http://schemas.microsoft.com/office/drawing/2014/main" id="{4EC2EC31-4C9B-E6B1-B054-FB763742DB28}"/>
              </a:ext>
            </a:extLst>
          </p:cNvPr>
          <p:cNvPicPr>
            <a:picLocks noChangeAspect="1"/>
          </p:cNvPicPr>
          <p:nvPr/>
        </p:nvPicPr>
        <p:blipFill>
          <a:blip r:embed="rId2"/>
          <a:stretch>
            <a:fillRect/>
          </a:stretch>
        </p:blipFill>
        <p:spPr>
          <a:xfrm>
            <a:off x="1191752" y="3340754"/>
            <a:ext cx="15686234" cy="5113511"/>
          </a:xfrm>
          <a:prstGeom prst="rect">
            <a:avLst/>
          </a:prstGeom>
        </p:spPr>
      </p:pic>
    </p:spTree>
    <p:extLst>
      <p:ext uri="{BB962C8B-B14F-4D97-AF65-F5344CB8AC3E}">
        <p14:creationId xmlns:p14="http://schemas.microsoft.com/office/powerpoint/2010/main" val="1215708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grpSp>
        <p:nvGrpSpPr>
          <p:cNvPr id="409" name="Google Shape;409;p22"/>
          <p:cNvGrpSpPr/>
          <p:nvPr/>
        </p:nvGrpSpPr>
        <p:grpSpPr>
          <a:xfrm>
            <a:off x="0" y="-279337"/>
            <a:ext cx="18288000" cy="1334644"/>
            <a:chOff x="0" y="-57150"/>
            <a:chExt cx="4816593" cy="326693"/>
          </a:xfrm>
        </p:grpSpPr>
        <p:sp>
          <p:nvSpPr>
            <p:cNvPr id="410" name="Google Shape;410;p22"/>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2"/>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2" name="Google Shape;422;p22"/>
          <p:cNvGrpSpPr/>
          <p:nvPr/>
        </p:nvGrpSpPr>
        <p:grpSpPr>
          <a:xfrm>
            <a:off x="10311434" y="3005081"/>
            <a:ext cx="7636591" cy="1648169"/>
            <a:chOff x="0" y="-57150"/>
            <a:chExt cx="812800" cy="140545"/>
          </a:xfrm>
        </p:grpSpPr>
        <p:sp>
          <p:nvSpPr>
            <p:cNvPr id="423" name="Google Shape;423;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5" name="Google Shape;425;p22"/>
          <p:cNvGrpSpPr/>
          <p:nvPr/>
        </p:nvGrpSpPr>
        <p:grpSpPr>
          <a:xfrm>
            <a:off x="10311434" y="4669268"/>
            <a:ext cx="7636592" cy="1648169"/>
            <a:chOff x="0" y="-57150"/>
            <a:chExt cx="812800" cy="140545"/>
          </a:xfrm>
        </p:grpSpPr>
        <p:sp>
          <p:nvSpPr>
            <p:cNvPr id="426" name="Google Shape;426;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28" name="Google Shape;428;p22"/>
          <p:cNvGrpSpPr/>
          <p:nvPr/>
        </p:nvGrpSpPr>
        <p:grpSpPr>
          <a:xfrm>
            <a:off x="10219043" y="5856485"/>
            <a:ext cx="7728368" cy="2376075"/>
            <a:chOff x="0" y="-57150"/>
            <a:chExt cx="812800" cy="140545"/>
          </a:xfrm>
        </p:grpSpPr>
        <p:sp>
          <p:nvSpPr>
            <p:cNvPr id="429" name="Google Shape;429;p22"/>
            <p:cNvSpPr/>
            <p:nvPr/>
          </p:nvSpPr>
          <p:spPr>
            <a:xfrm>
              <a:off x="0" y="0"/>
              <a:ext cx="812800" cy="83395"/>
            </a:xfrm>
            <a:custGeom>
              <a:avLst/>
              <a:gdLst/>
              <a:ahLst/>
              <a:cxnLst/>
              <a:rect l="l" t="t" r="r" b="b"/>
              <a:pathLst>
                <a:path w="812800" h="83395" extrusionOk="0">
                  <a:moveTo>
                    <a:pt x="41697" y="0"/>
                  </a:moveTo>
                  <a:lnTo>
                    <a:pt x="771103" y="0"/>
                  </a:lnTo>
                  <a:cubicBezTo>
                    <a:pt x="782162" y="0"/>
                    <a:pt x="792767" y="4393"/>
                    <a:pt x="800587" y="12213"/>
                  </a:cubicBezTo>
                  <a:cubicBezTo>
                    <a:pt x="808407" y="20033"/>
                    <a:pt x="812800" y="30638"/>
                    <a:pt x="812800" y="41697"/>
                  </a:cubicBezTo>
                  <a:lnTo>
                    <a:pt x="812800" y="41697"/>
                  </a:lnTo>
                  <a:cubicBezTo>
                    <a:pt x="812800" y="64726"/>
                    <a:pt x="794131" y="83395"/>
                    <a:pt x="771103" y="83395"/>
                  </a:cubicBezTo>
                  <a:lnTo>
                    <a:pt x="41697" y="83395"/>
                  </a:lnTo>
                  <a:cubicBezTo>
                    <a:pt x="30638" y="83395"/>
                    <a:pt x="20033" y="79002"/>
                    <a:pt x="12213" y="71182"/>
                  </a:cubicBezTo>
                  <a:cubicBezTo>
                    <a:pt x="4393" y="63362"/>
                    <a:pt x="0" y="52756"/>
                    <a:pt x="0" y="41697"/>
                  </a:cubicBezTo>
                  <a:lnTo>
                    <a:pt x="0" y="41697"/>
                  </a:lnTo>
                  <a:cubicBezTo>
                    <a:pt x="0" y="30638"/>
                    <a:pt x="4393" y="20033"/>
                    <a:pt x="12213" y="12213"/>
                  </a:cubicBezTo>
                  <a:cubicBezTo>
                    <a:pt x="20033" y="4393"/>
                    <a:pt x="30638" y="0"/>
                    <a:pt x="41697" y="0"/>
                  </a:cubicBezTo>
                  <a:close/>
                </a:path>
              </a:pathLst>
            </a:custGeom>
            <a:solidFill>
              <a:srgbClr val="000000">
                <a:alpha val="0"/>
              </a:srgbClr>
            </a:solidFill>
            <a:ln w="19050" cap="rnd" cmpd="sng">
              <a:solidFill>
                <a:srgbClr val="462A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2"/>
            <p:cNvSpPr txBox="1"/>
            <p:nvPr/>
          </p:nvSpPr>
          <p:spPr>
            <a:xfrm>
              <a:off x="0" y="-57150"/>
              <a:ext cx="812800" cy="140545"/>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2"/>
          <p:cNvGrpSpPr/>
          <p:nvPr/>
        </p:nvGrpSpPr>
        <p:grpSpPr>
          <a:xfrm>
            <a:off x="8640393" y="3689752"/>
            <a:ext cx="985498" cy="985498"/>
            <a:chOff x="0" y="0"/>
            <a:chExt cx="812800" cy="812800"/>
          </a:xfrm>
        </p:grpSpPr>
        <p:sp>
          <p:nvSpPr>
            <p:cNvPr id="432" name="Google Shape;432;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2"/>
          <p:cNvGrpSpPr/>
          <p:nvPr/>
        </p:nvGrpSpPr>
        <p:grpSpPr>
          <a:xfrm>
            <a:off x="8640393" y="5233129"/>
            <a:ext cx="985498" cy="985498"/>
            <a:chOff x="0" y="0"/>
            <a:chExt cx="812800" cy="812800"/>
          </a:xfrm>
        </p:grpSpPr>
        <p:sp>
          <p:nvSpPr>
            <p:cNvPr id="435" name="Google Shape;435;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37" name="Google Shape;437;p22"/>
          <p:cNvGrpSpPr/>
          <p:nvPr/>
        </p:nvGrpSpPr>
        <p:grpSpPr>
          <a:xfrm>
            <a:off x="8640393" y="6776506"/>
            <a:ext cx="985498" cy="985498"/>
            <a:chOff x="0" y="0"/>
            <a:chExt cx="812800" cy="812800"/>
          </a:xfrm>
        </p:grpSpPr>
        <p:sp>
          <p:nvSpPr>
            <p:cNvPr id="438" name="Google Shape;438;p2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40" name="Google Shape;440;p22"/>
          <p:cNvSpPr txBox="1"/>
          <p:nvPr/>
        </p:nvSpPr>
        <p:spPr>
          <a:xfrm>
            <a:off x="8470508" y="3912675"/>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1: PERFORM HR Platform</a:t>
            </a:r>
          </a:p>
          <a:p>
            <a:pPr marL="0" marR="0" lvl="0" indent="0" algn="r" rtl="0">
              <a:lnSpc>
                <a:spcPct val="120005"/>
              </a:lnSpc>
              <a:spcBef>
                <a:spcPts val="0"/>
              </a:spcBef>
              <a:spcAft>
                <a:spcPts val="0"/>
              </a:spcAft>
              <a:buNone/>
            </a:pPr>
            <a:endParaRPr lang="en-GB" sz="2800" dirty="0">
              <a:solidFill>
                <a:schemeClr val="bg2"/>
              </a:solidFill>
              <a:latin typeface="Barlow" pitchFamily="2" charset="77"/>
            </a:endParaRPr>
          </a:p>
        </p:txBody>
      </p:sp>
      <p:sp>
        <p:nvSpPr>
          <p:cNvPr id="441" name="Google Shape;441;p22"/>
          <p:cNvSpPr txBox="1"/>
          <p:nvPr/>
        </p:nvSpPr>
        <p:spPr>
          <a:xfrm>
            <a:off x="12395400" y="1394853"/>
            <a:ext cx="589260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PROJECT </a:t>
            </a:r>
            <a:r>
              <a:rPr lang="en-US" sz="12000" u="none" strike="noStrike" dirty="0">
                <a:solidFill>
                  <a:srgbClr val="462AF0"/>
                </a:solidFill>
                <a:latin typeface="Six Caps"/>
                <a:ea typeface="Six Caps"/>
                <a:cs typeface="Six Caps"/>
                <a:sym typeface="Six Caps"/>
              </a:rPr>
              <a:t>RESULTS</a:t>
            </a:r>
            <a:endParaRPr sz="12000" dirty="0"/>
          </a:p>
        </p:txBody>
      </p:sp>
      <p:sp>
        <p:nvSpPr>
          <p:cNvPr id="446" name="Google Shape;446;p22"/>
          <p:cNvSpPr txBox="1"/>
          <p:nvPr/>
        </p:nvSpPr>
        <p:spPr>
          <a:xfrm>
            <a:off x="8732783" y="5585941"/>
            <a:ext cx="8428203" cy="1034129"/>
          </a:xfrm>
          <a:prstGeom prst="rect">
            <a:avLst/>
          </a:prstGeom>
          <a:noFill/>
          <a:ln>
            <a:noFill/>
          </a:ln>
        </p:spPr>
        <p:txBody>
          <a:bodyPr spcFirstLastPara="1" wrap="square" lIns="0" tIns="0" rIns="0" bIns="0" anchor="t" anchorCtr="0">
            <a:spAutoFit/>
          </a:bodyPr>
          <a:lstStyle/>
          <a:p>
            <a:pPr algn="r">
              <a:lnSpc>
                <a:spcPct val="120005"/>
              </a:lnSpc>
            </a:pPr>
            <a:r>
              <a:rPr lang="en-GB" sz="2800" dirty="0">
                <a:solidFill>
                  <a:schemeClr val="bg2"/>
                </a:solidFill>
                <a:latin typeface="Barlow" pitchFamily="2" charset="77"/>
                <a:ea typeface="Calibri"/>
                <a:cs typeface="Calibri"/>
                <a:sym typeface="Calibri"/>
              </a:rPr>
              <a:t>Project Result 2: PERFORM Digital Toolkit</a:t>
            </a:r>
          </a:p>
          <a:p>
            <a:pPr marL="0" marR="0" lvl="0" indent="0" algn="r" rtl="0">
              <a:lnSpc>
                <a:spcPct val="120005"/>
              </a:lnSpc>
              <a:spcBef>
                <a:spcPts val="0"/>
              </a:spcBef>
              <a:spcAft>
                <a:spcPts val="0"/>
              </a:spcAft>
              <a:buNone/>
            </a:pPr>
            <a:endParaRPr sz="2800" dirty="0">
              <a:solidFill>
                <a:schemeClr val="bg2"/>
              </a:solidFill>
              <a:latin typeface="Barlow" pitchFamily="2" charset="77"/>
            </a:endParaRPr>
          </a:p>
        </p:txBody>
      </p:sp>
      <p:sp>
        <p:nvSpPr>
          <p:cNvPr id="447" name="Google Shape;447;p22"/>
          <p:cNvSpPr txBox="1"/>
          <p:nvPr/>
        </p:nvSpPr>
        <p:spPr>
          <a:xfrm>
            <a:off x="10764826" y="6994982"/>
            <a:ext cx="8428203" cy="1551194"/>
          </a:xfrm>
          <a:prstGeom prst="rect">
            <a:avLst/>
          </a:prstGeom>
          <a:noFill/>
          <a:ln>
            <a:noFill/>
          </a:ln>
        </p:spPr>
        <p:txBody>
          <a:bodyPr spcFirstLastPara="1" wrap="square" lIns="0" tIns="0" rIns="0" bIns="0" anchor="t" anchorCtr="0">
            <a:spAutoFit/>
          </a:bodyPr>
          <a:lstStyle/>
          <a:p>
            <a:pPr>
              <a:lnSpc>
                <a:spcPct val="120005"/>
              </a:lnSpc>
            </a:pPr>
            <a:r>
              <a:rPr lang="en-GB" sz="2800" dirty="0">
                <a:solidFill>
                  <a:schemeClr val="bg2"/>
                </a:solidFill>
                <a:latin typeface="Barlow" pitchFamily="2" charset="77"/>
                <a:ea typeface="Calibri"/>
                <a:cs typeface="Calibri"/>
                <a:sym typeface="Calibri"/>
              </a:rPr>
              <a:t>Project Result 3: VET Course for Hospitality</a:t>
            </a:r>
          </a:p>
          <a:p>
            <a:pPr>
              <a:lnSpc>
                <a:spcPct val="120005"/>
              </a:lnSpc>
            </a:pPr>
            <a:r>
              <a:rPr lang="en-GB" sz="2800" dirty="0">
                <a:solidFill>
                  <a:schemeClr val="bg2"/>
                </a:solidFill>
                <a:latin typeface="Barlow" pitchFamily="2" charset="77"/>
                <a:ea typeface="Calibri"/>
                <a:cs typeface="Calibri"/>
                <a:sym typeface="Calibri"/>
              </a:rPr>
              <a:t>Managers and HR Experts</a:t>
            </a:r>
          </a:p>
          <a:p>
            <a:pPr marL="0" marR="0" lvl="0" indent="0" rtl="0">
              <a:lnSpc>
                <a:spcPct val="120005"/>
              </a:lnSpc>
              <a:spcBef>
                <a:spcPts val="0"/>
              </a:spcBef>
              <a:spcAft>
                <a:spcPts val="0"/>
              </a:spcAft>
              <a:buNone/>
            </a:pPr>
            <a:endParaRPr sz="2800" dirty="0">
              <a:solidFill>
                <a:schemeClr val="bg2"/>
              </a:solidFill>
              <a:latin typeface="Barlow" pitchFamily="2" charset="77"/>
            </a:endParaRPr>
          </a:p>
        </p:txBody>
      </p:sp>
      <p:sp>
        <p:nvSpPr>
          <p:cNvPr id="448" name="Google Shape;448;p22"/>
          <p:cNvSpPr txBox="1"/>
          <p:nvPr/>
        </p:nvSpPr>
        <p:spPr>
          <a:xfrm>
            <a:off x="8915242" y="3886929"/>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449" name="Google Shape;449;p22"/>
          <p:cNvSpPr txBox="1"/>
          <p:nvPr/>
        </p:nvSpPr>
        <p:spPr>
          <a:xfrm>
            <a:off x="8915242" y="5429016"/>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450" name="Google Shape;450;p22"/>
          <p:cNvSpPr txBox="1"/>
          <p:nvPr/>
        </p:nvSpPr>
        <p:spPr>
          <a:xfrm>
            <a:off x="8915242" y="6971102"/>
            <a:ext cx="405668"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3" name="Picture 2"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4" name="Google Shape;441;p22">
            <a:extLst>
              <a:ext uri="{FF2B5EF4-FFF2-40B4-BE49-F238E27FC236}">
                <a16:creationId xmlns:a16="http://schemas.microsoft.com/office/drawing/2014/main" id="{B6356569-B78B-D524-84C5-44E4A54FA64A}"/>
              </a:ext>
            </a:extLst>
          </p:cNvPr>
          <p:cNvSpPr txBox="1"/>
          <p:nvPr/>
        </p:nvSpPr>
        <p:spPr>
          <a:xfrm>
            <a:off x="359922" y="1359146"/>
            <a:ext cx="2533650"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000" u="none" strike="noStrike" dirty="0">
                <a:solidFill>
                  <a:srgbClr val="000000"/>
                </a:solidFill>
                <a:latin typeface="Six Caps"/>
                <a:ea typeface="Six Caps"/>
                <a:cs typeface="Six Caps"/>
                <a:sym typeface="Six Caps"/>
              </a:rPr>
              <a:t>ABOUT:</a:t>
            </a:r>
            <a:endParaRPr sz="12000" dirty="0"/>
          </a:p>
        </p:txBody>
      </p:sp>
      <p:sp>
        <p:nvSpPr>
          <p:cNvPr id="5" name="Google Shape;440;p22">
            <a:extLst>
              <a:ext uri="{FF2B5EF4-FFF2-40B4-BE49-F238E27FC236}">
                <a16:creationId xmlns:a16="http://schemas.microsoft.com/office/drawing/2014/main" id="{5FDCF533-851B-3FF9-5DB0-10EA24703C1F}"/>
              </a:ext>
            </a:extLst>
          </p:cNvPr>
          <p:cNvSpPr txBox="1"/>
          <p:nvPr/>
        </p:nvSpPr>
        <p:spPr>
          <a:xfrm>
            <a:off x="359922" y="3394286"/>
            <a:ext cx="6912510" cy="4136517"/>
          </a:xfrm>
          <a:prstGeom prst="rect">
            <a:avLst/>
          </a:prstGeom>
          <a:noFill/>
          <a:ln>
            <a:noFill/>
          </a:ln>
        </p:spPr>
        <p:txBody>
          <a:bodyPr spcFirstLastPara="1" wrap="square" lIns="0" tIns="0" rIns="0" bIns="0" anchor="t" anchorCtr="0">
            <a:spAutoFit/>
          </a:bodyPr>
          <a:lstStyle/>
          <a:p>
            <a:pPr>
              <a:lnSpc>
                <a:spcPct val="120005"/>
              </a:lnSpc>
            </a:pPr>
            <a:r>
              <a:rPr lang="en-GB" sz="3200" dirty="0">
                <a:solidFill>
                  <a:schemeClr val="tx1"/>
                </a:solidFill>
                <a:latin typeface="Barlow" pitchFamily="2" charset="77"/>
                <a:cs typeface="Calibri"/>
                <a:sym typeface="Calibri"/>
              </a:rPr>
              <a:t>The ’PERFORM’ project is about educating Hospitality Managers and HR Experts in developing and supporting Autistic Staff in the EU Hospitality Sector. It also delivers an Innovative HR Platform, for performance appraisals and employee monitoring.</a:t>
            </a:r>
            <a:endParaRPr lang="en-GB" sz="3200" dirty="0">
              <a:solidFill>
                <a:schemeClr val="tx1"/>
              </a:solidFill>
              <a:latin typeface="Barlow" pitchFamily="2" charset="77"/>
            </a:endParaRPr>
          </a:p>
        </p:txBody>
      </p:sp>
      <p:sp>
        <p:nvSpPr>
          <p:cNvPr id="33" name="Rectangle 32"/>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34"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67185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89A23-E523-193C-D5D2-0E950236AB49}"/>
              </a:ext>
            </a:extLst>
          </p:cNvPr>
          <p:cNvSpPr>
            <a:spLocks noGrp="1"/>
          </p:cNvSpPr>
          <p:nvPr>
            <p:ph type="title"/>
          </p:nvPr>
        </p:nvSpPr>
        <p:spPr>
          <a:xfrm>
            <a:off x="302144" y="4392436"/>
            <a:ext cx="5672764" cy="1988345"/>
          </a:xfrm>
        </p:spPr>
        <p:txBody>
          <a:bodyPr/>
          <a:lstStyle/>
          <a:p>
            <a:r>
              <a:rPr lang="it-IT" sz="4800" dirty="0" err="1">
                <a:solidFill>
                  <a:srgbClr val="462AF0"/>
                </a:solidFill>
              </a:rPr>
              <a:t>Understanding</a:t>
            </a:r>
            <a:r>
              <a:rPr lang="it-IT" sz="4800" dirty="0">
                <a:solidFill>
                  <a:srgbClr val="462AF0"/>
                </a:solidFill>
              </a:rPr>
              <a:t> </a:t>
            </a:r>
            <a:r>
              <a:rPr lang="it-IT" sz="4800" dirty="0" err="1">
                <a:solidFill>
                  <a:srgbClr val="462AF0"/>
                </a:solidFill>
              </a:rPr>
              <a:t>Autism</a:t>
            </a:r>
            <a:r>
              <a:rPr lang="it-IT" sz="4800" dirty="0">
                <a:solidFill>
                  <a:srgbClr val="462AF0"/>
                </a:solidFill>
              </a:rPr>
              <a:t> </a:t>
            </a:r>
            <a:r>
              <a:rPr lang="it-IT" sz="4800" dirty="0" err="1">
                <a:solidFill>
                  <a:srgbClr val="462AF0"/>
                </a:solidFill>
              </a:rPr>
              <a:t>Spectrum</a:t>
            </a:r>
            <a:r>
              <a:rPr lang="it-IT" sz="4800" dirty="0">
                <a:solidFill>
                  <a:srgbClr val="462AF0"/>
                </a:solidFill>
              </a:rPr>
              <a:t> Disorder</a:t>
            </a:r>
          </a:p>
        </p:txBody>
      </p:sp>
      <p:sp>
        <p:nvSpPr>
          <p:cNvPr id="5" name="Shape 1"/>
          <p:cNvSpPr/>
          <p:nvPr/>
        </p:nvSpPr>
        <p:spPr>
          <a:xfrm>
            <a:off x="6438251"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6" name="Text 2"/>
          <p:cNvSpPr/>
          <p:nvPr/>
        </p:nvSpPr>
        <p:spPr>
          <a:xfrm>
            <a:off x="6758291" y="1721731"/>
            <a:ext cx="4062294" cy="507743"/>
          </a:xfrm>
          <a:prstGeom prst="rect">
            <a:avLst/>
          </a:prstGeom>
          <a:noFill/>
          <a:ln/>
        </p:spPr>
        <p:txBody>
          <a:bodyPr wrap="none" lIns="0" tIns="0" rIns="0" bIns="0" rtlCol="0" anchor="t"/>
          <a:lstStyle/>
          <a:p>
            <a:pPr defTabSz="137160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Definition</a:t>
            </a:r>
            <a:endParaRPr lang="en-US" sz="3150" b="1" kern="1200" dirty="0">
              <a:solidFill>
                <a:prstClr val="black"/>
              </a:solidFill>
              <a:latin typeface="Barlow" panose="00000500000000000000" pitchFamily="2" charset="0"/>
              <a:ea typeface="+mn-ea"/>
              <a:cs typeface="+mn-cs"/>
            </a:endParaRPr>
          </a:p>
        </p:txBody>
      </p:sp>
      <p:sp>
        <p:nvSpPr>
          <p:cNvPr id="7" name="Text 3"/>
          <p:cNvSpPr/>
          <p:nvPr/>
        </p:nvSpPr>
        <p:spPr>
          <a:xfrm>
            <a:off x="6758291" y="2414673"/>
            <a:ext cx="4926152" cy="3457932"/>
          </a:xfrm>
          <a:prstGeom prst="rect">
            <a:avLst/>
          </a:prstGeom>
          <a:noFill/>
          <a:ln/>
        </p:spPr>
        <p:txBody>
          <a:bodyPr wrap="square" lIns="0" tIns="0" rIns="0" bIns="0" rtlCol="0" anchor="t"/>
          <a:lstStyle/>
          <a:p>
            <a:pPr defTabSz="137160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"A complex developmental condition involving persistent challenges with social communication, restricted interests and repetitive behaviour" (American Psychiatric Association, 2013).</a:t>
            </a:r>
            <a:endParaRPr lang="en-US" sz="2400" kern="1200" dirty="0">
              <a:solidFill>
                <a:prstClr val="black"/>
              </a:solidFill>
              <a:latin typeface="Barlow" panose="00000500000000000000" pitchFamily="2" charset="0"/>
              <a:ea typeface="+mn-ea"/>
              <a:cs typeface="+mn-cs"/>
            </a:endParaRPr>
          </a:p>
        </p:txBody>
      </p:sp>
      <p:sp>
        <p:nvSpPr>
          <p:cNvPr id="8" name="Shape 4"/>
          <p:cNvSpPr/>
          <p:nvPr/>
        </p:nvSpPr>
        <p:spPr>
          <a:xfrm>
            <a:off x="12313093" y="1401691"/>
            <a:ext cx="5566232" cy="4790957"/>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9" name="Text 5"/>
          <p:cNvSpPr/>
          <p:nvPr/>
        </p:nvSpPr>
        <p:spPr>
          <a:xfrm>
            <a:off x="12633132" y="1721731"/>
            <a:ext cx="4062294" cy="507743"/>
          </a:xfrm>
          <a:prstGeom prst="rect">
            <a:avLst/>
          </a:prstGeom>
          <a:noFill/>
          <a:ln/>
        </p:spPr>
        <p:txBody>
          <a:bodyPr wrap="none" lIns="0" tIns="0" rIns="0" bIns="0" rtlCol="0" anchor="t"/>
          <a:lstStyle/>
          <a:p>
            <a:pPr defTabSz="137160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Prevalence</a:t>
            </a:r>
            <a:endParaRPr lang="en-US" sz="3150" b="1" kern="1200" dirty="0">
              <a:solidFill>
                <a:prstClr val="black"/>
              </a:solidFill>
              <a:latin typeface="Barlow" panose="00000500000000000000" pitchFamily="2" charset="0"/>
              <a:ea typeface="+mn-ea"/>
              <a:cs typeface="+mn-cs"/>
            </a:endParaRPr>
          </a:p>
        </p:txBody>
      </p:sp>
      <p:sp>
        <p:nvSpPr>
          <p:cNvPr id="10" name="Text 6"/>
          <p:cNvSpPr/>
          <p:nvPr/>
        </p:nvSpPr>
        <p:spPr>
          <a:xfrm>
            <a:off x="12633133" y="2414673"/>
            <a:ext cx="4926152" cy="3457932"/>
          </a:xfrm>
          <a:prstGeom prst="rect">
            <a:avLst/>
          </a:prstGeom>
          <a:noFill/>
          <a:ln/>
        </p:spPr>
        <p:txBody>
          <a:bodyPr wrap="square" lIns="0" tIns="0" rIns="0" bIns="0" rtlCol="0" anchor="t"/>
          <a:lstStyle/>
          <a:p>
            <a:pPr defTabSz="137160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The World Health Organization estimates that approximately one in 100 children worldwide has ASD. A systematic review of 66 population studies refined this to 0.77%, or roughly one child in 130.</a:t>
            </a:r>
            <a:endParaRPr lang="en-US" sz="2400" kern="1200" dirty="0">
              <a:solidFill>
                <a:prstClr val="black"/>
              </a:solidFill>
              <a:latin typeface="Barlow" panose="00000500000000000000" pitchFamily="2" charset="0"/>
              <a:ea typeface="+mn-ea"/>
              <a:cs typeface="+mn-cs"/>
            </a:endParaRPr>
          </a:p>
        </p:txBody>
      </p:sp>
      <p:sp>
        <p:nvSpPr>
          <p:cNvPr id="11" name="Shape 7"/>
          <p:cNvSpPr/>
          <p:nvPr/>
        </p:nvSpPr>
        <p:spPr>
          <a:xfrm>
            <a:off x="6438251" y="6501256"/>
            <a:ext cx="11441073" cy="2814995"/>
          </a:xfrm>
          <a:prstGeom prst="roundRect">
            <a:avLst>
              <a:gd name="adj" fmla="val 4606"/>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2" name="Text 8"/>
          <p:cNvSpPr/>
          <p:nvPr/>
        </p:nvSpPr>
        <p:spPr>
          <a:xfrm>
            <a:off x="6758291" y="6821296"/>
            <a:ext cx="4062294" cy="507743"/>
          </a:xfrm>
          <a:prstGeom prst="rect">
            <a:avLst/>
          </a:prstGeom>
          <a:noFill/>
          <a:ln/>
        </p:spPr>
        <p:txBody>
          <a:bodyPr wrap="none" lIns="0" tIns="0" rIns="0" bIns="0" rtlCol="0" anchor="t"/>
          <a:lstStyle/>
          <a:p>
            <a:pPr defTabSz="1371600">
              <a:lnSpc>
                <a:spcPts val="3975"/>
              </a:lnSpc>
              <a:buClrTx/>
            </a:pPr>
            <a:r>
              <a:rPr lang="en-US" sz="3150" b="1" kern="1200" dirty="0">
                <a:solidFill>
                  <a:prstClr val="black"/>
                </a:solidFill>
                <a:latin typeface="Barlow" panose="00000500000000000000" pitchFamily="2" charset="0"/>
                <a:ea typeface="Alexandria Semi Bold" pitchFamily="34" charset="-122"/>
                <a:cs typeface="Alexandria Semi Bold" pitchFamily="34" charset="-120"/>
              </a:rPr>
              <a:t>Diagnostic Trends</a:t>
            </a:r>
            <a:endParaRPr lang="en-US" sz="3150" b="1" kern="1200" dirty="0">
              <a:solidFill>
                <a:prstClr val="black"/>
              </a:solidFill>
              <a:latin typeface="Barlow" panose="00000500000000000000" pitchFamily="2" charset="0"/>
              <a:ea typeface="+mn-ea"/>
              <a:cs typeface="+mn-cs"/>
            </a:endParaRPr>
          </a:p>
        </p:txBody>
      </p:sp>
      <p:sp>
        <p:nvSpPr>
          <p:cNvPr id="13" name="Text 9"/>
          <p:cNvSpPr/>
          <p:nvPr/>
        </p:nvSpPr>
        <p:spPr>
          <a:xfrm>
            <a:off x="6758291" y="7514240"/>
            <a:ext cx="10800993" cy="1481972"/>
          </a:xfrm>
          <a:prstGeom prst="rect">
            <a:avLst/>
          </a:prstGeom>
          <a:noFill/>
          <a:ln/>
        </p:spPr>
        <p:txBody>
          <a:bodyPr wrap="square" lIns="0" tIns="0" rIns="0" bIns="0" rtlCol="0" anchor="t"/>
          <a:lstStyle/>
          <a:p>
            <a:pPr defTabSz="1371600">
              <a:lnSpc>
                <a:spcPts val="3825"/>
              </a:lnSpc>
              <a:buClrTx/>
            </a:pPr>
            <a:r>
              <a:rPr lang="en-US" sz="2400" kern="1200" dirty="0">
                <a:solidFill>
                  <a:prstClr val="black"/>
                </a:solidFill>
                <a:latin typeface="Barlow" panose="00000500000000000000" pitchFamily="2" charset="0"/>
                <a:ea typeface="Sora Light" pitchFamily="34" charset="-122"/>
                <a:cs typeface="Sora Light" pitchFamily="34" charset="-120"/>
              </a:rPr>
              <a:t>The upward trend reported over recent decades is driven mainly by broader diagnostic criteria and increased societal awareness rather than a true increase in prevalence.</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2754856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92A3B7F3-37C6-838C-B886-58AFA6F9E681}"/>
              </a:ext>
            </a:extLst>
          </p:cNvPr>
          <p:cNvSpPr/>
          <p:nvPr/>
        </p:nvSpPr>
        <p:spPr>
          <a:xfrm>
            <a:off x="11703012" y="3265552"/>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58654DB4-71F1-222E-41FE-F333D80A787A}"/>
              </a:ext>
            </a:extLst>
          </p:cNvPr>
          <p:cNvSpPr/>
          <p:nvPr/>
        </p:nvSpPr>
        <p:spPr>
          <a:xfrm>
            <a:off x="6068595" y="3265553"/>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0" name="Shape 1">
            <a:extLst>
              <a:ext uri="{FF2B5EF4-FFF2-40B4-BE49-F238E27FC236}">
                <a16:creationId xmlns:a16="http://schemas.microsoft.com/office/drawing/2014/main" id="{95599436-CF7E-D1A9-168A-41B8EDD37402}"/>
              </a:ext>
            </a:extLst>
          </p:cNvPr>
          <p:cNvSpPr/>
          <p:nvPr/>
        </p:nvSpPr>
        <p:spPr>
          <a:xfrm>
            <a:off x="499518" y="3265555"/>
            <a:ext cx="5291919" cy="531027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6D3C3AF8-9F2C-CC35-18EC-7F3D860E2387}"/>
              </a:ext>
            </a:extLst>
          </p:cNvPr>
          <p:cNvSpPr>
            <a:spLocks noGrp="1"/>
          </p:cNvSpPr>
          <p:nvPr>
            <p:ph type="title"/>
          </p:nvPr>
        </p:nvSpPr>
        <p:spPr>
          <a:xfrm>
            <a:off x="434178" y="1391138"/>
            <a:ext cx="15773400" cy="1474976"/>
          </a:xfrm>
        </p:spPr>
        <p:txBody>
          <a:bodyPr/>
          <a:lstStyle/>
          <a:p>
            <a:r>
              <a:rPr lang="it-IT" sz="4800" dirty="0">
                <a:solidFill>
                  <a:srgbClr val="462AF0"/>
                </a:solidFill>
              </a:rPr>
              <a:t>Key Characteristics of </a:t>
            </a:r>
            <a:r>
              <a:rPr lang="it-IT" sz="4800" dirty="0" err="1">
                <a:solidFill>
                  <a:srgbClr val="462AF0"/>
                </a:solidFill>
              </a:rPr>
              <a:t>Autism</a:t>
            </a:r>
            <a:endParaRPr lang="it-IT" sz="4800" dirty="0">
              <a:solidFill>
                <a:srgbClr val="462AF0"/>
              </a:solidFill>
            </a:endParaRPr>
          </a:p>
        </p:txBody>
      </p:sp>
      <p:sp>
        <p:nvSpPr>
          <p:cNvPr id="4" name="Text 1">
            <a:extLst>
              <a:ext uri="{FF2B5EF4-FFF2-40B4-BE49-F238E27FC236}">
                <a16:creationId xmlns:a16="http://schemas.microsoft.com/office/drawing/2014/main" id="{D8393697-2032-00B3-51F5-65583EA79530}"/>
              </a:ext>
            </a:extLst>
          </p:cNvPr>
          <p:cNvSpPr/>
          <p:nvPr/>
        </p:nvSpPr>
        <p:spPr>
          <a:xfrm>
            <a:off x="831185" y="3379482"/>
            <a:ext cx="3530204" cy="459774"/>
          </a:xfrm>
          <a:prstGeom prst="rect">
            <a:avLst/>
          </a:prstGeom>
          <a:noFill/>
          <a:ln/>
        </p:spPr>
        <p:txBody>
          <a:bodyPr wrap="none" lIns="0" tIns="0" rIns="0" bIns="0" rtlCol="0" anchor="t"/>
          <a:lstStyle/>
          <a:p>
            <a:pPr algn="just"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Spectrum of Abilities</a:t>
            </a:r>
            <a:endParaRPr lang="en-US" sz="2400" b="1"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D9571FC9-FCC4-9280-9CAA-1A721927E0B6}"/>
              </a:ext>
            </a:extLst>
          </p:cNvPr>
          <p:cNvSpPr/>
          <p:nvPr/>
        </p:nvSpPr>
        <p:spPr>
          <a:xfrm>
            <a:off x="831186" y="4238695"/>
            <a:ext cx="4628583" cy="3579842"/>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Autistic people show a wide range of abilities and support needs: some live independently, while others need lifelong care. Autism can limit educational and job opportunities, so social attitudes and formal services strongly shape quality of life.</a:t>
            </a:r>
            <a:endParaRPr lang="en-US" sz="24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93C3E383-492A-1D9B-7562-647E92028711}"/>
              </a:ext>
            </a:extLst>
          </p:cNvPr>
          <p:cNvSpPr/>
          <p:nvPr/>
        </p:nvSpPr>
        <p:spPr>
          <a:xfrm>
            <a:off x="6384728" y="3379482"/>
            <a:ext cx="4263645" cy="459774"/>
          </a:xfrm>
          <a:prstGeom prst="rect">
            <a:avLst/>
          </a:prstGeom>
          <a:noFill/>
          <a:ln/>
        </p:spPr>
        <p:txBody>
          <a:bodyPr wrap="none" lIns="0" tIns="0" rIns="0" bIns="0" rtlCol="0" anchor="t"/>
          <a:lstStyle/>
          <a:p>
            <a:pPr algn="just"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Early Signs and Diagnosis</a:t>
            </a:r>
            <a:endParaRPr lang="en-US" sz="24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7A5089EC-D233-4FB4-C9D9-E547134CAF25}"/>
              </a:ext>
            </a:extLst>
          </p:cNvPr>
          <p:cNvSpPr/>
          <p:nvPr/>
        </p:nvSpPr>
        <p:spPr>
          <a:xfrm>
            <a:off x="6384729" y="4238695"/>
            <a:ext cx="4628583" cy="3132362"/>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Although signs may appear in early childhood, diagnosis is often delayed. Many autistic individuals experience additional conditions such as epilepsy, anxiety, depression, ADHD, sleep problems, or self-injury.</a:t>
            </a:r>
            <a:endParaRPr lang="en-US" sz="24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A39A7F55-962D-0CEB-1D6C-BC10D304873D}"/>
              </a:ext>
            </a:extLst>
          </p:cNvPr>
          <p:cNvSpPr/>
          <p:nvPr/>
        </p:nvSpPr>
        <p:spPr>
          <a:xfrm>
            <a:off x="11978218" y="3379482"/>
            <a:ext cx="3361106" cy="459774"/>
          </a:xfrm>
          <a:prstGeom prst="rect">
            <a:avLst/>
          </a:prstGeom>
          <a:noFill/>
          <a:ln/>
        </p:spPr>
        <p:txBody>
          <a:bodyPr wrap="none" lIns="0" tIns="0" rIns="0" bIns="0" rtlCol="0" anchor="t"/>
          <a:lstStyle/>
          <a:p>
            <a:pPr algn="just" defTabSz="1371600">
              <a:lnSpc>
                <a:spcPts val="420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Intellectual Abilities</a:t>
            </a:r>
            <a:endParaRPr lang="en-US" sz="24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5507223F-E189-FD14-FB39-83506793C8BE}"/>
              </a:ext>
            </a:extLst>
          </p:cNvPr>
          <p:cNvSpPr/>
          <p:nvPr/>
        </p:nvSpPr>
        <p:spPr>
          <a:xfrm>
            <a:off x="11978219" y="4238695"/>
            <a:ext cx="4628583" cy="2684882"/>
          </a:xfrm>
          <a:prstGeom prst="rect">
            <a:avLst/>
          </a:prstGeom>
          <a:noFill/>
          <a:ln/>
        </p:spPr>
        <p:txBody>
          <a:bodyPr wrap="square" lIns="0" tIns="0" rIns="0" bIns="0" rtlCol="0" anchor="t"/>
          <a:lstStyle/>
          <a:p>
            <a:pPr algn="just" defTabSz="1371600">
              <a:lnSpc>
                <a:spcPts val="4050"/>
              </a:lnSpc>
              <a:buClrTx/>
            </a:pPr>
            <a:r>
              <a:rPr lang="en-US" sz="2400" kern="1200" dirty="0">
                <a:solidFill>
                  <a:prstClr val="black"/>
                </a:solidFill>
                <a:latin typeface="Barlow" panose="00000500000000000000" pitchFamily="2" charset="0"/>
                <a:ea typeface="Sora Light" pitchFamily="34" charset="-122"/>
                <a:cs typeface="Sora Light" pitchFamily="34" charset="-120"/>
              </a:rPr>
              <a:t>Intellectual abilities span from profound impairment to exceptionally high levels. With early, evidence-based support, communication, social skills and quality of life can greatly improve.</a:t>
            </a:r>
            <a:endParaRPr lang="en-US" sz="24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1667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5C511-ED80-02D5-0434-CBE43B395419}"/>
              </a:ext>
            </a:extLst>
          </p:cNvPr>
          <p:cNvSpPr>
            <a:spLocks noGrp="1"/>
          </p:cNvSpPr>
          <p:nvPr>
            <p:ph type="title"/>
          </p:nvPr>
        </p:nvSpPr>
        <p:spPr>
          <a:xfrm>
            <a:off x="741212" y="1280079"/>
            <a:ext cx="15773400" cy="1097526"/>
          </a:xfrm>
        </p:spPr>
        <p:txBody>
          <a:bodyPr/>
          <a:lstStyle/>
          <a:p>
            <a:r>
              <a:rPr lang="it-IT" sz="4800" dirty="0">
                <a:solidFill>
                  <a:srgbClr val="462AF0"/>
                </a:solidFill>
              </a:rPr>
              <a:t>Challenges for </a:t>
            </a:r>
            <a:r>
              <a:rPr lang="it-IT" sz="4800" dirty="0" err="1">
                <a:solidFill>
                  <a:srgbClr val="462AF0"/>
                </a:solidFill>
              </a:rPr>
              <a:t>Autistic</a:t>
            </a:r>
            <a:r>
              <a:rPr lang="it-IT" sz="4800" dirty="0">
                <a:solidFill>
                  <a:srgbClr val="462AF0"/>
                </a:solidFill>
              </a:rPr>
              <a:t> </a:t>
            </a:r>
            <a:r>
              <a:rPr lang="it-IT" sz="4800" dirty="0" err="1">
                <a:solidFill>
                  <a:srgbClr val="462AF0"/>
                </a:solidFill>
              </a:rPr>
              <a:t>Individuals</a:t>
            </a:r>
            <a:endParaRPr lang="it-IT" sz="4800" dirty="0">
              <a:solidFill>
                <a:srgbClr val="462AF0"/>
              </a:solidFill>
            </a:endParaRPr>
          </a:p>
        </p:txBody>
      </p:sp>
      <p:sp>
        <p:nvSpPr>
          <p:cNvPr id="4" name="Shape 1">
            <a:extLst>
              <a:ext uri="{FF2B5EF4-FFF2-40B4-BE49-F238E27FC236}">
                <a16:creationId xmlns:a16="http://schemas.microsoft.com/office/drawing/2014/main" id="{69266394-DEB1-91FA-E691-926F20D2783C}"/>
              </a:ext>
            </a:extLst>
          </p:cNvPr>
          <p:cNvSpPr/>
          <p:nvPr/>
        </p:nvSpPr>
        <p:spPr>
          <a:xfrm>
            <a:off x="843653" y="2534983"/>
            <a:ext cx="2194523"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pic>
        <p:nvPicPr>
          <p:cNvPr id="5" name="Image 0" descr="preencoded.png">
            <a:extLst>
              <a:ext uri="{FF2B5EF4-FFF2-40B4-BE49-F238E27FC236}">
                <a16:creationId xmlns:a16="http://schemas.microsoft.com/office/drawing/2014/main" id="{990D82AE-58E2-C84B-E4F4-39B7ED37542C}"/>
              </a:ext>
            </a:extLst>
          </p:cNvPr>
          <p:cNvPicPr>
            <a:picLocks noChangeAspect="1"/>
          </p:cNvPicPr>
          <p:nvPr/>
        </p:nvPicPr>
        <p:blipFill>
          <a:blip r:embed="rId2"/>
          <a:stretch>
            <a:fillRect/>
          </a:stretch>
        </p:blipFill>
        <p:spPr>
          <a:xfrm>
            <a:off x="1725440" y="2910074"/>
            <a:ext cx="430947" cy="538638"/>
          </a:xfrm>
          <a:prstGeom prst="rect">
            <a:avLst/>
          </a:prstGeom>
        </p:spPr>
      </p:pic>
      <p:sp>
        <p:nvSpPr>
          <p:cNvPr id="6" name="Text 2">
            <a:extLst>
              <a:ext uri="{FF2B5EF4-FFF2-40B4-BE49-F238E27FC236}">
                <a16:creationId xmlns:a16="http://schemas.microsoft.com/office/drawing/2014/main" id="{5A9DEFFF-7323-FF2B-BB87-7354923B3128}"/>
              </a:ext>
            </a:extLst>
          </p:cNvPr>
          <p:cNvSpPr/>
          <p:nvPr/>
        </p:nvSpPr>
        <p:spPr>
          <a:xfrm>
            <a:off x="3371646" y="2589275"/>
            <a:ext cx="5007948"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Communication Barriers</a:t>
            </a:r>
            <a:endParaRPr lang="en-US" sz="2100" b="1"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9244F957-4D62-3D0C-442E-A86F8D823C08}"/>
              </a:ext>
            </a:extLst>
          </p:cNvPr>
          <p:cNvSpPr/>
          <p:nvPr/>
        </p:nvSpPr>
        <p:spPr>
          <a:xfrm>
            <a:off x="3457730" y="3050849"/>
            <a:ext cx="8334435"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Difficulties with verbal and non-verbal communication</a:t>
            </a:r>
            <a:endParaRPr lang="en-US" sz="2100" kern="1200" dirty="0">
              <a:solidFill>
                <a:prstClr val="black"/>
              </a:solidFill>
              <a:latin typeface="Barlow" panose="00000500000000000000" pitchFamily="2" charset="0"/>
              <a:ea typeface="+mn-ea"/>
              <a:cs typeface="+mn-cs"/>
            </a:endParaRPr>
          </a:p>
        </p:txBody>
      </p:sp>
      <p:sp>
        <p:nvSpPr>
          <p:cNvPr id="9" name="Shape 5">
            <a:extLst>
              <a:ext uri="{FF2B5EF4-FFF2-40B4-BE49-F238E27FC236}">
                <a16:creationId xmlns:a16="http://schemas.microsoft.com/office/drawing/2014/main" id="{B75D4CAE-9BB0-4271-B786-1116FAB69010}"/>
              </a:ext>
            </a:extLst>
          </p:cNvPr>
          <p:cNvSpPr/>
          <p:nvPr/>
        </p:nvSpPr>
        <p:spPr>
          <a:xfrm>
            <a:off x="870107" y="3905153"/>
            <a:ext cx="4389204"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pic>
        <p:nvPicPr>
          <p:cNvPr id="10" name="Image 1" descr="preencoded.png">
            <a:extLst>
              <a:ext uri="{FF2B5EF4-FFF2-40B4-BE49-F238E27FC236}">
                <a16:creationId xmlns:a16="http://schemas.microsoft.com/office/drawing/2014/main" id="{40423B98-7DF6-1BB3-9C13-AE8B9FE9A3B4}"/>
              </a:ext>
            </a:extLst>
          </p:cNvPr>
          <p:cNvPicPr>
            <a:picLocks noChangeAspect="1"/>
          </p:cNvPicPr>
          <p:nvPr/>
        </p:nvPicPr>
        <p:blipFill>
          <a:blip r:embed="rId3"/>
          <a:stretch>
            <a:fillRect/>
          </a:stretch>
        </p:blipFill>
        <p:spPr>
          <a:xfrm>
            <a:off x="3026783" y="4145562"/>
            <a:ext cx="430947" cy="538638"/>
          </a:xfrm>
          <a:prstGeom prst="rect">
            <a:avLst/>
          </a:prstGeom>
        </p:spPr>
      </p:pic>
      <p:sp>
        <p:nvSpPr>
          <p:cNvPr id="11" name="Text 6">
            <a:extLst>
              <a:ext uri="{FF2B5EF4-FFF2-40B4-BE49-F238E27FC236}">
                <a16:creationId xmlns:a16="http://schemas.microsoft.com/office/drawing/2014/main" id="{BB1DB640-BFF3-5410-0874-D8BCCADC58F7}"/>
              </a:ext>
            </a:extLst>
          </p:cNvPr>
          <p:cNvSpPr/>
          <p:nvPr/>
        </p:nvSpPr>
        <p:spPr>
          <a:xfrm>
            <a:off x="5589594" y="3830106"/>
            <a:ext cx="4032468"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Social Expectations</a:t>
            </a:r>
            <a:endParaRPr lang="en-US" sz="2100" b="1" kern="1200" dirty="0">
              <a:solidFill>
                <a:prstClr val="black"/>
              </a:solidFill>
              <a:latin typeface="Barlow" panose="00000500000000000000" pitchFamily="2" charset="0"/>
              <a:ea typeface="+mn-ea"/>
              <a:cs typeface="+mn-cs"/>
            </a:endParaRPr>
          </a:p>
        </p:txBody>
      </p:sp>
      <p:sp>
        <p:nvSpPr>
          <p:cNvPr id="12" name="Text 7">
            <a:extLst>
              <a:ext uri="{FF2B5EF4-FFF2-40B4-BE49-F238E27FC236}">
                <a16:creationId xmlns:a16="http://schemas.microsoft.com/office/drawing/2014/main" id="{012B7382-2CB4-8E39-18A9-39FB2CC74411}"/>
              </a:ext>
            </a:extLst>
          </p:cNvPr>
          <p:cNvSpPr/>
          <p:nvPr/>
        </p:nvSpPr>
        <p:spPr>
          <a:xfrm>
            <a:off x="5476196" y="4410841"/>
            <a:ext cx="6764774"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Challenges navigating unwritten social rules</a:t>
            </a:r>
            <a:endParaRPr lang="en-US" sz="2100" kern="1200" dirty="0">
              <a:solidFill>
                <a:prstClr val="black"/>
              </a:solidFill>
              <a:latin typeface="Barlow" panose="00000500000000000000" pitchFamily="2" charset="0"/>
              <a:ea typeface="+mn-ea"/>
              <a:cs typeface="+mn-cs"/>
            </a:endParaRPr>
          </a:p>
        </p:txBody>
      </p:sp>
      <p:sp>
        <p:nvSpPr>
          <p:cNvPr id="14" name="Shape 9">
            <a:extLst>
              <a:ext uri="{FF2B5EF4-FFF2-40B4-BE49-F238E27FC236}">
                <a16:creationId xmlns:a16="http://schemas.microsoft.com/office/drawing/2014/main" id="{AAB1E79E-BF3A-8529-8242-E0B91ECB67B7}"/>
              </a:ext>
            </a:extLst>
          </p:cNvPr>
          <p:cNvSpPr/>
          <p:nvPr/>
        </p:nvSpPr>
        <p:spPr>
          <a:xfrm>
            <a:off x="843653" y="5275325"/>
            <a:ext cx="6583728"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pic>
        <p:nvPicPr>
          <p:cNvPr id="15" name="Image 2" descr="preencoded.png">
            <a:extLst>
              <a:ext uri="{FF2B5EF4-FFF2-40B4-BE49-F238E27FC236}">
                <a16:creationId xmlns:a16="http://schemas.microsoft.com/office/drawing/2014/main" id="{4BE38D3F-EC37-8955-9070-E58B45F2098E}"/>
              </a:ext>
            </a:extLst>
          </p:cNvPr>
          <p:cNvPicPr>
            <a:picLocks noChangeAspect="1"/>
          </p:cNvPicPr>
          <p:nvPr/>
        </p:nvPicPr>
        <p:blipFill>
          <a:blip r:embed="rId4"/>
          <a:stretch>
            <a:fillRect/>
          </a:stretch>
        </p:blipFill>
        <p:spPr>
          <a:xfrm>
            <a:off x="3920043" y="5547165"/>
            <a:ext cx="430947" cy="538638"/>
          </a:xfrm>
          <a:prstGeom prst="rect">
            <a:avLst/>
          </a:prstGeom>
        </p:spPr>
      </p:pic>
      <p:sp>
        <p:nvSpPr>
          <p:cNvPr id="16" name="Text 10">
            <a:extLst>
              <a:ext uri="{FF2B5EF4-FFF2-40B4-BE49-F238E27FC236}">
                <a16:creationId xmlns:a16="http://schemas.microsoft.com/office/drawing/2014/main" id="{DB6389A8-8B71-CD55-C437-61CB12F013B6}"/>
              </a:ext>
            </a:extLst>
          </p:cNvPr>
          <p:cNvSpPr/>
          <p:nvPr/>
        </p:nvSpPr>
        <p:spPr>
          <a:xfrm>
            <a:off x="7759697" y="5304879"/>
            <a:ext cx="4032468"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Sensory Processing</a:t>
            </a:r>
            <a:endParaRPr lang="en-US" sz="2100" b="1" kern="1200" dirty="0">
              <a:solidFill>
                <a:prstClr val="black"/>
              </a:solidFill>
              <a:latin typeface="Barlow" panose="00000500000000000000" pitchFamily="2" charset="0"/>
              <a:ea typeface="+mn-ea"/>
              <a:cs typeface="+mn-cs"/>
            </a:endParaRPr>
          </a:p>
        </p:txBody>
      </p:sp>
      <p:sp>
        <p:nvSpPr>
          <p:cNvPr id="17" name="Text 11">
            <a:extLst>
              <a:ext uri="{FF2B5EF4-FFF2-40B4-BE49-F238E27FC236}">
                <a16:creationId xmlns:a16="http://schemas.microsoft.com/office/drawing/2014/main" id="{B0EF6454-1AF3-F493-57A1-E830778476AB}"/>
              </a:ext>
            </a:extLst>
          </p:cNvPr>
          <p:cNvSpPr/>
          <p:nvPr/>
        </p:nvSpPr>
        <p:spPr>
          <a:xfrm>
            <a:off x="7840106" y="5779363"/>
            <a:ext cx="8568750"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Sensitivity to sounds, lights, textures, and environments</a:t>
            </a:r>
            <a:endParaRPr lang="en-US" sz="2100" kern="1200" dirty="0">
              <a:solidFill>
                <a:prstClr val="black"/>
              </a:solidFill>
              <a:latin typeface="Barlow" panose="00000500000000000000" pitchFamily="2" charset="0"/>
              <a:ea typeface="+mn-ea"/>
              <a:cs typeface="+mn-cs"/>
            </a:endParaRPr>
          </a:p>
        </p:txBody>
      </p:sp>
      <p:sp>
        <p:nvSpPr>
          <p:cNvPr id="19" name="Shape 13">
            <a:extLst>
              <a:ext uri="{FF2B5EF4-FFF2-40B4-BE49-F238E27FC236}">
                <a16:creationId xmlns:a16="http://schemas.microsoft.com/office/drawing/2014/main" id="{4EF418D9-4B50-148F-6C3C-19BD3C10C8F5}"/>
              </a:ext>
            </a:extLst>
          </p:cNvPr>
          <p:cNvSpPr/>
          <p:nvPr/>
        </p:nvSpPr>
        <p:spPr>
          <a:xfrm>
            <a:off x="843653" y="6689075"/>
            <a:ext cx="8778410" cy="1164788"/>
          </a:xfrm>
          <a:prstGeom prst="roundRect">
            <a:avLst>
              <a:gd name="adj" fmla="val 7187"/>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pic>
        <p:nvPicPr>
          <p:cNvPr id="20" name="Image 3" descr="preencoded.png">
            <a:extLst>
              <a:ext uri="{FF2B5EF4-FFF2-40B4-BE49-F238E27FC236}">
                <a16:creationId xmlns:a16="http://schemas.microsoft.com/office/drawing/2014/main" id="{04E19047-37E9-C00D-18C7-F84412498EC4}"/>
              </a:ext>
            </a:extLst>
          </p:cNvPr>
          <p:cNvPicPr>
            <a:picLocks noChangeAspect="1"/>
          </p:cNvPicPr>
          <p:nvPr/>
        </p:nvPicPr>
        <p:blipFill>
          <a:blip r:embed="rId5"/>
          <a:stretch>
            <a:fillRect/>
          </a:stretch>
        </p:blipFill>
        <p:spPr>
          <a:xfrm>
            <a:off x="5017383" y="6964464"/>
            <a:ext cx="430947" cy="538638"/>
          </a:xfrm>
          <a:prstGeom prst="rect">
            <a:avLst/>
          </a:prstGeom>
        </p:spPr>
      </p:pic>
      <p:sp>
        <p:nvSpPr>
          <p:cNvPr id="21" name="Text 14">
            <a:extLst>
              <a:ext uri="{FF2B5EF4-FFF2-40B4-BE49-F238E27FC236}">
                <a16:creationId xmlns:a16="http://schemas.microsoft.com/office/drawing/2014/main" id="{C5D1BA02-9B99-A7FC-FD05-EC8BF0A7614E}"/>
              </a:ext>
            </a:extLst>
          </p:cNvPr>
          <p:cNvSpPr/>
          <p:nvPr/>
        </p:nvSpPr>
        <p:spPr>
          <a:xfrm>
            <a:off x="9978633" y="6687152"/>
            <a:ext cx="4524672" cy="503991"/>
          </a:xfrm>
          <a:prstGeom prst="rect">
            <a:avLst/>
          </a:prstGeom>
          <a:noFill/>
          <a:ln/>
        </p:spPr>
        <p:txBody>
          <a:bodyPr wrap="none" lIns="0" tIns="0" rIns="0" bIns="0" rtlCol="0" anchor="t"/>
          <a:lstStyle/>
          <a:p>
            <a:pPr defTabSz="1371600">
              <a:lnSpc>
                <a:spcPts val="390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Adaptation to Change</a:t>
            </a:r>
            <a:endParaRPr lang="en-US" sz="2100" b="1" kern="1200" dirty="0">
              <a:solidFill>
                <a:prstClr val="black"/>
              </a:solidFill>
              <a:latin typeface="Barlow" panose="00000500000000000000" pitchFamily="2" charset="0"/>
              <a:ea typeface="+mn-ea"/>
              <a:cs typeface="+mn-cs"/>
            </a:endParaRPr>
          </a:p>
        </p:txBody>
      </p:sp>
      <p:sp>
        <p:nvSpPr>
          <p:cNvPr id="22" name="Text 15">
            <a:extLst>
              <a:ext uri="{FF2B5EF4-FFF2-40B4-BE49-F238E27FC236}">
                <a16:creationId xmlns:a16="http://schemas.microsoft.com/office/drawing/2014/main" id="{A32063F3-1FE2-8422-658F-2C7D010DFE27}"/>
              </a:ext>
            </a:extLst>
          </p:cNvPr>
          <p:cNvSpPr/>
          <p:nvPr/>
        </p:nvSpPr>
        <p:spPr>
          <a:xfrm>
            <a:off x="10101644" y="7233784"/>
            <a:ext cx="6173271" cy="490241"/>
          </a:xfrm>
          <a:prstGeom prst="rect">
            <a:avLst/>
          </a:prstGeom>
          <a:noFill/>
          <a:ln/>
        </p:spPr>
        <p:txBody>
          <a:bodyPr wrap="none" lIns="0" tIns="0" rIns="0" bIns="0" rtlCol="0" anchor="t"/>
          <a:lstStyle/>
          <a:p>
            <a:pPr defTabSz="1371600">
              <a:lnSpc>
                <a:spcPts val="3825"/>
              </a:lnSpc>
              <a:buClrTx/>
            </a:pPr>
            <a:r>
              <a:rPr lang="en-US" sz="2100" kern="1200" dirty="0">
                <a:solidFill>
                  <a:prstClr val="black"/>
                </a:solidFill>
                <a:latin typeface="Barlow" panose="00000500000000000000" pitchFamily="2" charset="0"/>
                <a:ea typeface="Sora Light" pitchFamily="34" charset="-122"/>
                <a:cs typeface="Sora Light" pitchFamily="34" charset="-120"/>
              </a:rPr>
              <a:t>Preference for routine and predictability</a:t>
            </a:r>
            <a:endParaRPr lang="en-US" sz="2100" kern="1200" dirty="0">
              <a:solidFill>
                <a:prstClr val="black"/>
              </a:solidFill>
              <a:latin typeface="Barlow" panose="00000500000000000000" pitchFamily="2" charset="0"/>
              <a:ea typeface="+mn-ea"/>
              <a:cs typeface="+mn-cs"/>
            </a:endParaRPr>
          </a:p>
        </p:txBody>
      </p:sp>
      <p:sp>
        <p:nvSpPr>
          <p:cNvPr id="23" name="Text 16">
            <a:extLst>
              <a:ext uri="{FF2B5EF4-FFF2-40B4-BE49-F238E27FC236}">
                <a16:creationId xmlns:a16="http://schemas.microsoft.com/office/drawing/2014/main" id="{17E52C90-38C0-1C12-0B35-0623D060B3DC}"/>
              </a:ext>
            </a:extLst>
          </p:cNvPr>
          <p:cNvSpPr/>
          <p:nvPr/>
        </p:nvSpPr>
        <p:spPr>
          <a:xfrm>
            <a:off x="870107" y="8085958"/>
            <a:ext cx="17120492" cy="980480"/>
          </a:xfrm>
          <a:prstGeom prst="rect">
            <a:avLst/>
          </a:prstGeom>
          <a:noFill/>
          <a:ln/>
        </p:spPr>
        <p:txBody>
          <a:bodyPr wrap="square" lIns="0" tIns="0" rIns="0" bIns="0" rtlCol="0" anchor="t"/>
          <a:lstStyle/>
          <a:p>
            <a:pPr defTabSz="1371600">
              <a:lnSpc>
                <a:spcPts val="3825"/>
              </a:lnSpc>
              <a:buClrTx/>
            </a:pPr>
            <a:r>
              <a:rPr lang="en-US" sz="2100" i="1" kern="1200" dirty="0">
                <a:solidFill>
                  <a:prstClr val="black"/>
                </a:solidFill>
                <a:latin typeface="Barlow" panose="00000500000000000000" pitchFamily="2" charset="0"/>
                <a:ea typeface="Sora Light" pitchFamily="34" charset="-122"/>
                <a:cs typeface="Sora Light" pitchFamily="34" charset="-120"/>
              </a:rPr>
              <a:t>Insufficient provider knowledge and fragmented systems leave many without the care and protections to which they are entitled, leading to higher unmet health needs and vulnerability to chronic illness, violence and abuse.</a:t>
            </a:r>
            <a:endParaRPr lang="en-US" sz="2100" i="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4237480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43A540CD-1BCB-EF6F-7EC2-867488867C33}"/>
              </a:ext>
            </a:extLst>
          </p:cNvPr>
          <p:cNvSpPr/>
          <p:nvPr/>
        </p:nvSpPr>
        <p:spPr>
          <a:xfrm>
            <a:off x="6179018" y="7207426"/>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72298BDB-65C1-4754-18E1-31549C65A1BC}"/>
              </a:ext>
            </a:extLst>
          </p:cNvPr>
          <p:cNvSpPr/>
          <p:nvPr/>
        </p:nvSpPr>
        <p:spPr>
          <a:xfrm>
            <a:off x="9367661" y="4535062"/>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5D9F726C-6830-80AC-69E5-B5E4C21A762E}"/>
              </a:ext>
            </a:extLst>
          </p:cNvPr>
          <p:cNvSpPr/>
          <p:nvPr/>
        </p:nvSpPr>
        <p:spPr>
          <a:xfrm>
            <a:off x="2383136" y="4543651"/>
            <a:ext cx="5929959" cy="217338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B2659507-284A-B731-D4FD-24A6C351E97C}"/>
              </a:ext>
            </a:extLst>
          </p:cNvPr>
          <p:cNvSpPr>
            <a:spLocks noGrp="1"/>
          </p:cNvSpPr>
          <p:nvPr>
            <p:ph type="title"/>
          </p:nvPr>
        </p:nvSpPr>
        <p:spPr>
          <a:xfrm>
            <a:off x="413034" y="1297923"/>
            <a:ext cx="15773400" cy="954489"/>
          </a:xfrm>
        </p:spPr>
        <p:txBody>
          <a:bodyPr/>
          <a:lstStyle/>
          <a:p>
            <a:r>
              <a:rPr lang="en-US" sz="4800" dirty="0">
                <a:solidFill>
                  <a:srgbClr val="462AF0"/>
                </a:solidFill>
              </a:rPr>
              <a:t>Autism in the tourism and hospitality workplace</a:t>
            </a:r>
            <a:endParaRPr lang="it-IT" sz="4800" dirty="0">
              <a:solidFill>
                <a:srgbClr val="462AF0"/>
              </a:solidFill>
            </a:endParaRPr>
          </a:p>
        </p:txBody>
      </p:sp>
      <p:sp>
        <p:nvSpPr>
          <p:cNvPr id="4" name="Text 1"/>
          <p:cNvSpPr/>
          <p:nvPr/>
        </p:nvSpPr>
        <p:spPr>
          <a:xfrm>
            <a:off x="2635448" y="4397777"/>
            <a:ext cx="5537657"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80%</a:t>
            </a:r>
            <a:endParaRPr lang="en-US" sz="3600" kern="1200" dirty="0">
              <a:solidFill>
                <a:prstClr val="black"/>
              </a:solidFill>
              <a:latin typeface="Barlow" panose="00000500000000000000" pitchFamily="2" charset="0"/>
              <a:ea typeface="+mn-ea"/>
              <a:cs typeface="+mn-cs"/>
            </a:endParaRPr>
          </a:p>
        </p:txBody>
      </p:sp>
      <p:sp>
        <p:nvSpPr>
          <p:cNvPr id="5" name="Text 2"/>
          <p:cNvSpPr/>
          <p:nvPr/>
        </p:nvSpPr>
        <p:spPr>
          <a:xfrm>
            <a:off x="3652192" y="5201984"/>
            <a:ext cx="3391853" cy="400943"/>
          </a:xfrm>
          <a:prstGeom prst="rect">
            <a:avLst/>
          </a:prstGeom>
          <a:noFill/>
          <a:ln/>
        </p:spPr>
        <p:txBody>
          <a:bodyPr wrap="none" lIns="0" tIns="0" rIns="0" bIns="0" rtlCol="0" anchor="t"/>
          <a:lstStyle/>
          <a:p>
            <a:pPr algn="ctr" defTabSz="137160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Unemployment Rate</a:t>
            </a:r>
            <a:endParaRPr lang="en-US" sz="2100" kern="1200" dirty="0">
              <a:solidFill>
                <a:prstClr val="black"/>
              </a:solidFill>
              <a:latin typeface="Barlow" panose="00000500000000000000" pitchFamily="2" charset="0"/>
              <a:ea typeface="+mn-ea"/>
              <a:cs typeface="+mn-cs"/>
            </a:endParaRPr>
          </a:p>
        </p:txBody>
      </p:sp>
      <p:sp>
        <p:nvSpPr>
          <p:cNvPr id="6" name="Text 3"/>
          <p:cNvSpPr/>
          <p:nvPr/>
        </p:nvSpPr>
        <p:spPr>
          <a:xfrm>
            <a:off x="2579288" y="5814656"/>
            <a:ext cx="5537657" cy="780098"/>
          </a:xfrm>
          <a:prstGeom prst="rect">
            <a:avLst/>
          </a:prstGeom>
          <a:noFill/>
          <a:ln/>
        </p:spPr>
        <p:txBody>
          <a:bodyPr wrap="squar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Estimated global unemployment rate for adults on the autism spectrum</a:t>
            </a:r>
            <a:endParaRPr lang="en-US" sz="2100" kern="1200" dirty="0">
              <a:solidFill>
                <a:prstClr val="black"/>
              </a:solidFill>
              <a:latin typeface="Barlow" panose="00000500000000000000" pitchFamily="2" charset="0"/>
              <a:ea typeface="+mn-ea"/>
              <a:cs typeface="+mn-cs"/>
            </a:endParaRPr>
          </a:p>
        </p:txBody>
      </p:sp>
      <p:sp>
        <p:nvSpPr>
          <p:cNvPr id="7" name="Text 4"/>
          <p:cNvSpPr/>
          <p:nvPr/>
        </p:nvSpPr>
        <p:spPr>
          <a:xfrm>
            <a:off x="9377627" y="4518839"/>
            <a:ext cx="5537835"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28%</a:t>
            </a:r>
            <a:endParaRPr lang="en-US" sz="3600" kern="1200" dirty="0">
              <a:solidFill>
                <a:prstClr val="black"/>
              </a:solidFill>
              <a:latin typeface="Barlow" panose="00000500000000000000" pitchFamily="2" charset="0"/>
              <a:ea typeface="+mn-ea"/>
              <a:cs typeface="+mn-cs"/>
            </a:endParaRPr>
          </a:p>
        </p:txBody>
      </p:sp>
      <p:sp>
        <p:nvSpPr>
          <p:cNvPr id="8" name="Text 5"/>
          <p:cNvSpPr/>
          <p:nvPr/>
        </p:nvSpPr>
        <p:spPr>
          <a:xfrm>
            <a:off x="10543040" y="5195621"/>
            <a:ext cx="3207008" cy="400943"/>
          </a:xfrm>
          <a:prstGeom prst="rect">
            <a:avLst/>
          </a:prstGeom>
          <a:noFill/>
          <a:ln/>
        </p:spPr>
        <p:txBody>
          <a:bodyPr wrap="none" lIns="0" tIns="0" rIns="0" bIns="0" rtlCol="0" anchor="t"/>
          <a:lstStyle/>
          <a:p>
            <a:pPr algn="ctr" defTabSz="137160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Revenue Increase</a:t>
            </a:r>
            <a:endParaRPr lang="en-US" sz="2100" kern="1200" dirty="0">
              <a:solidFill>
                <a:prstClr val="black"/>
              </a:solidFill>
              <a:latin typeface="Barlow" panose="00000500000000000000" pitchFamily="2" charset="0"/>
              <a:ea typeface="+mn-ea"/>
              <a:cs typeface="+mn-cs"/>
            </a:endParaRPr>
          </a:p>
        </p:txBody>
      </p:sp>
      <p:sp>
        <p:nvSpPr>
          <p:cNvPr id="9" name="Text 6"/>
          <p:cNvSpPr/>
          <p:nvPr/>
        </p:nvSpPr>
        <p:spPr>
          <a:xfrm>
            <a:off x="9377625" y="5668003"/>
            <a:ext cx="5537835" cy="780098"/>
          </a:xfrm>
          <a:prstGeom prst="rect">
            <a:avLst/>
          </a:prstGeom>
          <a:noFill/>
          <a:ln/>
        </p:spPr>
        <p:txBody>
          <a:bodyPr wrap="squar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Average higher revenue for organisations employing neurodivergent personnel</a:t>
            </a:r>
            <a:endParaRPr lang="en-US" sz="2100" kern="1200" dirty="0">
              <a:solidFill>
                <a:prstClr val="black"/>
              </a:solidFill>
              <a:latin typeface="Barlow" panose="00000500000000000000" pitchFamily="2" charset="0"/>
              <a:ea typeface="+mn-ea"/>
              <a:cs typeface="+mn-cs"/>
            </a:endParaRPr>
          </a:p>
        </p:txBody>
      </p:sp>
      <p:sp>
        <p:nvSpPr>
          <p:cNvPr id="10" name="Text 7"/>
          <p:cNvSpPr/>
          <p:nvPr/>
        </p:nvSpPr>
        <p:spPr>
          <a:xfrm>
            <a:off x="6375172" y="7207425"/>
            <a:ext cx="5537657" cy="804207"/>
          </a:xfrm>
          <a:prstGeom prst="rect">
            <a:avLst/>
          </a:prstGeom>
          <a:noFill/>
          <a:ln/>
        </p:spPr>
        <p:txBody>
          <a:bodyPr wrap="none" lIns="0" tIns="0" rIns="0" bIns="0" rtlCol="0" anchor="t"/>
          <a:lstStyle/>
          <a:p>
            <a:pPr algn="ctr" defTabSz="1371600">
              <a:lnSpc>
                <a:spcPts val="6300"/>
              </a:lnSpc>
              <a:buClrTx/>
            </a:pPr>
            <a:r>
              <a:rPr lang="en-US" sz="3600" kern="1200" dirty="0">
                <a:solidFill>
                  <a:prstClr val="black"/>
                </a:solidFill>
                <a:latin typeface="Barlow" panose="00000500000000000000" pitchFamily="2" charset="0"/>
                <a:ea typeface="Alexandria Semi Bold" pitchFamily="34" charset="-122"/>
                <a:cs typeface="Alexandria Semi Bold" pitchFamily="34" charset="-120"/>
              </a:rPr>
              <a:t>37-46%</a:t>
            </a:r>
            <a:endParaRPr lang="en-US" sz="3600" kern="1200" dirty="0">
              <a:solidFill>
                <a:prstClr val="black"/>
              </a:solidFill>
              <a:latin typeface="Barlow" panose="00000500000000000000" pitchFamily="2" charset="0"/>
              <a:ea typeface="+mn-ea"/>
              <a:cs typeface="+mn-cs"/>
            </a:endParaRPr>
          </a:p>
        </p:txBody>
      </p:sp>
      <p:sp>
        <p:nvSpPr>
          <p:cNvPr id="11" name="Text 8"/>
          <p:cNvSpPr/>
          <p:nvPr/>
        </p:nvSpPr>
        <p:spPr>
          <a:xfrm>
            <a:off x="7540495" y="7924198"/>
            <a:ext cx="3207008" cy="400943"/>
          </a:xfrm>
          <a:prstGeom prst="rect">
            <a:avLst/>
          </a:prstGeom>
          <a:noFill/>
          <a:ln/>
        </p:spPr>
        <p:txBody>
          <a:bodyPr wrap="none" lIns="0" tIns="0" rIns="0" bIns="0" rtlCol="0" anchor="t"/>
          <a:lstStyle/>
          <a:p>
            <a:pPr algn="ctr" defTabSz="1371600">
              <a:lnSpc>
                <a:spcPts val="3150"/>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Overqualification</a:t>
            </a:r>
            <a:endParaRPr lang="en-US" sz="2100" kern="1200" dirty="0">
              <a:solidFill>
                <a:prstClr val="black"/>
              </a:solidFill>
              <a:latin typeface="Barlow" panose="00000500000000000000" pitchFamily="2" charset="0"/>
              <a:ea typeface="+mn-ea"/>
              <a:cs typeface="+mn-cs"/>
            </a:endParaRPr>
          </a:p>
        </p:txBody>
      </p:sp>
      <p:sp>
        <p:nvSpPr>
          <p:cNvPr id="12" name="Text 9"/>
          <p:cNvSpPr/>
          <p:nvPr/>
        </p:nvSpPr>
        <p:spPr>
          <a:xfrm>
            <a:off x="6192382" y="8403112"/>
            <a:ext cx="5537657" cy="780098"/>
          </a:xfrm>
          <a:prstGeom prst="rect">
            <a:avLst/>
          </a:prstGeom>
          <a:noFill/>
          <a:ln/>
        </p:spPr>
        <p:txBody>
          <a:bodyPr wrap="square" lIns="0" tIns="0" rIns="0" bIns="0" rtlCol="0" anchor="t"/>
          <a:lstStyle/>
          <a:p>
            <a:pPr algn="ctr" defTabSz="1371600">
              <a:lnSpc>
                <a:spcPts val="3000"/>
              </a:lnSpc>
              <a:buClrTx/>
            </a:pPr>
            <a:r>
              <a:rPr lang="en-US" sz="2100" kern="1200" dirty="0">
                <a:solidFill>
                  <a:prstClr val="black"/>
                </a:solidFill>
                <a:latin typeface="Barlow" panose="00000500000000000000" pitchFamily="2" charset="0"/>
                <a:ea typeface="Sora Light" pitchFamily="34" charset="-122"/>
                <a:cs typeface="Sora Light" pitchFamily="34" charset="-120"/>
              </a:rPr>
              <a:t>Percentage of autistic employees reporting they were overqualified for their roles</a:t>
            </a:r>
            <a:endParaRPr lang="en-US" sz="2100" kern="1200" dirty="0">
              <a:solidFill>
                <a:prstClr val="black"/>
              </a:solidFill>
              <a:latin typeface="Barlow" panose="00000500000000000000" pitchFamily="2" charset="0"/>
              <a:ea typeface="+mn-ea"/>
              <a:cs typeface="+mn-cs"/>
            </a:endParaRPr>
          </a:p>
        </p:txBody>
      </p:sp>
      <p:sp>
        <p:nvSpPr>
          <p:cNvPr id="13" name="Text 10"/>
          <p:cNvSpPr/>
          <p:nvPr/>
        </p:nvSpPr>
        <p:spPr>
          <a:xfrm>
            <a:off x="698733" y="2617934"/>
            <a:ext cx="16572774" cy="1560195"/>
          </a:xfrm>
          <a:prstGeom prst="rect">
            <a:avLst/>
          </a:prstGeom>
          <a:noFill/>
          <a:ln/>
        </p:spPr>
        <p:txBody>
          <a:bodyPr wrap="square" lIns="0" tIns="0" rIns="0" bIns="0" rtlCol="0" anchor="t"/>
          <a:lstStyle/>
          <a:p>
            <a:pPr algn="just" defTabSz="1371600">
              <a:lnSpc>
                <a:spcPts val="3000"/>
              </a:lnSpc>
              <a:buClrTx/>
            </a:pPr>
            <a:r>
              <a:rPr lang="en-US" sz="2100" b="1" kern="1200" dirty="0">
                <a:solidFill>
                  <a:prstClr val="black"/>
                </a:solidFill>
                <a:latin typeface="Barlow" panose="00000500000000000000" pitchFamily="2" charset="0"/>
                <a:ea typeface="Sora Light" pitchFamily="34" charset="-122"/>
                <a:cs typeface="Sora Light" pitchFamily="34" charset="-120"/>
              </a:rPr>
              <a:t>Research shows that when tasks and settings are well structured (clear role descriptions, reduced sensory load, and on-site job coaching), employment and retention rates are high. </a:t>
            </a:r>
          </a:p>
          <a:p>
            <a:pPr algn="just" defTabSz="1371600">
              <a:lnSpc>
                <a:spcPts val="3000"/>
              </a:lnSpc>
              <a:buClrTx/>
            </a:pPr>
            <a:r>
              <a:rPr lang="en-US" sz="2100" b="1" kern="1200" dirty="0">
                <a:solidFill>
                  <a:prstClr val="black"/>
                </a:solidFill>
                <a:latin typeface="Barlow" panose="00000500000000000000" pitchFamily="2" charset="0"/>
                <a:ea typeface="Sora Light" pitchFamily="34" charset="-122"/>
                <a:cs typeface="Sora Light" pitchFamily="34" charset="-120"/>
              </a:rPr>
              <a:t>Despite these good practices, autistic adults remain under-represented in the hospitality sector due to sensory overload, unpredictable shifts, and limited managerial training.</a:t>
            </a:r>
            <a:endParaRPr lang="en-US" sz="2100" b="1"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82089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83561E-8C11-D396-FAF5-5AF15551351B}"/>
              </a:ext>
            </a:extLst>
          </p:cNvPr>
          <p:cNvSpPr>
            <a:spLocks noGrp="1"/>
          </p:cNvSpPr>
          <p:nvPr>
            <p:ph type="title"/>
          </p:nvPr>
        </p:nvSpPr>
        <p:spPr>
          <a:xfrm>
            <a:off x="408677" y="1285234"/>
            <a:ext cx="15773400" cy="1186235"/>
          </a:xfrm>
        </p:spPr>
        <p:txBody>
          <a:bodyPr/>
          <a:lstStyle/>
          <a:p>
            <a:r>
              <a:rPr lang="it-IT" sz="4800" dirty="0" err="1">
                <a:solidFill>
                  <a:srgbClr val="462AF0"/>
                </a:solidFill>
              </a:rPr>
              <a:t>Strengths</a:t>
            </a:r>
            <a:r>
              <a:rPr lang="it-IT" sz="4800" dirty="0">
                <a:solidFill>
                  <a:srgbClr val="462AF0"/>
                </a:solidFill>
              </a:rPr>
              <a:t> of </a:t>
            </a:r>
            <a:r>
              <a:rPr lang="it-IT" sz="4800" dirty="0" err="1">
                <a:solidFill>
                  <a:srgbClr val="462AF0"/>
                </a:solidFill>
              </a:rPr>
              <a:t>Autistic</a:t>
            </a:r>
            <a:r>
              <a:rPr lang="it-IT" sz="4800" dirty="0">
                <a:solidFill>
                  <a:srgbClr val="462AF0"/>
                </a:solidFill>
              </a:rPr>
              <a:t> </a:t>
            </a:r>
            <a:r>
              <a:rPr lang="it-IT" sz="4800" dirty="0" err="1">
                <a:solidFill>
                  <a:srgbClr val="462AF0"/>
                </a:solidFill>
              </a:rPr>
              <a:t>Employees</a:t>
            </a:r>
            <a:endParaRPr lang="it-IT" sz="4800" dirty="0">
              <a:solidFill>
                <a:srgbClr val="462AF0"/>
              </a:solidFill>
            </a:endParaRPr>
          </a:p>
        </p:txBody>
      </p:sp>
      <p:grpSp>
        <p:nvGrpSpPr>
          <p:cNvPr id="21" name="Gruppo 20">
            <a:extLst>
              <a:ext uri="{FF2B5EF4-FFF2-40B4-BE49-F238E27FC236}">
                <a16:creationId xmlns:a16="http://schemas.microsoft.com/office/drawing/2014/main" id="{E3AEEC05-9BF4-E1CB-245C-124177604AB4}"/>
              </a:ext>
            </a:extLst>
          </p:cNvPr>
          <p:cNvGrpSpPr/>
          <p:nvPr/>
        </p:nvGrpSpPr>
        <p:grpSpPr>
          <a:xfrm>
            <a:off x="4498011" y="2741736"/>
            <a:ext cx="8557197" cy="6337632"/>
            <a:chOff x="3231588" y="1810571"/>
            <a:chExt cx="5704798" cy="4225088"/>
          </a:xfrm>
        </p:grpSpPr>
        <p:sp>
          <p:nvSpPr>
            <p:cNvPr id="20" name="Shape 1">
              <a:extLst>
                <a:ext uri="{FF2B5EF4-FFF2-40B4-BE49-F238E27FC236}">
                  <a16:creationId xmlns:a16="http://schemas.microsoft.com/office/drawing/2014/main" id="{0D651ABE-E84B-E8D2-F0A0-BC10802DE9FB}"/>
                </a:ext>
              </a:extLst>
            </p:cNvPr>
            <p:cNvSpPr/>
            <p:nvPr/>
          </p:nvSpPr>
          <p:spPr>
            <a:xfrm>
              <a:off x="6118781" y="3971785"/>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9" name="Shape 1">
              <a:extLst>
                <a:ext uri="{FF2B5EF4-FFF2-40B4-BE49-F238E27FC236}">
                  <a16:creationId xmlns:a16="http://schemas.microsoft.com/office/drawing/2014/main" id="{AAB788DF-49FB-4C3E-0215-F94D089F2172}"/>
                </a:ext>
              </a:extLst>
            </p:cNvPr>
            <p:cNvSpPr/>
            <p:nvPr/>
          </p:nvSpPr>
          <p:spPr>
            <a:xfrm>
              <a:off x="3231588" y="3971786"/>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8" name="Shape 1">
              <a:extLst>
                <a:ext uri="{FF2B5EF4-FFF2-40B4-BE49-F238E27FC236}">
                  <a16:creationId xmlns:a16="http://schemas.microsoft.com/office/drawing/2014/main" id="{B33525DD-27EB-505F-837C-6328C23883DD}"/>
                </a:ext>
              </a:extLst>
            </p:cNvPr>
            <p:cNvSpPr/>
            <p:nvPr/>
          </p:nvSpPr>
          <p:spPr>
            <a:xfrm>
              <a:off x="6118781" y="1826287"/>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7" name="Shape 1">
              <a:extLst>
                <a:ext uri="{FF2B5EF4-FFF2-40B4-BE49-F238E27FC236}">
                  <a16:creationId xmlns:a16="http://schemas.microsoft.com/office/drawing/2014/main" id="{39D0008B-3663-488F-305E-7AA22C300BCB}"/>
                </a:ext>
              </a:extLst>
            </p:cNvPr>
            <p:cNvSpPr/>
            <p:nvPr/>
          </p:nvSpPr>
          <p:spPr>
            <a:xfrm>
              <a:off x="3231589" y="1810571"/>
              <a:ext cx="2817605" cy="2063873"/>
            </a:xfrm>
            <a:prstGeom prst="roundRect">
              <a:avLst>
                <a:gd name="adj" fmla="val 2707"/>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pic>
          <p:nvPicPr>
            <p:cNvPr id="4" name="Image 1" descr="preencoded.png">
              <a:extLst>
                <a:ext uri="{FF2B5EF4-FFF2-40B4-BE49-F238E27FC236}">
                  <a16:creationId xmlns:a16="http://schemas.microsoft.com/office/drawing/2014/main" id="{7EE5E855-E492-A6C7-EC9E-8CD2808B8DD4}"/>
                </a:ext>
              </a:extLst>
            </p:cNvPr>
            <p:cNvPicPr>
              <a:picLocks noChangeAspect="1"/>
            </p:cNvPicPr>
            <p:nvPr/>
          </p:nvPicPr>
          <p:blipFill>
            <a:blip r:embed="rId2"/>
            <a:stretch>
              <a:fillRect/>
            </a:stretch>
          </p:blipFill>
          <p:spPr>
            <a:xfrm>
              <a:off x="3369574" y="1964724"/>
              <a:ext cx="433268" cy="433268"/>
            </a:xfrm>
            <a:prstGeom prst="rect">
              <a:avLst/>
            </a:prstGeom>
          </p:spPr>
        </p:pic>
        <p:sp>
          <p:nvSpPr>
            <p:cNvPr id="5" name="Text 1">
              <a:extLst>
                <a:ext uri="{FF2B5EF4-FFF2-40B4-BE49-F238E27FC236}">
                  <a16:creationId xmlns:a16="http://schemas.microsoft.com/office/drawing/2014/main" id="{C4DD23C2-A436-64E6-F9FD-2E6F3194319C}"/>
                </a:ext>
              </a:extLst>
            </p:cNvPr>
            <p:cNvSpPr/>
            <p:nvPr/>
          </p:nvSpPr>
          <p:spPr>
            <a:xfrm>
              <a:off x="3971632" y="1986216"/>
              <a:ext cx="1791533" cy="570309"/>
            </a:xfrm>
            <a:prstGeom prst="rect">
              <a:avLst/>
            </a:prstGeom>
            <a:noFill/>
            <a:ln/>
          </p:spPr>
          <p:txBody>
            <a:bodyPr wrap="squar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Attention to Detail</a:t>
              </a:r>
              <a:endParaRPr lang="en-US" sz="2625"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CD2F51D8-9ED8-6423-58C4-90307C704931}"/>
                </a:ext>
              </a:extLst>
            </p:cNvPr>
            <p:cNvSpPr/>
            <p:nvPr/>
          </p:nvSpPr>
          <p:spPr>
            <a:xfrm>
              <a:off x="3473534" y="2590408"/>
              <a:ext cx="2487283" cy="1386483"/>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Exceptional ability to notice patterns and inconsistencies that others might miss.</a:t>
              </a:r>
              <a:endParaRPr lang="en-US" sz="21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8EA5D49C-5AFA-76FF-A619-7051F13C3F66}"/>
                </a:ext>
              </a:extLst>
            </p:cNvPr>
            <p:cNvPicPr>
              <a:picLocks noChangeAspect="1"/>
            </p:cNvPicPr>
            <p:nvPr/>
          </p:nvPicPr>
          <p:blipFill>
            <a:blip r:embed="rId3"/>
            <a:stretch>
              <a:fillRect/>
            </a:stretch>
          </p:blipFill>
          <p:spPr>
            <a:xfrm>
              <a:off x="6304233" y="1960512"/>
              <a:ext cx="433268" cy="433268"/>
            </a:xfrm>
            <a:prstGeom prst="rect">
              <a:avLst/>
            </a:prstGeom>
          </p:spPr>
        </p:pic>
        <p:sp>
          <p:nvSpPr>
            <p:cNvPr id="8" name="Text 3">
              <a:extLst>
                <a:ext uri="{FF2B5EF4-FFF2-40B4-BE49-F238E27FC236}">
                  <a16:creationId xmlns:a16="http://schemas.microsoft.com/office/drawing/2014/main" id="{0478738D-C677-4BD3-31CD-C6431D8D5991}"/>
                </a:ext>
              </a:extLst>
            </p:cNvPr>
            <p:cNvSpPr/>
            <p:nvPr/>
          </p:nvSpPr>
          <p:spPr>
            <a:xfrm>
              <a:off x="6873835" y="2085051"/>
              <a:ext cx="1791533" cy="285155"/>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Reliability</a:t>
              </a:r>
              <a:endParaRPr lang="en-US" sz="2625"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BC0F563E-F28C-1649-7E59-7C56E149208C}"/>
                </a:ext>
              </a:extLst>
            </p:cNvPr>
            <p:cNvSpPr/>
            <p:nvPr/>
          </p:nvSpPr>
          <p:spPr>
            <a:xfrm>
              <a:off x="6328914" y="2547160"/>
              <a:ext cx="2487283" cy="1386483"/>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Strong adherence to schedules and procedures, with high consistency in task performance.</a:t>
              </a:r>
              <a:endParaRPr lang="en-US" sz="21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D3DC85CD-527E-2A2D-E52F-A383DD86AA2C}"/>
                </a:ext>
              </a:extLst>
            </p:cNvPr>
            <p:cNvPicPr>
              <a:picLocks noChangeAspect="1"/>
            </p:cNvPicPr>
            <p:nvPr/>
          </p:nvPicPr>
          <p:blipFill>
            <a:blip r:embed="rId4"/>
            <a:stretch>
              <a:fillRect/>
            </a:stretch>
          </p:blipFill>
          <p:spPr>
            <a:xfrm>
              <a:off x="3477802" y="3990769"/>
              <a:ext cx="433268" cy="433268"/>
            </a:xfrm>
            <a:prstGeom prst="rect">
              <a:avLst/>
            </a:prstGeom>
          </p:spPr>
        </p:pic>
        <p:sp>
          <p:nvSpPr>
            <p:cNvPr id="11" name="Text 5">
              <a:extLst>
                <a:ext uri="{FF2B5EF4-FFF2-40B4-BE49-F238E27FC236}">
                  <a16:creationId xmlns:a16="http://schemas.microsoft.com/office/drawing/2014/main" id="{0EFF6E79-FA5C-9875-F345-C3F661A89942}"/>
                </a:ext>
              </a:extLst>
            </p:cNvPr>
            <p:cNvSpPr/>
            <p:nvPr/>
          </p:nvSpPr>
          <p:spPr>
            <a:xfrm>
              <a:off x="4084306" y="4063397"/>
              <a:ext cx="1791533" cy="855464"/>
            </a:xfrm>
            <a:prstGeom prst="rect">
              <a:avLst/>
            </a:prstGeom>
            <a:noFill/>
            <a:ln/>
          </p:spPr>
          <p:txBody>
            <a:bodyPr wrap="squar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Creative Problem-Solving</a:t>
              </a:r>
              <a:endParaRPr lang="en-US" sz="2625"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7F729F86-23AF-8F30-6BBB-7C9F5892C3E2}"/>
                </a:ext>
              </a:extLst>
            </p:cNvPr>
            <p:cNvSpPr/>
            <p:nvPr/>
          </p:nvSpPr>
          <p:spPr>
            <a:xfrm>
              <a:off x="3473534" y="4739386"/>
              <a:ext cx="2289631" cy="855465"/>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Unique perspectives that can lead to innovative solutions to workplace challenges.</a:t>
              </a:r>
              <a:endParaRPr lang="en-US" sz="2100" kern="1200" dirty="0">
                <a:solidFill>
                  <a:prstClr val="black"/>
                </a:solidFill>
                <a:latin typeface="Barlow" panose="00000500000000000000" pitchFamily="2" charset="0"/>
                <a:ea typeface="+mn-ea"/>
                <a:cs typeface="+mn-cs"/>
              </a:endParaRPr>
            </a:p>
          </p:txBody>
        </p:sp>
        <p:pic>
          <p:nvPicPr>
            <p:cNvPr id="14" name="Image 4" descr="preencoded.png">
              <a:extLst>
                <a:ext uri="{FF2B5EF4-FFF2-40B4-BE49-F238E27FC236}">
                  <a16:creationId xmlns:a16="http://schemas.microsoft.com/office/drawing/2014/main" id="{61B30ABF-4941-CBCF-97A0-B11B96605A15}"/>
                </a:ext>
              </a:extLst>
            </p:cNvPr>
            <p:cNvPicPr>
              <a:picLocks noChangeAspect="1"/>
            </p:cNvPicPr>
            <p:nvPr/>
          </p:nvPicPr>
          <p:blipFill>
            <a:blip r:embed="rId5"/>
            <a:stretch>
              <a:fillRect/>
            </a:stretch>
          </p:blipFill>
          <p:spPr>
            <a:xfrm>
              <a:off x="6295407" y="4024402"/>
              <a:ext cx="433268" cy="433268"/>
            </a:xfrm>
            <a:prstGeom prst="rect">
              <a:avLst/>
            </a:prstGeom>
          </p:spPr>
        </p:pic>
        <p:sp>
          <p:nvSpPr>
            <p:cNvPr id="15" name="Text 8">
              <a:extLst>
                <a:ext uri="{FF2B5EF4-FFF2-40B4-BE49-F238E27FC236}">
                  <a16:creationId xmlns:a16="http://schemas.microsoft.com/office/drawing/2014/main" id="{B371D027-48F0-04F4-BDB2-E188ED6BF2FA}"/>
                </a:ext>
              </a:extLst>
            </p:cNvPr>
            <p:cNvSpPr/>
            <p:nvPr/>
          </p:nvSpPr>
          <p:spPr>
            <a:xfrm>
              <a:off x="6798263" y="4141967"/>
              <a:ext cx="2104063" cy="360640"/>
            </a:xfrm>
            <a:prstGeom prst="rect">
              <a:avLst/>
            </a:prstGeom>
            <a:noFill/>
            <a:ln/>
          </p:spPr>
          <p:txBody>
            <a:bodyPr wrap="squar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Ethical Advantage</a:t>
              </a:r>
              <a:endParaRPr lang="en-US" sz="2625" b="1" kern="1200" dirty="0">
                <a:solidFill>
                  <a:prstClr val="black"/>
                </a:solidFill>
                <a:latin typeface="Barlow" panose="00000500000000000000" pitchFamily="2" charset="0"/>
                <a:ea typeface="+mn-ea"/>
                <a:cs typeface="+mn-cs"/>
              </a:endParaRPr>
            </a:p>
          </p:txBody>
        </p:sp>
        <p:sp>
          <p:nvSpPr>
            <p:cNvPr id="16" name="Text 9">
              <a:extLst>
                <a:ext uri="{FF2B5EF4-FFF2-40B4-BE49-F238E27FC236}">
                  <a16:creationId xmlns:a16="http://schemas.microsoft.com/office/drawing/2014/main" id="{ACF97FCF-4B3E-DAC5-AF5C-1CEFCEC1A466}"/>
                </a:ext>
              </a:extLst>
            </p:cNvPr>
            <p:cNvSpPr/>
            <p:nvPr/>
          </p:nvSpPr>
          <p:spPr>
            <a:xfrm>
              <a:off x="6333836" y="4584232"/>
              <a:ext cx="2331532" cy="1413284"/>
            </a:xfrm>
            <a:prstGeom prst="rect">
              <a:avLst/>
            </a:prstGeom>
            <a:noFill/>
            <a:ln/>
          </p:spPr>
          <p:txBody>
            <a:bodyPr wrap="square" lIns="0" tIns="0" rIns="0" bIns="0" rtlCol="0" anchor="t"/>
            <a:lstStyle/>
            <a:p>
              <a:pPr algn="just" defTabSz="1371600">
                <a:lnSpc>
                  <a:spcPts val="3225"/>
                </a:lnSpc>
                <a:buClrTx/>
              </a:pPr>
              <a:r>
                <a:rPr lang="en-US" sz="2100" kern="1200" dirty="0">
                  <a:solidFill>
                    <a:prstClr val="black"/>
                  </a:solidFill>
                  <a:latin typeface="Barlow" panose="00000500000000000000" pitchFamily="2" charset="0"/>
                  <a:ea typeface="Sora Light" pitchFamily="34" charset="-122"/>
                  <a:cs typeface="Sora Light" pitchFamily="34" charset="-120"/>
                </a:rPr>
                <a:t>More likely to speak up about workplace problems or unethical practices, helping organisations identify and address issues quickly.</a:t>
              </a:r>
              <a:endParaRPr lang="en-US" sz="210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237064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214313-81CC-A3C9-3E30-5490A8C35705}"/>
              </a:ext>
            </a:extLst>
          </p:cNvPr>
          <p:cNvSpPr>
            <a:spLocks noGrp="1"/>
          </p:cNvSpPr>
          <p:nvPr>
            <p:ph type="title"/>
          </p:nvPr>
        </p:nvSpPr>
        <p:spPr>
          <a:xfrm>
            <a:off x="434555" y="1608725"/>
            <a:ext cx="15773400" cy="1988345"/>
          </a:xfrm>
        </p:spPr>
        <p:txBody>
          <a:bodyPr/>
          <a:lstStyle/>
          <a:p>
            <a:r>
              <a:rPr lang="en-US" sz="4800" dirty="0">
                <a:solidFill>
                  <a:srgbClr val="462AF0"/>
                </a:solidFill>
              </a:rPr>
              <a:t>Barriers to Employment for Autistic Individuals</a:t>
            </a:r>
            <a:br>
              <a:rPr lang="en-US" sz="4800" dirty="0">
                <a:solidFill>
                  <a:srgbClr val="462AF0"/>
                </a:solidFill>
              </a:rPr>
            </a:br>
            <a:endParaRPr lang="it-IT" sz="4800" dirty="0">
              <a:solidFill>
                <a:srgbClr val="462AF0"/>
              </a:solidFill>
            </a:endParaRPr>
          </a:p>
        </p:txBody>
      </p:sp>
      <p:pic>
        <p:nvPicPr>
          <p:cNvPr id="4" name="Image 0" descr="preencoded.png">
            <a:extLst>
              <a:ext uri="{FF2B5EF4-FFF2-40B4-BE49-F238E27FC236}">
                <a16:creationId xmlns:a16="http://schemas.microsoft.com/office/drawing/2014/main" id="{D72D1F67-F8F9-5609-4872-A689FC029393}"/>
              </a:ext>
            </a:extLst>
          </p:cNvPr>
          <p:cNvPicPr>
            <a:picLocks noChangeAspect="1"/>
          </p:cNvPicPr>
          <p:nvPr/>
        </p:nvPicPr>
        <p:blipFill>
          <a:blip r:embed="rId2"/>
          <a:stretch>
            <a:fillRect/>
          </a:stretch>
        </p:blipFill>
        <p:spPr>
          <a:xfrm>
            <a:off x="827851" y="3186287"/>
            <a:ext cx="10973219" cy="6144939"/>
          </a:xfrm>
          <a:prstGeom prst="rect">
            <a:avLst/>
          </a:prstGeom>
        </p:spPr>
      </p:pic>
      <p:sp>
        <p:nvSpPr>
          <p:cNvPr id="6" name="CasellaDiTesto 5">
            <a:extLst>
              <a:ext uri="{FF2B5EF4-FFF2-40B4-BE49-F238E27FC236}">
                <a16:creationId xmlns:a16="http://schemas.microsoft.com/office/drawing/2014/main" id="{43B91575-6A89-AD7E-CA22-415CF01BEC6B}"/>
              </a:ext>
            </a:extLst>
          </p:cNvPr>
          <p:cNvSpPr txBox="1"/>
          <p:nvPr/>
        </p:nvSpPr>
        <p:spPr>
          <a:xfrm>
            <a:off x="12039089" y="4179341"/>
            <a:ext cx="5904398" cy="4151778"/>
          </a:xfrm>
          <a:prstGeom prst="rect">
            <a:avLst/>
          </a:prstGeom>
          <a:noFill/>
        </p:spPr>
        <p:txBody>
          <a:bodyPr wrap="square">
            <a:spAutoFit/>
          </a:bodyPr>
          <a:lstStyle/>
          <a:p>
            <a:pPr defTabSz="1371600">
              <a:lnSpc>
                <a:spcPts val="2850"/>
              </a:lnSpc>
              <a:buClrTx/>
            </a:pPr>
            <a:r>
              <a:rPr lang="en-US" sz="2400" kern="1200" dirty="0">
                <a:solidFill>
                  <a:prstClr val="black"/>
                </a:solidFill>
                <a:latin typeface="Barlow" panose="00000500000000000000" pitchFamily="2" charset="0"/>
                <a:ea typeface="+mn-ea"/>
                <a:cs typeface="Sora Light" pitchFamily="34" charset="-120"/>
              </a:rPr>
              <a:t>Conventional HR practices—especially unstructured, face-to-face interviews—frequently </a:t>
            </a:r>
            <a:r>
              <a:rPr lang="en-US" sz="2400" kern="1200" dirty="0" err="1">
                <a:solidFill>
                  <a:prstClr val="black"/>
                </a:solidFill>
                <a:latin typeface="Barlow" panose="00000500000000000000" pitchFamily="2" charset="0"/>
                <a:ea typeface="+mn-ea"/>
                <a:cs typeface="Sora Light" pitchFamily="34" charset="-120"/>
              </a:rPr>
              <a:t>penalise</a:t>
            </a:r>
            <a:r>
              <a:rPr lang="en-US" sz="2400" kern="1200" dirty="0">
                <a:solidFill>
                  <a:prstClr val="black"/>
                </a:solidFill>
                <a:latin typeface="Barlow" panose="00000500000000000000" pitchFamily="2" charset="0"/>
                <a:ea typeface="+mn-ea"/>
                <a:cs typeface="Sora Light" pitchFamily="34" charset="-120"/>
              </a:rPr>
              <a:t> autistic applicants.</a:t>
            </a:r>
          </a:p>
          <a:p>
            <a:pPr defTabSz="1371600">
              <a:lnSpc>
                <a:spcPts val="2850"/>
              </a:lnSpc>
              <a:buClrTx/>
            </a:pPr>
            <a:endParaRPr lang="en-US" sz="2400" kern="1200" dirty="0">
              <a:solidFill>
                <a:prstClr val="black"/>
              </a:solidFill>
              <a:latin typeface="Barlow" panose="00000500000000000000" pitchFamily="2" charset="0"/>
              <a:ea typeface="+mn-ea"/>
              <a:cs typeface="Sora Light" pitchFamily="34" charset="-120"/>
            </a:endParaRPr>
          </a:p>
          <a:p>
            <a:pPr defTabSz="1371600">
              <a:lnSpc>
                <a:spcPts val="2850"/>
              </a:lnSpc>
              <a:buClrTx/>
            </a:pPr>
            <a:r>
              <a:rPr lang="en-US" sz="2400" kern="1200" dirty="0">
                <a:solidFill>
                  <a:prstClr val="black"/>
                </a:solidFill>
                <a:latin typeface="Barlow" panose="00000500000000000000" pitchFamily="2" charset="0"/>
                <a:ea typeface="+mn-ea"/>
                <a:cs typeface="Sora Light" pitchFamily="34" charset="-120"/>
              </a:rPr>
              <a:t>Experimental evidence shows that when recruiters view recorded interviews, autistic candidates who are just as qualified as neurotypical peers are rated markedly less </a:t>
            </a:r>
            <a:r>
              <a:rPr lang="en-US" sz="2400" kern="1200" dirty="0" err="1">
                <a:solidFill>
                  <a:prstClr val="black"/>
                </a:solidFill>
                <a:latin typeface="Barlow" panose="00000500000000000000" pitchFamily="2" charset="0"/>
                <a:ea typeface="+mn-ea"/>
                <a:cs typeface="Sora Light" pitchFamily="34" charset="-120"/>
              </a:rPr>
              <a:t>hireable</a:t>
            </a:r>
            <a:r>
              <a:rPr lang="en-US" sz="2400" kern="1200" dirty="0">
                <a:solidFill>
                  <a:prstClr val="black"/>
                </a:solidFill>
                <a:latin typeface="Barlow" panose="00000500000000000000" pitchFamily="2" charset="0"/>
                <a:ea typeface="+mn-ea"/>
                <a:cs typeface="Sora Light" pitchFamily="34" charset="-120"/>
              </a:rPr>
              <a:t> because of atypical eye contact, body language, and vocal inflection.</a:t>
            </a:r>
          </a:p>
        </p:txBody>
      </p:sp>
    </p:spTree>
    <p:extLst>
      <p:ext uri="{BB962C8B-B14F-4D97-AF65-F5344CB8AC3E}">
        <p14:creationId xmlns:p14="http://schemas.microsoft.com/office/powerpoint/2010/main" val="178224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0664FD-031C-E32A-F213-A84AAB66D676}"/>
              </a:ext>
            </a:extLst>
          </p:cNvPr>
          <p:cNvSpPr>
            <a:spLocks noGrp="1"/>
          </p:cNvSpPr>
          <p:nvPr>
            <p:ph type="title"/>
          </p:nvPr>
        </p:nvSpPr>
        <p:spPr>
          <a:xfrm>
            <a:off x="408675" y="1345811"/>
            <a:ext cx="17222010" cy="1305167"/>
          </a:xfrm>
        </p:spPr>
        <p:txBody>
          <a:bodyPr/>
          <a:lstStyle/>
          <a:p>
            <a:r>
              <a:rPr lang="en-US" sz="4800" dirty="0">
                <a:solidFill>
                  <a:srgbClr val="462AF0"/>
                </a:solidFill>
              </a:rPr>
              <a:t>The Employment Cycle for Autistic Staff</a:t>
            </a:r>
            <a:endParaRPr lang="it-IT" sz="4800" dirty="0">
              <a:solidFill>
                <a:srgbClr val="462AF0"/>
              </a:solidFill>
            </a:endParaRPr>
          </a:p>
        </p:txBody>
      </p:sp>
      <p:pic>
        <p:nvPicPr>
          <p:cNvPr id="4" name="Image 1" descr="preencoded.png">
            <a:extLst>
              <a:ext uri="{FF2B5EF4-FFF2-40B4-BE49-F238E27FC236}">
                <a16:creationId xmlns:a16="http://schemas.microsoft.com/office/drawing/2014/main" id="{02D2403A-2F59-0AE3-1A7D-A4B8308DCB7B}"/>
              </a:ext>
            </a:extLst>
          </p:cNvPr>
          <p:cNvPicPr>
            <a:picLocks noChangeAspect="1"/>
          </p:cNvPicPr>
          <p:nvPr/>
        </p:nvPicPr>
        <p:blipFill>
          <a:blip r:embed="rId2">
            <a:duotone>
              <a:prstClr val="black"/>
              <a:srgbClr val="C1E5F5">
                <a:tint val="45000"/>
                <a:satMod val="400000"/>
              </a:srgbClr>
            </a:duotone>
          </a:blip>
          <a:stretch>
            <a:fillRect/>
          </a:stretch>
        </p:blipFill>
        <p:spPr>
          <a:xfrm>
            <a:off x="142345" y="2800068"/>
            <a:ext cx="1218725" cy="1462326"/>
          </a:xfrm>
          <a:prstGeom prst="rect">
            <a:avLst/>
          </a:prstGeom>
        </p:spPr>
      </p:pic>
      <p:sp>
        <p:nvSpPr>
          <p:cNvPr id="5" name="Text 1">
            <a:extLst>
              <a:ext uri="{FF2B5EF4-FFF2-40B4-BE49-F238E27FC236}">
                <a16:creationId xmlns:a16="http://schemas.microsoft.com/office/drawing/2014/main" id="{065B958A-9952-7D1F-F330-ACEB8B9772BE}"/>
              </a:ext>
            </a:extLst>
          </p:cNvPr>
          <p:cNvSpPr/>
          <p:nvPr/>
        </p:nvSpPr>
        <p:spPr>
          <a:xfrm>
            <a:off x="1726651" y="3043670"/>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Recruitment</a:t>
            </a:r>
            <a:endParaRPr lang="en-US" sz="24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7A04BBAC-DF56-81ED-2F45-1F2FD90F4200}"/>
              </a:ext>
            </a:extLst>
          </p:cNvPr>
          <p:cNvSpPr/>
          <p:nvPr/>
        </p:nvSpPr>
        <p:spPr>
          <a:xfrm>
            <a:off x="1726650" y="3590704"/>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Adapted interview processes, clear job descriptions, skills-based assessment</a:t>
            </a:r>
            <a:endParaRPr lang="en-US" sz="2400" kern="1200" dirty="0">
              <a:solidFill>
                <a:prstClr val="black"/>
              </a:solidFill>
              <a:latin typeface="Barlow" panose="00000500000000000000" pitchFamily="2" charset="0"/>
              <a:ea typeface="+mn-ea"/>
              <a:cs typeface="+mn-cs"/>
            </a:endParaRPr>
          </a:p>
        </p:txBody>
      </p:sp>
      <p:pic>
        <p:nvPicPr>
          <p:cNvPr id="7" name="Image 2" descr="preencoded.png">
            <a:extLst>
              <a:ext uri="{FF2B5EF4-FFF2-40B4-BE49-F238E27FC236}">
                <a16:creationId xmlns:a16="http://schemas.microsoft.com/office/drawing/2014/main" id="{7EE1094B-B932-E4AC-E2B9-F973DD9D2ED1}"/>
              </a:ext>
            </a:extLst>
          </p:cNvPr>
          <p:cNvPicPr>
            <a:picLocks noChangeAspect="1"/>
          </p:cNvPicPr>
          <p:nvPr/>
        </p:nvPicPr>
        <p:blipFill>
          <a:blip r:embed="rId3">
            <a:duotone>
              <a:prstClr val="black"/>
              <a:srgbClr val="C1E5F5">
                <a:tint val="45000"/>
                <a:satMod val="400000"/>
              </a:srgbClr>
            </a:duotone>
          </a:blip>
          <a:stretch>
            <a:fillRect/>
          </a:stretch>
        </p:blipFill>
        <p:spPr>
          <a:xfrm>
            <a:off x="142345" y="4262394"/>
            <a:ext cx="1218725" cy="1462326"/>
          </a:xfrm>
          <a:prstGeom prst="rect">
            <a:avLst/>
          </a:prstGeom>
        </p:spPr>
      </p:pic>
      <p:sp>
        <p:nvSpPr>
          <p:cNvPr id="8" name="Text 3">
            <a:extLst>
              <a:ext uri="{FF2B5EF4-FFF2-40B4-BE49-F238E27FC236}">
                <a16:creationId xmlns:a16="http://schemas.microsoft.com/office/drawing/2014/main" id="{C678183C-22C5-266F-55F2-EE8F72C7F10B}"/>
              </a:ext>
            </a:extLst>
          </p:cNvPr>
          <p:cNvSpPr/>
          <p:nvPr/>
        </p:nvSpPr>
        <p:spPr>
          <a:xfrm>
            <a:off x="1726651" y="4505996"/>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Onboarding</a:t>
            </a:r>
            <a:endParaRPr lang="en-US" sz="2400" b="1" kern="1200" dirty="0">
              <a:solidFill>
                <a:prstClr val="black"/>
              </a:solidFill>
              <a:latin typeface="Barlow" panose="00000500000000000000" pitchFamily="2" charset="0"/>
              <a:ea typeface="+mn-ea"/>
              <a:cs typeface="+mn-cs"/>
            </a:endParaRPr>
          </a:p>
        </p:txBody>
      </p:sp>
      <p:sp>
        <p:nvSpPr>
          <p:cNvPr id="9" name="Text 4">
            <a:extLst>
              <a:ext uri="{FF2B5EF4-FFF2-40B4-BE49-F238E27FC236}">
                <a16:creationId xmlns:a16="http://schemas.microsoft.com/office/drawing/2014/main" id="{D7549025-23B9-FCA3-CD74-46DE7B71347A}"/>
              </a:ext>
            </a:extLst>
          </p:cNvPr>
          <p:cNvSpPr/>
          <p:nvPr/>
        </p:nvSpPr>
        <p:spPr>
          <a:xfrm>
            <a:off x="1726650" y="5053028"/>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Written schedules, trained supervisors, sensory-friendly workspaces</a:t>
            </a:r>
            <a:endParaRPr lang="en-US" sz="2400" kern="1200" dirty="0">
              <a:solidFill>
                <a:prstClr val="black"/>
              </a:solidFill>
              <a:latin typeface="Barlow" panose="00000500000000000000" pitchFamily="2" charset="0"/>
              <a:ea typeface="+mn-ea"/>
              <a:cs typeface="+mn-cs"/>
            </a:endParaRPr>
          </a:p>
        </p:txBody>
      </p:sp>
      <p:pic>
        <p:nvPicPr>
          <p:cNvPr id="10" name="Image 3" descr="preencoded.png">
            <a:extLst>
              <a:ext uri="{FF2B5EF4-FFF2-40B4-BE49-F238E27FC236}">
                <a16:creationId xmlns:a16="http://schemas.microsoft.com/office/drawing/2014/main" id="{2BFBEB47-6A0B-0C6B-10D8-FA6F0002617D}"/>
              </a:ext>
            </a:extLst>
          </p:cNvPr>
          <p:cNvPicPr>
            <a:picLocks noChangeAspect="1"/>
          </p:cNvPicPr>
          <p:nvPr/>
        </p:nvPicPr>
        <p:blipFill>
          <a:blip r:embed="rId4">
            <a:duotone>
              <a:prstClr val="black"/>
              <a:srgbClr val="C1E5F5">
                <a:tint val="45000"/>
                <a:satMod val="400000"/>
              </a:srgbClr>
            </a:duotone>
          </a:blip>
          <a:stretch>
            <a:fillRect/>
          </a:stretch>
        </p:blipFill>
        <p:spPr>
          <a:xfrm>
            <a:off x="142345" y="5724719"/>
            <a:ext cx="1218725" cy="1462326"/>
          </a:xfrm>
          <a:prstGeom prst="rect">
            <a:avLst/>
          </a:prstGeom>
        </p:spPr>
      </p:pic>
      <p:sp>
        <p:nvSpPr>
          <p:cNvPr id="11" name="Text 5">
            <a:extLst>
              <a:ext uri="{FF2B5EF4-FFF2-40B4-BE49-F238E27FC236}">
                <a16:creationId xmlns:a16="http://schemas.microsoft.com/office/drawing/2014/main" id="{8642AE2D-C5E5-D1C3-336D-B1C9D28088C0}"/>
              </a:ext>
            </a:extLst>
          </p:cNvPr>
          <p:cNvSpPr/>
          <p:nvPr/>
        </p:nvSpPr>
        <p:spPr>
          <a:xfrm>
            <a:off x="1726651" y="5968322"/>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Development</a:t>
            </a:r>
            <a:endParaRPr lang="en-US" sz="2400" b="1" kern="1200" dirty="0">
              <a:solidFill>
                <a:prstClr val="black"/>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8FC95E19-D419-AE73-65B1-5991607B4973}"/>
              </a:ext>
            </a:extLst>
          </p:cNvPr>
          <p:cNvSpPr/>
          <p:nvPr/>
        </p:nvSpPr>
        <p:spPr>
          <a:xfrm>
            <a:off x="1726650" y="6515354"/>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Mentorship, coaching, clear advancement paths</a:t>
            </a:r>
            <a:endParaRPr lang="en-US" sz="2400" kern="1200" dirty="0">
              <a:solidFill>
                <a:prstClr val="black"/>
              </a:solidFill>
              <a:latin typeface="Barlow" panose="00000500000000000000" pitchFamily="2" charset="0"/>
              <a:ea typeface="+mn-ea"/>
              <a:cs typeface="+mn-cs"/>
            </a:endParaRPr>
          </a:p>
        </p:txBody>
      </p:sp>
      <p:pic>
        <p:nvPicPr>
          <p:cNvPr id="13" name="Image 4" descr="preencoded.png">
            <a:extLst>
              <a:ext uri="{FF2B5EF4-FFF2-40B4-BE49-F238E27FC236}">
                <a16:creationId xmlns:a16="http://schemas.microsoft.com/office/drawing/2014/main" id="{40608375-CC47-1FF8-C108-77743FE6C972}"/>
              </a:ext>
            </a:extLst>
          </p:cNvPr>
          <p:cNvPicPr>
            <a:picLocks noChangeAspect="1"/>
          </p:cNvPicPr>
          <p:nvPr/>
        </p:nvPicPr>
        <p:blipFill>
          <a:blip r:embed="rId5">
            <a:duotone>
              <a:prstClr val="black"/>
              <a:srgbClr val="C1E5F5">
                <a:tint val="45000"/>
                <a:satMod val="400000"/>
              </a:srgbClr>
            </a:duotone>
          </a:blip>
          <a:stretch>
            <a:fillRect/>
          </a:stretch>
        </p:blipFill>
        <p:spPr>
          <a:xfrm>
            <a:off x="142345" y="7187045"/>
            <a:ext cx="1218725" cy="1462326"/>
          </a:xfrm>
          <a:prstGeom prst="rect">
            <a:avLst/>
          </a:prstGeom>
        </p:spPr>
      </p:pic>
      <p:sp>
        <p:nvSpPr>
          <p:cNvPr id="14" name="Text 7">
            <a:extLst>
              <a:ext uri="{FF2B5EF4-FFF2-40B4-BE49-F238E27FC236}">
                <a16:creationId xmlns:a16="http://schemas.microsoft.com/office/drawing/2014/main" id="{A55E6061-F183-55F8-33B0-DAAFE21EC320}"/>
              </a:ext>
            </a:extLst>
          </p:cNvPr>
          <p:cNvSpPr/>
          <p:nvPr/>
        </p:nvSpPr>
        <p:spPr>
          <a:xfrm>
            <a:off x="1726651" y="7430647"/>
            <a:ext cx="3207008" cy="400943"/>
          </a:xfrm>
          <a:prstGeom prst="rect">
            <a:avLst/>
          </a:prstGeom>
          <a:noFill/>
          <a:ln/>
        </p:spPr>
        <p:txBody>
          <a:bodyPr wrap="none" lIns="0" tIns="0" rIns="0" bIns="0" rtlCol="0" anchor="t"/>
          <a:lstStyle/>
          <a:p>
            <a:pPr defTabSz="1371600">
              <a:lnSpc>
                <a:spcPts val="3150"/>
              </a:lnSpc>
              <a:buClrTx/>
            </a:pPr>
            <a:r>
              <a:rPr lang="en-US" sz="2400" b="1" kern="1200" dirty="0">
                <a:solidFill>
                  <a:prstClr val="black"/>
                </a:solidFill>
                <a:latin typeface="Barlow" panose="00000500000000000000" pitchFamily="2" charset="0"/>
                <a:ea typeface="Alexandria Semi Bold" pitchFamily="34" charset="-122"/>
                <a:cs typeface="Alexandria Semi Bold" pitchFamily="34" charset="-120"/>
              </a:rPr>
              <a:t>Retention</a:t>
            </a:r>
            <a:endParaRPr lang="en-US" sz="2400" b="1" kern="1200" dirty="0">
              <a:solidFill>
                <a:prstClr val="black"/>
              </a:solidFill>
              <a:latin typeface="Barlow" panose="00000500000000000000" pitchFamily="2" charset="0"/>
              <a:ea typeface="+mn-ea"/>
              <a:cs typeface="+mn-cs"/>
            </a:endParaRPr>
          </a:p>
        </p:txBody>
      </p:sp>
      <p:sp>
        <p:nvSpPr>
          <p:cNvPr id="15" name="Text 8">
            <a:extLst>
              <a:ext uri="{FF2B5EF4-FFF2-40B4-BE49-F238E27FC236}">
                <a16:creationId xmlns:a16="http://schemas.microsoft.com/office/drawing/2014/main" id="{03A9950B-62CA-6D34-A6FB-7B228025AC72}"/>
              </a:ext>
            </a:extLst>
          </p:cNvPr>
          <p:cNvSpPr/>
          <p:nvPr/>
        </p:nvSpPr>
        <p:spPr>
          <a:xfrm>
            <a:off x="1726650" y="7977680"/>
            <a:ext cx="9856767" cy="390050"/>
          </a:xfrm>
          <a:prstGeom prst="rect">
            <a:avLst/>
          </a:prstGeom>
          <a:noFill/>
          <a:ln/>
        </p:spPr>
        <p:txBody>
          <a:bodyPr wrap="none" lIns="0" tIns="0" rIns="0" bIns="0" rtlCol="0" anchor="t"/>
          <a:lstStyle/>
          <a:p>
            <a:pPr defTabSz="1371600">
              <a:lnSpc>
                <a:spcPts val="3000"/>
              </a:lnSpc>
              <a:buClrTx/>
            </a:pPr>
            <a:r>
              <a:rPr lang="en-US" sz="2400" kern="1200" dirty="0">
                <a:solidFill>
                  <a:prstClr val="black"/>
                </a:solidFill>
                <a:latin typeface="Barlow" panose="00000500000000000000" pitchFamily="2" charset="0"/>
                <a:ea typeface="Sora Light" pitchFamily="34" charset="-122"/>
                <a:cs typeface="Sora Light" pitchFamily="34" charset="-120"/>
              </a:rPr>
              <a:t>Ongoing support, wellbeing focus, accommodations</a:t>
            </a:r>
            <a:endParaRPr lang="en-US" sz="2400" kern="1200" dirty="0">
              <a:solidFill>
                <a:prstClr val="black"/>
              </a:solidFill>
              <a:latin typeface="Barlow" panose="00000500000000000000" pitchFamily="2" charset="0"/>
              <a:ea typeface="+mn-ea"/>
              <a:cs typeface="+mn-cs"/>
            </a:endParaRPr>
          </a:p>
        </p:txBody>
      </p:sp>
      <p:sp>
        <p:nvSpPr>
          <p:cNvPr id="17" name="CasellaDiTesto 16">
            <a:extLst>
              <a:ext uri="{FF2B5EF4-FFF2-40B4-BE49-F238E27FC236}">
                <a16:creationId xmlns:a16="http://schemas.microsoft.com/office/drawing/2014/main" id="{72B1B2C8-0432-E240-D1D9-5626AB152ABB}"/>
              </a:ext>
            </a:extLst>
          </p:cNvPr>
          <p:cNvSpPr txBox="1"/>
          <p:nvPr/>
        </p:nvSpPr>
        <p:spPr>
          <a:xfrm>
            <a:off x="12375128" y="3684709"/>
            <a:ext cx="5603910" cy="4523674"/>
          </a:xfrm>
          <a:prstGeom prst="rect">
            <a:avLst/>
          </a:prstGeom>
          <a:noFill/>
          <a:ln w="28575">
            <a:solidFill>
              <a:srgbClr val="C1E5F5"/>
            </a:solidFill>
          </a:ln>
        </p:spPr>
        <p:txBody>
          <a:bodyPr wrap="square">
            <a:spAutoFit/>
          </a:bodyPr>
          <a:lstStyle/>
          <a:p>
            <a:pPr algn="just" defTabSz="1371600">
              <a:lnSpc>
                <a:spcPts val="2850"/>
              </a:lnSpc>
              <a:buClrTx/>
            </a:pPr>
            <a:r>
              <a:rPr lang="en-US" sz="2400" kern="1200" dirty="0">
                <a:solidFill>
                  <a:prstClr val="black"/>
                </a:solidFill>
                <a:latin typeface="Barlow" panose="00000500000000000000" pitchFamily="2" charset="0"/>
                <a:ea typeface="+mn-ea"/>
                <a:cs typeface="Sora Light" pitchFamily="34" charset="-120"/>
              </a:rPr>
              <a:t>During onboarding, a written day-by-day schedule, a trained supervisor and sensory-friendly workspaces cut first-week attrition and speed skill acquisition. A 12-month follow-up of autistic adults in a supported-employment program found that all participants retained their jobs for the full year, indicating that structured routines, on-site coaching and low-cost environmental tweaks can secure long-term job stability.</a:t>
            </a:r>
          </a:p>
        </p:txBody>
      </p:sp>
    </p:spTree>
    <p:extLst>
      <p:ext uri="{BB962C8B-B14F-4D97-AF65-F5344CB8AC3E}">
        <p14:creationId xmlns:p14="http://schemas.microsoft.com/office/powerpoint/2010/main" val="1536179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EF6E7-E6AB-44A2-F54C-0556C0A4A4C2}"/>
              </a:ext>
            </a:extLst>
          </p:cNvPr>
          <p:cNvSpPr>
            <a:spLocks noGrp="1"/>
          </p:cNvSpPr>
          <p:nvPr>
            <p:ph type="title"/>
          </p:nvPr>
        </p:nvSpPr>
        <p:spPr>
          <a:xfrm>
            <a:off x="434556" y="1285234"/>
            <a:ext cx="17072754" cy="992141"/>
          </a:xfrm>
        </p:spPr>
        <p:txBody>
          <a:bodyPr/>
          <a:lstStyle/>
          <a:p>
            <a:r>
              <a:rPr lang="it-IT" sz="4800" dirty="0" err="1">
                <a:solidFill>
                  <a:srgbClr val="462AF0"/>
                </a:solidFill>
              </a:rPr>
              <a:t>Creating</a:t>
            </a:r>
            <a:r>
              <a:rPr lang="it-IT" sz="4800" dirty="0">
                <a:solidFill>
                  <a:srgbClr val="462AF0"/>
                </a:solidFill>
              </a:rPr>
              <a:t> Supportive Work </a:t>
            </a:r>
            <a:r>
              <a:rPr lang="it-IT" sz="4800" dirty="0" err="1">
                <a:solidFill>
                  <a:srgbClr val="462AF0"/>
                </a:solidFill>
              </a:rPr>
              <a:t>Environments</a:t>
            </a:r>
            <a:endParaRPr lang="it-IT" sz="4800" dirty="0">
              <a:solidFill>
                <a:srgbClr val="462AF0"/>
              </a:solidFill>
            </a:endParaRPr>
          </a:p>
        </p:txBody>
      </p:sp>
      <p:grpSp>
        <p:nvGrpSpPr>
          <p:cNvPr id="16" name="Gruppo 15">
            <a:extLst>
              <a:ext uri="{FF2B5EF4-FFF2-40B4-BE49-F238E27FC236}">
                <a16:creationId xmlns:a16="http://schemas.microsoft.com/office/drawing/2014/main" id="{1BF34304-8A62-075E-92CD-7AF39A3AA15A}"/>
              </a:ext>
            </a:extLst>
          </p:cNvPr>
          <p:cNvGrpSpPr/>
          <p:nvPr/>
        </p:nvGrpSpPr>
        <p:grpSpPr>
          <a:xfrm>
            <a:off x="839277" y="2824171"/>
            <a:ext cx="16668033" cy="5814365"/>
            <a:chOff x="505590" y="1776248"/>
            <a:chExt cx="11112022" cy="3876243"/>
          </a:xfrm>
        </p:grpSpPr>
        <p:sp>
          <p:nvSpPr>
            <p:cNvPr id="4" name="Shape 1">
              <a:extLst>
                <a:ext uri="{FF2B5EF4-FFF2-40B4-BE49-F238E27FC236}">
                  <a16:creationId xmlns:a16="http://schemas.microsoft.com/office/drawing/2014/main" id="{C7323DE0-5D33-C0B4-B957-63508A584E66}"/>
                </a:ext>
              </a:extLst>
            </p:cNvPr>
            <p:cNvSpPr/>
            <p:nvPr/>
          </p:nvSpPr>
          <p:spPr>
            <a:xfrm>
              <a:off x="505591" y="1776248"/>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661C16DC-185C-75B2-59EA-2F904A9D1185}"/>
                </a:ext>
              </a:extLst>
            </p:cNvPr>
            <p:cNvSpPr/>
            <p:nvPr/>
          </p:nvSpPr>
          <p:spPr>
            <a:xfrm>
              <a:off x="684304" y="1892815"/>
              <a:ext cx="3492815"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Physical Adaptations</a:t>
              </a:r>
              <a:endParaRPr lang="en-US" sz="2625"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71B50901-F6D5-DAD1-7A34-0544E005627E}"/>
                </a:ext>
              </a:extLst>
            </p:cNvPr>
            <p:cNvSpPr/>
            <p:nvPr/>
          </p:nvSpPr>
          <p:spPr>
            <a:xfrm>
              <a:off x="684305" y="2276791"/>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Quiet spaces for breaks, reduced sensory stimulation in work areas, clear signage and visual supports, and consistent workspace organisation.</a:t>
              </a:r>
              <a:endParaRPr lang="en-US" sz="1950" kern="1200" dirty="0">
                <a:solidFill>
                  <a:prstClr val="black"/>
                </a:solidFill>
                <a:latin typeface="Barlow" panose="00000500000000000000" pitchFamily="2" charset="0"/>
                <a:ea typeface="+mn-ea"/>
                <a:cs typeface="+mn-cs"/>
              </a:endParaRPr>
            </a:p>
          </p:txBody>
        </p:sp>
        <p:sp>
          <p:nvSpPr>
            <p:cNvPr id="7" name="Shape 4">
              <a:extLst>
                <a:ext uri="{FF2B5EF4-FFF2-40B4-BE49-F238E27FC236}">
                  <a16:creationId xmlns:a16="http://schemas.microsoft.com/office/drawing/2014/main" id="{A0160A38-9A93-1F89-7638-E3861E02795D}"/>
                </a:ext>
              </a:extLst>
            </p:cNvPr>
            <p:cNvSpPr/>
            <p:nvPr/>
          </p:nvSpPr>
          <p:spPr>
            <a:xfrm>
              <a:off x="505590" y="2782407"/>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FBE56B59-EAAA-C6DD-A846-A48AEA7CF77A}"/>
                </a:ext>
              </a:extLst>
            </p:cNvPr>
            <p:cNvSpPr/>
            <p:nvPr/>
          </p:nvSpPr>
          <p:spPr>
            <a:xfrm>
              <a:off x="684305" y="2828980"/>
              <a:ext cx="4286605"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Communication Supports</a:t>
              </a:r>
              <a:endParaRPr lang="en-US" sz="2625"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03FC389-A78F-E616-AF78-D4C56344F0FF}"/>
                </a:ext>
              </a:extLst>
            </p:cNvPr>
            <p:cNvSpPr/>
            <p:nvPr/>
          </p:nvSpPr>
          <p:spPr>
            <a:xfrm>
              <a:off x="684305" y="3212957"/>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Written instructions, visual schedules, direct and clear communication, regular check-ins, and structured feedback sessions.</a:t>
              </a:r>
              <a:endParaRPr lang="en-US" sz="1950" kern="1200" dirty="0">
                <a:solidFill>
                  <a:prstClr val="black"/>
                </a:solidFill>
                <a:latin typeface="Barlow" panose="00000500000000000000" pitchFamily="2" charset="0"/>
                <a:ea typeface="+mn-ea"/>
                <a:cs typeface="+mn-cs"/>
              </a:endParaRPr>
            </a:p>
          </p:txBody>
        </p:sp>
        <p:sp>
          <p:nvSpPr>
            <p:cNvPr id="10" name="Shape 7">
              <a:extLst>
                <a:ext uri="{FF2B5EF4-FFF2-40B4-BE49-F238E27FC236}">
                  <a16:creationId xmlns:a16="http://schemas.microsoft.com/office/drawing/2014/main" id="{86085A4B-5A27-A043-7A58-62392324013F}"/>
                </a:ext>
              </a:extLst>
            </p:cNvPr>
            <p:cNvSpPr/>
            <p:nvPr/>
          </p:nvSpPr>
          <p:spPr>
            <a:xfrm>
              <a:off x="505591" y="3763977"/>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08F2685-15A8-CF0B-4192-D4C320636555}"/>
                </a:ext>
              </a:extLst>
            </p:cNvPr>
            <p:cNvSpPr/>
            <p:nvPr/>
          </p:nvSpPr>
          <p:spPr>
            <a:xfrm>
              <a:off x="684305" y="3942690"/>
              <a:ext cx="3271529"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Social Supports</a:t>
              </a:r>
              <a:endParaRPr lang="en-US" sz="2625"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0CD6BC2E-B857-3B46-7B63-607DDF383D86}"/>
                </a:ext>
              </a:extLst>
            </p:cNvPr>
            <p:cNvSpPr/>
            <p:nvPr/>
          </p:nvSpPr>
          <p:spPr>
            <a:xfrm>
              <a:off x="684305" y="4326666"/>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Mentorship programs, clear social expectations, autism awareness training for all staff, and designated support contacts.</a:t>
              </a:r>
              <a:endParaRPr lang="en-US" sz="1950" kern="1200" dirty="0">
                <a:solidFill>
                  <a:prstClr val="black"/>
                </a:solidFill>
                <a:latin typeface="Barlow" panose="00000500000000000000" pitchFamily="2" charset="0"/>
                <a:ea typeface="+mn-ea"/>
                <a:cs typeface="+mn-cs"/>
              </a:endParaRPr>
            </a:p>
          </p:txBody>
        </p:sp>
        <p:sp>
          <p:nvSpPr>
            <p:cNvPr id="13" name="Shape 10">
              <a:extLst>
                <a:ext uri="{FF2B5EF4-FFF2-40B4-BE49-F238E27FC236}">
                  <a16:creationId xmlns:a16="http://schemas.microsoft.com/office/drawing/2014/main" id="{0A587A46-FFB9-8EF1-FB5C-AD4D4B9D26E9}"/>
                </a:ext>
              </a:extLst>
            </p:cNvPr>
            <p:cNvSpPr/>
            <p:nvPr/>
          </p:nvSpPr>
          <p:spPr>
            <a:xfrm>
              <a:off x="505591" y="4735645"/>
              <a:ext cx="11112021" cy="833788"/>
            </a:xfrm>
            <a:prstGeom prst="roundRect">
              <a:avLst>
                <a:gd name="adj" fmla="val 5576"/>
              </a:avLst>
            </a:prstGeom>
            <a:solidFill>
              <a:srgbClr val="C1E5F5"/>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D9029218-60A1-EA83-7013-626BEEA51683}"/>
                </a:ext>
              </a:extLst>
            </p:cNvPr>
            <p:cNvSpPr/>
            <p:nvPr/>
          </p:nvSpPr>
          <p:spPr>
            <a:xfrm>
              <a:off x="684305" y="4914358"/>
              <a:ext cx="3752336" cy="182009"/>
            </a:xfrm>
            <a:prstGeom prst="rect">
              <a:avLst/>
            </a:prstGeom>
            <a:noFill/>
            <a:ln/>
          </p:spPr>
          <p:txBody>
            <a:bodyPr wrap="none" lIns="0" tIns="0" rIns="0" bIns="0" rtlCol="0" anchor="t"/>
            <a:lstStyle/>
            <a:p>
              <a:pPr defTabSz="1371600">
                <a:lnSpc>
                  <a:spcPts val="3300"/>
                </a:lnSpc>
                <a:buClrTx/>
              </a:pPr>
              <a:r>
                <a:rPr lang="en-US" sz="2625" b="1" kern="1200" dirty="0">
                  <a:solidFill>
                    <a:prstClr val="black"/>
                  </a:solidFill>
                  <a:latin typeface="Barlow" panose="00000500000000000000" pitchFamily="2" charset="0"/>
                  <a:ea typeface="Alexandria Semi Bold" pitchFamily="34" charset="-122"/>
                  <a:cs typeface="Alexandria Semi Bold" pitchFamily="34" charset="-120"/>
                </a:rPr>
                <a:t>Workflow Adaptations</a:t>
              </a:r>
              <a:endParaRPr lang="en-US" sz="2625"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22969CE3-DEFF-C938-2CF0-C5BA76AF3A55}"/>
                </a:ext>
              </a:extLst>
            </p:cNvPr>
            <p:cNvSpPr/>
            <p:nvPr/>
          </p:nvSpPr>
          <p:spPr>
            <a:xfrm>
              <a:off x="684305" y="5298334"/>
              <a:ext cx="10592633" cy="354157"/>
            </a:xfrm>
            <a:prstGeom prst="rect">
              <a:avLst/>
            </a:prstGeom>
            <a:noFill/>
            <a:ln/>
          </p:spPr>
          <p:txBody>
            <a:bodyPr wrap="square" lIns="0" tIns="0" rIns="0" bIns="0" rtlCol="0" anchor="t"/>
            <a:lstStyle/>
            <a:p>
              <a:pPr defTabSz="1371600">
                <a:lnSpc>
                  <a:spcPts val="3225"/>
                </a:lnSpc>
                <a:buClrTx/>
              </a:pPr>
              <a:r>
                <a:rPr lang="en-US" sz="1950" kern="1200" dirty="0">
                  <a:solidFill>
                    <a:prstClr val="black"/>
                  </a:solidFill>
                  <a:latin typeface="Barlow" panose="00000500000000000000" pitchFamily="2" charset="0"/>
                  <a:ea typeface="Sora Light" pitchFamily="34" charset="-122"/>
                  <a:cs typeface="Sora Light" pitchFamily="34" charset="-120"/>
                </a:rPr>
                <a:t>Clear routines, advance notice of changes, task breakdown, and strengths-based job matching.</a:t>
              </a:r>
              <a:endParaRPr lang="en-US" sz="1950" kern="1200" dirty="0">
                <a:solidFill>
                  <a:prstClr val="black"/>
                </a:solidFill>
                <a:latin typeface="Barlow" panose="00000500000000000000" pitchFamily="2" charset="0"/>
                <a:ea typeface="+mn-ea"/>
                <a:cs typeface="+mn-cs"/>
              </a:endParaRPr>
            </a:p>
          </p:txBody>
        </p:sp>
      </p:grpSp>
    </p:spTree>
    <p:extLst>
      <p:ext uri="{BB962C8B-B14F-4D97-AF65-F5344CB8AC3E}">
        <p14:creationId xmlns:p14="http://schemas.microsoft.com/office/powerpoint/2010/main" val="3211837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D89DB2-FBE1-4B21-15A5-C1E48F9C73A5}"/>
              </a:ext>
            </a:extLst>
          </p:cNvPr>
          <p:cNvSpPr>
            <a:spLocks noGrp="1"/>
          </p:cNvSpPr>
          <p:nvPr>
            <p:ph type="title"/>
          </p:nvPr>
        </p:nvSpPr>
        <p:spPr>
          <a:xfrm>
            <a:off x="101267" y="1175297"/>
            <a:ext cx="15773400" cy="1059099"/>
          </a:xfrm>
        </p:spPr>
        <p:txBody>
          <a:bodyPr/>
          <a:lstStyle/>
          <a:p>
            <a:r>
              <a:rPr lang="en-US" sz="4800" dirty="0">
                <a:solidFill>
                  <a:srgbClr val="462AF0"/>
                </a:solidFill>
              </a:rPr>
              <a:t>Key Takeaways and Next Steps</a:t>
            </a:r>
            <a:endParaRPr lang="it-IT" sz="4800" dirty="0">
              <a:solidFill>
                <a:srgbClr val="462AF0"/>
              </a:solidFill>
            </a:endParaRPr>
          </a:p>
        </p:txBody>
      </p:sp>
      <p:grpSp>
        <p:nvGrpSpPr>
          <p:cNvPr id="20" name="Gruppo 19">
            <a:extLst>
              <a:ext uri="{FF2B5EF4-FFF2-40B4-BE49-F238E27FC236}">
                <a16:creationId xmlns:a16="http://schemas.microsoft.com/office/drawing/2014/main" id="{48C5004B-D2EB-9650-2FF3-E633B912243B}"/>
              </a:ext>
            </a:extLst>
          </p:cNvPr>
          <p:cNvGrpSpPr/>
          <p:nvPr/>
        </p:nvGrpSpPr>
        <p:grpSpPr>
          <a:xfrm>
            <a:off x="612989" y="2414057"/>
            <a:ext cx="11559750" cy="6848402"/>
            <a:chOff x="461925" y="1618249"/>
            <a:chExt cx="7706500" cy="4565601"/>
          </a:xfrm>
        </p:grpSpPr>
        <p:sp>
          <p:nvSpPr>
            <p:cNvPr id="4" name="Shape 1">
              <a:extLst>
                <a:ext uri="{FF2B5EF4-FFF2-40B4-BE49-F238E27FC236}">
                  <a16:creationId xmlns:a16="http://schemas.microsoft.com/office/drawing/2014/main" id="{C7E2892D-7915-EB5B-5878-02CF8C64F1B8}"/>
                </a:ext>
              </a:extLst>
            </p:cNvPr>
            <p:cNvSpPr/>
            <p:nvPr/>
          </p:nvSpPr>
          <p:spPr>
            <a:xfrm>
              <a:off x="461925" y="1666984"/>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dirty="0">
                <a:solidFill>
                  <a:prstClr val="black"/>
                </a:solidFill>
                <a:latin typeface="Barlow" panose="00000500000000000000" pitchFamily="2" charset="0"/>
                <a:ea typeface="+mn-ea"/>
                <a:cs typeface="+mn-cs"/>
              </a:endParaRPr>
            </a:p>
          </p:txBody>
        </p:sp>
        <p:sp>
          <p:nvSpPr>
            <p:cNvPr id="5" name="Text 2">
              <a:extLst>
                <a:ext uri="{FF2B5EF4-FFF2-40B4-BE49-F238E27FC236}">
                  <a16:creationId xmlns:a16="http://schemas.microsoft.com/office/drawing/2014/main" id="{B8B5B9DC-5984-36AF-A592-59CAE2139AAA}"/>
                </a:ext>
              </a:extLst>
            </p:cNvPr>
            <p:cNvSpPr/>
            <p:nvPr/>
          </p:nvSpPr>
          <p:spPr>
            <a:xfrm>
              <a:off x="522945" y="1702902"/>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00419D4C-EF20-4ADE-0A2D-4204E4F16C22}"/>
                </a:ext>
              </a:extLst>
            </p:cNvPr>
            <p:cNvSpPr/>
            <p:nvPr/>
          </p:nvSpPr>
          <p:spPr>
            <a:xfrm>
              <a:off x="1053190" y="1618249"/>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Strategic Value</a:t>
              </a:r>
              <a:endParaRPr lang="en-US" sz="2100" b="1" kern="1200" dirty="0">
                <a:solidFill>
                  <a:prstClr val="black"/>
                </a:solidFill>
                <a:latin typeface="Barlow" panose="00000500000000000000" pitchFamily="2" charset="0"/>
                <a:ea typeface="+mn-ea"/>
                <a:cs typeface="+mn-cs"/>
              </a:endParaRPr>
            </a:p>
          </p:txBody>
        </p:sp>
        <p:sp>
          <p:nvSpPr>
            <p:cNvPr id="7" name="Text 4">
              <a:extLst>
                <a:ext uri="{FF2B5EF4-FFF2-40B4-BE49-F238E27FC236}">
                  <a16:creationId xmlns:a16="http://schemas.microsoft.com/office/drawing/2014/main" id="{589DC6E2-3CAF-B57A-56ED-B2189F4434E8}"/>
                </a:ext>
              </a:extLst>
            </p:cNvPr>
            <p:cNvSpPr/>
            <p:nvPr/>
          </p:nvSpPr>
          <p:spPr>
            <a:xfrm>
              <a:off x="1053189" y="1877979"/>
              <a:ext cx="7054215" cy="872966"/>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Inclusive employment of autistic individuals is not charity but a strategic business advantage that enhances innovation, customer service, and team performance.</a:t>
              </a:r>
              <a:endParaRPr lang="en-US" sz="2100" kern="1200" dirty="0">
                <a:solidFill>
                  <a:prstClr val="black"/>
                </a:solidFill>
                <a:latin typeface="Barlow" panose="00000500000000000000" pitchFamily="2" charset="0"/>
                <a:ea typeface="+mn-ea"/>
                <a:cs typeface="+mn-cs"/>
              </a:endParaRPr>
            </a:p>
          </p:txBody>
        </p:sp>
        <p:sp>
          <p:nvSpPr>
            <p:cNvPr id="8" name="Shape 5">
              <a:extLst>
                <a:ext uri="{FF2B5EF4-FFF2-40B4-BE49-F238E27FC236}">
                  <a16:creationId xmlns:a16="http://schemas.microsoft.com/office/drawing/2014/main" id="{D8827FDB-D4D7-BBBB-F8BA-CE6AAFF555CA}"/>
                </a:ext>
              </a:extLst>
            </p:cNvPr>
            <p:cNvSpPr/>
            <p:nvPr/>
          </p:nvSpPr>
          <p:spPr>
            <a:xfrm>
              <a:off x="476595" y="2705907"/>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61E59C34-C723-26DA-A458-35F66043AF92}"/>
                </a:ext>
              </a:extLst>
            </p:cNvPr>
            <p:cNvSpPr/>
            <p:nvPr/>
          </p:nvSpPr>
          <p:spPr>
            <a:xfrm>
              <a:off x="545949" y="2756152"/>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2</a:t>
              </a:r>
              <a:endParaRPr lang="en-US" sz="2100" kern="1200" dirty="0">
                <a:solidFill>
                  <a:prstClr val="black"/>
                </a:solidFill>
                <a:latin typeface="Barlow" panose="00000500000000000000" pitchFamily="2" charset="0"/>
                <a:ea typeface="+mn-ea"/>
                <a:cs typeface="+mn-cs"/>
              </a:endParaRPr>
            </a:p>
          </p:txBody>
        </p:sp>
        <p:sp>
          <p:nvSpPr>
            <p:cNvPr id="10" name="Text 7">
              <a:extLst>
                <a:ext uri="{FF2B5EF4-FFF2-40B4-BE49-F238E27FC236}">
                  <a16:creationId xmlns:a16="http://schemas.microsoft.com/office/drawing/2014/main" id="{B19BBBD4-AEC5-1399-6D72-E2FA13474EE6}"/>
                </a:ext>
              </a:extLst>
            </p:cNvPr>
            <p:cNvSpPr/>
            <p:nvPr/>
          </p:nvSpPr>
          <p:spPr>
            <a:xfrm>
              <a:off x="1067860" y="2743293"/>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Tailored Approach</a:t>
              </a:r>
              <a:endParaRPr lang="en-US" sz="2100" b="1"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81E0E2BF-864D-B877-F533-BAD479D4DB17}"/>
                </a:ext>
              </a:extLst>
            </p:cNvPr>
            <p:cNvSpPr/>
            <p:nvPr/>
          </p:nvSpPr>
          <p:spPr>
            <a:xfrm>
              <a:off x="1067860" y="3004745"/>
              <a:ext cx="7054215" cy="872966"/>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Successful inclusion requires adapting recruitment, onboarding, and workplace practices to accommodate different communication styles and sensory needs.</a:t>
              </a:r>
              <a:endParaRPr lang="en-US" sz="2100" kern="1200" dirty="0">
                <a:solidFill>
                  <a:prstClr val="black"/>
                </a:solidFill>
                <a:latin typeface="Barlow" panose="00000500000000000000" pitchFamily="2" charset="0"/>
                <a:ea typeface="+mn-ea"/>
                <a:cs typeface="+mn-cs"/>
              </a:endParaRPr>
            </a:p>
          </p:txBody>
        </p:sp>
        <p:sp>
          <p:nvSpPr>
            <p:cNvPr id="12" name="Shape 9">
              <a:extLst>
                <a:ext uri="{FF2B5EF4-FFF2-40B4-BE49-F238E27FC236}">
                  <a16:creationId xmlns:a16="http://schemas.microsoft.com/office/drawing/2014/main" id="{22B73656-5407-FFC7-97D2-AF7D684BC146}"/>
                </a:ext>
              </a:extLst>
            </p:cNvPr>
            <p:cNvSpPr/>
            <p:nvPr/>
          </p:nvSpPr>
          <p:spPr>
            <a:xfrm>
              <a:off x="461925" y="3759157"/>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3" name="Text 10">
              <a:extLst>
                <a:ext uri="{FF2B5EF4-FFF2-40B4-BE49-F238E27FC236}">
                  <a16:creationId xmlns:a16="http://schemas.microsoft.com/office/drawing/2014/main" id="{07379E32-6406-038A-455C-3BFD5AB56DEC}"/>
                </a:ext>
              </a:extLst>
            </p:cNvPr>
            <p:cNvSpPr/>
            <p:nvPr/>
          </p:nvSpPr>
          <p:spPr>
            <a:xfrm>
              <a:off x="522945" y="3784279"/>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3</a:t>
              </a:r>
              <a:endParaRPr lang="en-US" sz="2100" kern="1200" dirty="0">
                <a:solidFill>
                  <a:prstClr val="black"/>
                </a:solidFill>
                <a:latin typeface="Barlow" panose="00000500000000000000" pitchFamily="2" charset="0"/>
                <a:ea typeface="+mn-ea"/>
                <a:cs typeface="+mn-cs"/>
              </a:endParaRPr>
            </a:p>
          </p:txBody>
        </p:sp>
        <p:sp>
          <p:nvSpPr>
            <p:cNvPr id="14" name="Text 11">
              <a:extLst>
                <a:ext uri="{FF2B5EF4-FFF2-40B4-BE49-F238E27FC236}">
                  <a16:creationId xmlns:a16="http://schemas.microsoft.com/office/drawing/2014/main" id="{62426669-AA8F-96C1-B006-D38931B67E02}"/>
                </a:ext>
              </a:extLst>
            </p:cNvPr>
            <p:cNvSpPr/>
            <p:nvPr/>
          </p:nvSpPr>
          <p:spPr>
            <a:xfrm>
              <a:off x="1053190" y="3821664"/>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Ongoing Support</a:t>
              </a:r>
              <a:endParaRPr lang="en-US" sz="2100" b="1" kern="1200" dirty="0">
                <a:solidFill>
                  <a:prstClr val="black"/>
                </a:solidFill>
                <a:latin typeface="Barlow" panose="00000500000000000000" pitchFamily="2" charset="0"/>
                <a:ea typeface="+mn-ea"/>
                <a:cs typeface="+mn-cs"/>
              </a:endParaRPr>
            </a:p>
          </p:txBody>
        </p:sp>
        <p:sp>
          <p:nvSpPr>
            <p:cNvPr id="15" name="Text 12">
              <a:extLst>
                <a:ext uri="{FF2B5EF4-FFF2-40B4-BE49-F238E27FC236}">
                  <a16:creationId xmlns:a16="http://schemas.microsoft.com/office/drawing/2014/main" id="{C43B5AFD-DE51-E892-D75B-8B0EC34DFAAC}"/>
                </a:ext>
              </a:extLst>
            </p:cNvPr>
            <p:cNvSpPr/>
            <p:nvPr/>
          </p:nvSpPr>
          <p:spPr>
            <a:xfrm>
              <a:off x="1053189" y="4120868"/>
              <a:ext cx="7054215" cy="581978"/>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Mentorship, clear communication, and structured environments are crucial for long-term retention and career development of autistic staff.</a:t>
              </a:r>
              <a:endParaRPr lang="en-US" sz="2100" kern="1200" dirty="0">
                <a:solidFill>
                  <a:prstClr val="black"/>
                </a:solidFill>
                <a:latin typeface="Barlow" panose="00000500000000000000" pitchFamily="2" charset="0"/>
                <a:ea typeface="+mn-ea"/>
                <a:cs typeface="+mn-cs"/>
              </a:endParaRPr>
            </a:p>
          </p:txBody>
        </p:sp>
        <p:sp>
          <p:nvSpPr>
            <p:cNvPr id="16" name="Shape 13">
              <a:extLst>
                <a:ext uri="{FF2B5EF4-FFF2-40B4-BE49-F238E27FC236}">
                  <a16:creationId xmlns:a16="http://schemas.microsoft.com/office/drawing/2014/main" id="{CDC1B07C-8284-D332-700A-1CFA9B0492C3}"/>
                </a:ext>
              </a:extLst>
            </p:cNvPr>
            <p:cNvSpPr/>
            <p:nvPr/>
          </p:nvSpPr>
          <p:spPr>
            <a:xfrm>
              <a:off x="484929" y="4949171"/>
              <a:ext cx="409337" cy="409337"/>
            </a:xfrm>
            <a:prstGeom prst="roundRect">
              <a:avLst>
                <a:gd name="adj" fmla="val 18671"/>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17" name="Text 14">
              <a:extLst>
                <a:ext uri="{FF2B5EF4-FFF2-40B4-BE49-F238E27FC236}">
                  <a16:creationId xmlns:a16="http://schemas.microsoft.com/office/drawing/2014/main" id="{CE6CBB75-DDE6-7D9D-DF25-16DE4C538469}"/>
                </a:ext>
              </a:extLst>
            </p:cNvPr>
            <p:cNvSpPr/>
            <p:nvPr/>
          </p:nvSpPr>
          <p:spPr>
            <a:xfrm>
              <a:off x="559718" y="5008965"/>
              <a:ext cx="287298" cy="359092"/>
            </a:xfrm>
            <a:prstGeom prst="rect">
              <a:avLst/>
            </a:prstGeom>
            <a:noFill/>
            <a:ln/>
          </p:spPr>
          <p:txBody>
            <a:bodyPr wrap="none" lIns="0" tIns="0" rIns="0" bIns="0" rtlCol="0" anchor="t"/>
            <a:lstStyle/>
            <a:p>
              <a:pPr algn="ctr" defTabSz="1371600">
                <a:lnSpc>
                  <a:spcPts val="3375"/>
                </a:lnSpc>
                <a:buClrTx/>
              </a:pPr>
              <a:r>
                <a:rPr lang="en-US" sz="2100" kern="1200" dirty="0">
                  <a:solidFill>
                    <a:prstClr val="black"/>
                  </a:solidFill>
                  <a:latin typeface="Barlow" panose="00000500000000000000" pitchFamily="2" charset="0"/>
                  <a:ea typeface="Alexandria Semi Bold" pitchFamily="34" charset="-122"/>
                  <a:cs typeface="Alexandria Semi Bold" pitchFamily="34" charset="-120"/>
                </a:rPr>
                <a:t>4</a:t>
              </a:r>
              <a:endParaRPr lang="en-US" sz="2100" kern="1200" dirty="0">
                <a:solidFill>
                  <a:prstClr val="black"/>
                </a:solidFill>
                <a:latin typeface="Barlow" panose="00000500000000000000" pitchFamily="2" charset="0"/>
                <a:ea typeface="+mn-ea"/>
                <a:cs typeface="+mn-cs"/>
              </a:endParaRPr>
            </a:p>
          </p:txBody>
        </p:sp>
        <p:sp>
          <p:nvSpPr>
            <p:cNvPr id="18" name="Text 15">
              <a:extLst>
                <a:ext uri="{FF2B5EF4-FFF2-40B4-BE49-F238E27FC236}">
                  <a16:creationId xmlns:a16="http://schemas.microsoft.com/office/drawing/2014/main" id="{C6414882-5F5C-8095-0736-449F2D66F33C}"/>
                </a:ext>
              </a:extLst>
            </p:cNvPr>
            <p:cNvSpPr/>
            <p:nvPr/>
          </p:nvSpPr>
          <p:spPr>
            <a:xfrm>
              <a:off x="1114210" y="5011680"/>
              <a:ext cx="2394347" cy="299204"/>
            </a:xfrm>
            <a:prstGeom prst="rect">
              <a:avLst/>
            </a:prstGeom>
            <a:noFill/>
            <a:ln/>
          </p:spPr>
          <p:txBody>
            <a:bodyPr wrap="none" lIns="0" tIns="0" rIns="0" bIns="0" rtlCol="0" anchor="t"/>
            <a:lstStyle/>
            <a:p>
              <a:pPr defTabSz="1371600">
                <a:lnSpc>
                  <a:spcPts val="3525"/>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CSR Integration</a:t>
              </a:r>
              <a:endParaRPr lang="en-US" sz="2100" b="1" kern="1200" dirty="0">
                <a:solidFill>
                  <a:prstClr val="black"/>
                </a:solidFill>
                <a:latin typeface="Barlow" panose="00000500000000000000" pitchFamily="2" charset="0"/>
                <a:ea typeface="+mn-ea"/>
                <a:cs typeface="+mn-cs"/>
              </a:endParaRPr>
            </a:p>
          </p:txBody>
        </p:sp>
        <p:sp>
          <p:nvSpPr>
            <p:cNvPr id="19" name="Text 16">
              <a:extLst>
                <a:ext uri="{FF2B5EF4-FFF2-40B4-BE49-F238E27FC236}">
                  <a16:creationId xmlns:a16="http://schemas.microsoft.com/office/drawing/2014/main" id="{18AB8EF9-6DD7-8919-4869-A71D011EA459}"/>
                </a:ext>
              </a:extLst>
            </p:cNvPr>
            <p:cNvSpPr/>
            <p:nvPr/>
          </p:nvSpPr>
          <p:spPr>
            <a:xfrm>
              <a:off x="1114210" y="5310884"/>
              <a:ext cx="7054215" cy="872966"/>
            </a:xfrm>
            <a:prstGeom prst="rect">
              <a:avLst/>
            </a:prstGeom>
            <a:noFill/>
            <a:ln/>
          </p:spPr>
          <p:txBody>
            <a:bodyPr wrap="square" lIns="0" tIns="0" rIns="0" bIns="0" rtlCol="0" anchor="t"/>
            <a:lstStyle/>
            <a:p>
              <a:pPr defTabSz="1371600">
                <a:lnSpc>
                  <a:spcPts val="3375"/>
                </a:lnSpc>
                <a:buClrTx/>
              </a:pPr>
              <a:r>
                <a:rPr lang="en-US" sz="2100" kern="1200" dirty="0">
                  <a:solidFill>
                    <a:prstClr val="black"/>
                  </a:solidFill>
                  <a:latin typeface="Barlow" panose="00000500000000000000" pitchFamily="2" charset="0"/>
                  <a:ea typeface="Sora Light" pitchFamily="34" charset="-122"/>
                  <a:cs typeface="Sora Light" pitchFamily="34" charset="-120"/>
                </a:rPr>
                <a:t>Embedding autism inclusion within broader CSR frameworks creates sustainable, measurable impact that benefits businesses, individuals, and communities.</a:t>
              </a:r>
              <a:endParaRPr lang="en-US" sz="2100" kern="1200" dirty="0">
                <a:solidFill>
                  <a:prstClr val="black"/>
                </a:solidFill>
                <a:latin typeface="Barlow" panose="00000500000000000000" pitchFamily="2" charset="0"/>
                <a:ea typeface="+mn-ea"/>
                <a:cs typeface="+mn-cs"/>
              </a:endParaRPr>
            </a:p>
          </p:txBody>
        </p:sp>
      </p:grpSp>
      <p:pic>
        <p:nvPicPr>
          <p:cNvPr id="21" name="Image 0" descr="preencoded.png">
            <a:extLst>
              <a:ext uri="{FF2B5EF4-FFF2-40B4-BE49-F238E27FC236}">
                <a16:creationId xmlns:a16="http://schemas.microsoft.com/office/drawing/2014/main" id="{0F6DF98C-7926-7DBC-AEB1-1490AD85D31E}"/>
              </a:ext>
            </a:extLst>
          </p:cNvPr>
          <p:cNvPicPr>
            <a:picLocks noChangeAspect="1"/>
          </p:cNvPicPr>
          <p:nvPr/>
        </p:nvPicPr>
        <p:blipFill>
          <a:blip r:embed="rId2"/>
          <a:stretch>
            <a:fillRect/>
          </a:stretch>
        </p:blipFill>
        <p:spPr>
          <a:xfrm>
            <a:off x="12854867" y="1425948"/>
            <a:ext cx="5132120" cy="7698180"/>
          </a:xfrm>
          <a:prstGeom prst="rect">
            <a:avLst/>
          </a:prstGeom>
          <a:ln>
            <a:noFill/>
          </a:ln>
          <a:effectLst>
            <a:softEdge rad="112500"/>
          </a:effectLst>
        </p:spPr>
      </p:pic>
    </p:spTree>
    <p:extLst>
      <p:ext uri="{BB962C8B-B14F-4D97-AF65-F5344CB8AC3E}">
        <p14:creationId xmlns:p14="http://schemas.microsoft.com/office/powerpoint/2010/main" val="1689941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34"/>
          <p:cNvGrpSpPr/>
          <p:nvPr/>
        </p:nvGrpSpPr>
        <p:grpSpPr>
          <a:xfrm>
            <a:off x="-2412023" y="-2528906"/>
            <a:ext cx="23112044" cy="14039954"/>
            <a:chOff x="-1" y="-272823"/>
            <a:chExt cx="30816058" cy="18719937"/>
          </a:xfrm>
        </p:grpSpPr>
        <p:grpSp>
          <p:nvGrpSpPr>
            <p:cNvPr id="876" name="Google Shape;876;p34"/>
            <p:cNvGrpSpPr/>
            <p:nvPr/>
          </p:nvGrpSpPr>
          <p:grpSpPr>
            <a:xfrm>
              <a:off x="17042413" y="2719851"/>
              <a:ext cx="13773644" cy="5783589"/>
              <a:chOff x="0" y="-57150"/>
              <a:chExt cx="2720720" cy="1142437"/>
            </a:xfrm>
          </p:grpSpPr>
          <p:sp>
            <p:nvSpPr>
              <p:cNvPr id="877" name="Google Shape;877;p34"/>
              <p:cNvSpPr/>
              <p:nvPr/>
            </p:nvSpPr>
            <p:spPr>
              <a:xfrm>
                <a:off x="0" y="0"/>
                <a:ext cx="2720720" cy="1085287"/>
              </a:xfrm>
              <a:custGeom>
                <a:avLst/>
                <a:gdLst/>
                <a:ahLst/>
                <a:cxnLst/>
                <a:rect l="l" t="t" r="r" b="b"/>
                <a:pathLst>
                  <a:path w="2720720" h="1085287" extrusionOk="0">
                    <a:moveTo>
                      <a:pt x="2517520" y="0"/>
                    </a:moveTo>
                    <a:lnTo>
                      <a:pt x="0" y="0"/>
                    </a:lnTo>
                    <a:lnTo>
                      <a:pt x="203200" y="1085287"/>
                    </a:lnTo>
                    <a:lnTo>
                      <a:pt x="2720720" y="1085287"/>
                    </a:lnTo>
                    <a:lnTo>
                      <a:pt x="251752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8" name="Google Shape;878;p34"/>
              <p:cNvSpPr txBox="1"/>
              <p:nvPr/>
            </p:nvSpPr>
            <p:spPr>
              <a:xfrm>
                <a:off x="101600" y="-57150"/>
                <a:ext cx="2517520" cy="114243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79" name="Google Shape;879;p34"/>
            <p:cNvGrpSpPr/>
            <p:nvPr/>
          </p:nvGrpSpPr>
          <p:grpSpPr>
            <a:xfrm rot="583941">
              <a:off x="19120813" y="12038526"/>
              <a:ext cx="7989899" cy="5774814"/>
              <a:chOff x="0" y="-57150"/>
              <a:chExt cx="1578252" cy="1140704"/>
            </a:xfrm>
          </p:grpSpPr>
          <p:sp>
            <p:nvSpPr>
              <p:cNvPr id="880" name="Google Shape;880;p34"/>
              <p:cNvSpPr/>
              <p:nvPr/>
            </p:nvSpPr>
            <p:spPr>
              <a:xfrm>
                <a:off x="0" y="0"/>
                <a:ext cx="1578252" cy="1083554"/>
              </a:xfrm>
              <a:custGeom>
                <a:avLst/>
                <a:gdLst/>
                <a:ahLst/>
                <a:cxnLst/>
                <a:rect l="l" t="t" r="r" b="b"/>
                <a:pathLst>
                  <a:path w="1578252" h="1083554" extrusionOk="0">
                    <a:moveTo>
                      <a:pt x="203200" y="0"/>
                    </a:moveTo>
                    <a:lnTo>
                      <a:pt x="1375052" y="0"/>
                    </a:lnTo>
                    <a:lnTo>
                      <a:pt x="1578252" y="1083554"/>
                    </a:lnTo>
                    <a:lnTo>
                      <a:pt x="0" y="1083554"/>
                    </a:lnTo>
                    <a:lnTo>
                      <a:pt x="2032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1" name="Google Shape;881;p34"/>
              <p:cNvSpPr txBox="1"/>
              <p:nvPr/>
            </p:nvSpPr>
            <p:spPr>
              <a:xfrm>
                <a:off x="127000" y="-57150"/>
                <a:ext cx="1324252" cy="11407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2" name="Google Shape;882;p34"/>
            <p:cNvGrpSpPr/>
            <p:nvPr/>
          </p:nvGrpSpPr>
          <p:grpSpPr>
            <a:xfrm rot="1166532">
              <a:off x="934790" y="3390463"/>
              <a:ext cx="23668083" cy="9671428"/>
              <a:chOff x="0" y="-57150"/>
              <a:chExt cx="4675177" cy="1910405"/>
            </a:xfrm>
          </p:grpSpPr>
          <p:sp>
            <p:nvSpPr>
              <p:cNvPr id="883" name="Google Shape;883;p34"/>
              <p:cNvSpPr/>
              <p:nvPr/>
            </p:nvSpPr>
            <p:spPr>
              <a:xfrm>
                <a:off x="0" y="0"/>
                <a:ext cx="4675177" cy="1853255"/>
              </a:xfrm>
              <a:custGeom>
                <a:avLst/>
                <a:gdLst/>
                <a:ahLst/>
                <a:cxnLst/>
                <a:rect l="l" t="t" r="r" b="b"/>
                <a:pathLst>
                  <a:path w="4675177" h="1853255" extrusionOk="0">
                    <a:moveTo>
                      <a:pt x="0" y="0"/>
                    </a:moveTo>
                    <a:lnTo>
                      <a:pt x="4675177" y="0"/>
                    </a:lnTo>
                    <a:lnTo>
                      <a:pt x="4675177" y="1853255"/>
                    </a:lnTo>
                    <a:lnTo>
                      <a:pt x="0" y="1853255"/>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4" name="Google Shape;884;p34"/>
              <p:cNvSpPr txBox="1"/>
              <p:nvPr/>
            </p:nvSpPr>
            <p:spPr>
              <a:xfrm>
                <a:off x="0" y="-57150"/>
                <a:ext cx="4675177" cy="1910404"/>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85" name="Google Shape;885;p34"/>
            <p:cNvGrpSpPr/>
            <p:nvPr/>
          </p:nvGrpSpPr>
          <p:grpSpPr>
            <a:xfrm rot="3737206">
              <a:off x="6707101" y="8987085"/>
              <a:ext cx="6177883" cy="5405648"/>
              <a:chOff x="0" y="0"/>
              <a:chExt cx="812800" cy="711200"/>
            </a:xfrm>
          </p:grpSpPr>
          <p:sp>
            <p:nvSpPr>
              <p:cNvPr id="886" name="Google Shape;886;p34"/>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7" name="Google Shape;887;p34"/>
              <p:cNvSpPr txBox="1"/>
              <p:nvPr/>
            </p:nvSpPr>
            <p:spPr>
              <a:xfrm>
                <a:off x="127000" y="273050"/>
                <a:ext cx="5588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888" name="Google Shape;888;p34"/>
          <p:cNvSpPr txBox="1"/>
          <p:nvPr/>
        </p:nvSpPr>
        <p:spPr>
          <a:xfrm>
            <a:off x="5619542" y="3674362"/>
            <a:ext cx="8173512" cy="147732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9600" b="1" dirty="0">
                <a:solidFill>
                  <a:srgbClr val="FFFFFF"/>
                </a:solidFill>
                <a:latin typeface="Barlow"/>
                <a:ea typeface="Barlow"/>
                <a:cs typeface="Barlow"/>
                <a:sym typeface="Barlow"/>
              </a:rPr>
              <a:t>THANK YOU</a:t>
            </a:r>
            <a:endParaRPr sz="9600" b="1" dirty="0"/>
          </a:p>
        </p:txBody>
      </p:sp>
      <p:sp>
        <p:nvSpPr>
          <p:cNvPr id="4" name="Rectangle 3">
            <a:extLst>
              <a:ext uri="{FF2B5EF4-FFF2-40B4-BE49-F238E27FC236}">
                <a16:creationId xmlns:a16="http://schemas.microsoft.com/office/drawing/2014/main" id="{535DB743-A38C-BE64-E064-F92B87DAFF08}"/>
              </a:ext>
            </a:extLst>
          </p:cNvPr>
          <p:cNvSpPr/>
          <p:nvPr/>
        </p:nvSpPr>
        <p:spPr>
          <a:xfrm>
            <a:off x="12550672" y="287720"/>
            <a:ext cx="5417170" cy="1169551"/>
          </a:xfrm>
          <a:prstGeom prst="rect">
            <a:avLst/>
          </a:prstGeom>
        </p:spPr>
        <p:txBody>
          <a:bodyPr wrap="square">
            <a:spAutoFit/>
          </a:bodyPr>
          <a:lstStyle/>
          <a:p>
            <a:pPr algn="just"/>
            <a:r>
              <a:rPr lang="en-US" dirty="0">
                <a:solidFill>
                  <a:schemeClr val="bg1"/>
                </a:solidFill>
              </a:rPr>
              <a:t>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mk-MK" dirty="0">
              <a:solidFill>
                <a:schemeClr val="bg1"/>
              </a:solidFill>
            </a:endParaRPr>
          </a:p>
        </p:txBody>
      </p:sp>
      <p:pic>
        <p:nvPicPr>
          <p:cNvPr id="19" name="Picture 18"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0" name="Rectangle 19"/>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1"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7233829" y="8785157"/>
            <a:ext cx="3231376" cy="876511"/>
          </a:xfrm>
          <a:prstGeom prst="rect">
            <a:avLst/>
          </a:prstGeom>
        </p:spPr>
      </p:pic>
      <p:sp>
        <p:nvSpPr>
          <p:cNvPr id="2" name="Rectangle 2"/>
          <p:cNvSpPr>
            <a:spLocks noChangeArrowheads="1"/>
          </p:cNvSpPr>
          <p:nvPr/>
        </p:nvSpPr>
        <p:spPr bwMode="auto">
          <a:xfrm>
            <a:off x="648337" y="7260109"/>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60" name="Google Shape;460;p23"/>
          <p:cNvGrpSpPr/>
          <p:nvPr/>
        </p:nvGrpSpPr>
        <p:grpSpPr>
          <a:xfrm>
            <a:off x="0" y="-216992"/>
            <a:ext cx="18288000" cy="1240415"/>
            <a:chOff x="0" y="-57150"/>
            <a:chExt cx="4816593" cy="326693"/>
          </a:xfrm>
        </p:grpSpPr>
        <p:sp>
          <p:nvSpPr>
            <p:cNvPr id="461" name="Google Shape;461;p23"/>
            <p:cNvSpPr/>
            <p:nvPr/>
          </p:nvSpPr>
          <p:spPr>
            <a:xfrm>
              <a:off x="0" y="0"/>
              <a:ext cx="4816592" cy="269543"/>
            </a:xfrm>
            <a:custGeom>
              <a:avLst/>
              <a:gdLst/>
              <a:ahLst/>
              <a:cxnLst/>
              <a:rect l="l" t="t" r="r" b="b"/>
              <a:pathLst>
                <a:path w="4816592" h="269543" extrusionOk="0">
                  <a:moveTo>
                    <a:pt x="0" y="0"/>
                  </a:moveTo>
                  <a:lnTo>
                    <a:pt x="4816592" y="0"/>
                  </a:lnTo>
                  <a:lnTo>
                    <a:pt x="4816592" y="269543"/>
                  </a:lnTo>
                  <a:lnTo>
                    <a:pt x="0" y="269543"/>
                  </a:ln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3"/>
            <p:cNvSpPr txBox="1"/>
            <p:nvPr/>
          </p:nvSpPr>
          <p:spPr>
            <a:xfrm>
              <a:off x="0" y="-57150"/>
              <a:ext cx="4816593" cy="32669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473" name="Google Shape;473;p23"/>
          <p:cNvSpPr txBox="1"/>
          <p:nvPr/>
        </p:nvSpPr>
        <p:spPr>
          <a:xfrm>
            <a:off x="4942397" y="7962719"/>
            <a:ext cx="8298703" cy="5118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u="none" dirty="0">
                <a:solidFill>
                  <a:srgbClr val="FFFFFF"/>
                </a:solidFill>
                <a:latin typeface="Barlow"/>
                <a:ea typeface="Barlow"/>
                <a:cs typeface="Barlow"/>
                <a:sym typeface="Barlow"/>
              </a:rPr>
              <a:t>Elaborate on what you want to discuss. </a:t>
            </a:r>
            <a:endParaRPr lang="en-US" dirty="0"/>
          </a:p>
        </p:txBody>
      </p:sp>
      <p:sp>
        <p:nvSpPr>
          <p:cNvPr id="4" name="Google Shape;506;p24">
            <a:extLst>
              <a:ext uri="{FF2B5EF4-FFF2-40B4-BE49-F238E27FC236}">
                <a16:creationId xmlns:a16="http://schemas.microsoft.com/office/drawing/2014/main" id="{18608AD0-D51F-BE53-C7B4-1C514E1419F8}"/>
              </a:ext>
            </a:extLst>
          </p:cNvPr>
          <p:cNvSpPr txBox="1"/>
          <p:nvPr/>
        </p:nvSpPr>
        <p:spPr>
          <a:xfrm>
            <a:off x="607315" y="3864209"/>
            <a:ext cx="7176900" cy="445968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3600" b="1" dirty="0">
                <a:latin typeface="Barlow" pitchFamily="2" charset="77"/>
              </a:rPr>
              <a:t>Module 1 </a:t>
            </a:r>
            <a:r>
              <a:rPr lang="en-US" sz="3600" dirty="0">
                <a:solidFill>
                  <a:schemeClr val="tx1"/>
                </a:solidFill>
                <a:latin typeface="Barlow" pitchFamily="2" charset="77"/>
                <a:cs typeface="Calibri"/>
              </a:rPr>
              <a:t>aims to introduce learners to Social Policies and their impact on the EU Hospitality Sector, provide general information about autism, and explain how autistic staff can be included in such </a:t>
            </a:r>
            <a:r>
              <a:rPr lang="en-US" sz="3600" dirty="0" err="1">
                <a:solidFill>
                  <a:schemeClr val="tx1"/>
                </a:solidFill>
                <a:latin typeface="Barlow" pitchFamily="2" charset="77"/>
                <a:cs typeface="Calibri"/>
              </a:rPr>
              <a:t>organisations</a:t>
            </a:r>
            <a:r>
              <a:rPr lang="en-US" sz="3600" dirty="0">
                <a:solidFill>
                  <a:schemeClr val="tx1"/>
                </a:solidFill>
                <a:latin typeface="Barlow" pitchFamily="2" charset="77"/>
                <a:cs typeface="Calibri"/>
              </a:rPr>
              <a:t>.</a:t>
            </a:r>
            <a:endParaRPr sz="3600" dirty="0">
              <a:solidFill>
                <a:schemeClr val="tx1"/>
              </a:solidFill>
              <a:latin typeface="Barlow" pitchFamily="2" charset="77"/>
              <a:cs typeface="Calibri"/>
            </a:endParaRPr>
          </a:p>
        </p:txBody>
      </p:sp>
      <p:sp>
        <p:nvSpPr>
          <p:cNvPr id="5" name="Google Shape;459;p23">
            <a:extLst>
              <a:ext uri="{FF2B5EF4-FFF2-40B4-BE49-F238E27FC236}">
                <a16:creationId xmlns:a16="http://schemas.microsoft.com/office/drawing/2014/main" id="{A50B4089-18CB-B9B8-1FAB-C2419BEB4265}"/>
              </a:ext>
            </a:extLst>
          </p:cNvPr>
          <p:cNvSpPr txBox="1"/>
          <p:nvPr/>
        </p:nvSpPr>
        <p:spPr>
          <a:xfrm>
            <a:off x="540387" y="1136257"/>
            <a:ext cx="19128658" cy="1329595"/>
          </a:xfrm>
          <a:prstGeom prst="rect">
            <a:avLst/>
          </a:prstGeom>
          <a:noFill/>
          <a:ln>
            <a:noFill/>
          </a:ln>
        </p:spPr>
        <p:txBody>
          <a:bodyPr spcFirstLastPara="1" wrap="square" lIns="0" tIns="0" rIns="0" bIns="0" anchor="t" anchorCtr="0">
            <a:spAutoFit/>
          </a:bodyPr>
          <a:lstStyle/>
          <a:p>
            <a:pPr>
              <a:lnSpc>
                <a:spcPct val="80000"/>
              </a:lnSpc>
            </a:pPr>
            <a:r>
              <a:rPr lang="en-GB" sz="4800" b="1" dirty="0">
                <a:solidFill>
                  <a:schemeClr val="bg2"/>
                </a:solidFill>
                <a:latin typeface="Barlow" pitchFamily="2" charset="77"/>
                <a:ea typeface="Calibri"/>
                <a:cs typeface="Calibri"/>
                <a:sym typeface="Calibri"/>
              </a:rPr>
              <a:t>Module 1 : </a:t>
            </a:r>
            <a:r>
              <a:rPr lang="en-US" sz="4800" b="1" dirty="0">
                <a:solidFill>
                  <a:schemeClr val="bg2"/>
                </a:solidFill>
                <a:latin typeface="Barlow" pitchFamily="2" charset="77"/>
                <a:ea typeface="Calibri"/>
                <a:cs typeface="Calibri"/>
                <a:sym typeface="Calibri"/>
              </a:rPr>
              <a:t>Autism in the European Hospitality Sector and </a:t>
            </a:r>
          </a:p>
          <a:p>
            <a:pPr>
              <a:lnSpc>
                <a:spcPct val="80000"/>
              </a:lnSpc>
            </a:pPr>
            <a:r>
              <a:rPr lang="en-US" sz="4800" b="1" dirty="0">
                <a:solidFill>
                  <a:schemeClr val="bg2"/>
                </a:solidFill>
                <a:latin typeface="Barlow" pitchFamily="2" charset="77"/>
                <a:ea typeface="Calibri"/>
                <a:cs typeface="Calibri"/>
                <a:sym typeface="Calibri"/>
              </a:rPr>
              <a:t>Social Policies</a:t>
            </a:r>
            <a:r>
              <a:rPr lang="en-GB" sz="6000" dirty="0">
                <a:solidFill>
                  <a:schemeClr val="bg2"/>
                </a:solidFill>
                <a:latin typeface="Six Caps"/>
                <a:sym typeface="Six Caps"/>
              </a:rPr>
              <a:t> </a:t>
            </a:r>
            <a:endParaRPr lang="en-GB" sz="6000" dirty="0">
              <a:solidFill>
                <a:schemeClr val="bg2"/>
              </a:solidFill>
            </a:endParaRPr>
          </a:p>
        </p:txBody>
      </p:sp>
      <p:sp>
        <p:nvSpPr>
          <p:cNvPr id="8" name="Google Shape;506;p24">
            <a:extLst>
              <a:ext uri="{FF2B5EF4-FFF2-40B4-BE49-F238E27FC236}">
                <a16:creationId xmlns:a16="http://schemas.microsoft.com/office/drawing/2014/main" id="{54021FBE-4FCF-F8AF-AC62-DEF6767C5E6B}"/>
              </a:ext>
            </a:extLst>
          </p:cNvPr>
          <p:cNvSpPr txBox="1"/>
          <p:nvPr/>
        </p:nvSpPr>
        <p:spPr>
          <a:xfrm>
            <a:off x="11392965" y="4182096"/>
            <a:ext cx="6445873" cy="5521512"/>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2400" dirty="0">
                <a:latin typeface="Barlow" pitchFamily="2" charset="77"/>
              </a:rPr>
              <a:t>Introduce learners to the concept of Social Responsibility Policies and its impact and value in the Hospitality sector</a:t>
            </a:r>
          </a:p>
          <a:p>
            <a:pPr marL="0" marR="0" lvl="0" indent="0" algn="l" rtl="0">
              <a:lnSpc>
                <a:spcPct val="115000"/>
              </a:lnSpc>
              <a:spcBef>
                <a:spcPts val="0"/>
              </a:spcBef>
              <a:spcAft>
                <a:spcPts val="0"/>
              </a:spcAft>
              <a:buNone/>
            </a:pPr>
            <a:endParaRPr lang="en-US" sz="2400" dirty="0">
              <a:latin typeface="Barlow" pitchFamily="2" charset="77"/>
            </a:endParaRPr>
          </a:p>
          <a:p>
            <a:pPr marL="0" marR="0" lvl="0" indent="0" algn="l" rtl="0">
              <a:lnSpc>
                <a:spcPct val="115000"/>
              </a:lnSpc>
              <a:spcBef>
                <a:spcPts val="0"/>
              </a:spcBef>
              <a:spcAft>
                <a:spcPts val="0"/>
              </a:spcAft>
              <a:buNone/>
            </a:pPr>
            <a:r>
              <a:rPr lang="en-US" sz="2400" dirty="0">
                <a:latin typeface="Barlow" pitchFamily="2" charset="77"/>
              </a:rPr>
              <a:t>Understand the concept of Inclusive Employment and its primary definition</a:t>
            </a:r>
          </a:p>
          <a:p>
            <a:pPr marL="0" marR="0" lvl="0" indent="0" algn="l" rtl="0">
              <a:lnSpc>
                <a:spcPct val="115000"/>
              </a:lnSpc>
              <a:spcBef>
                <a:spcPts val="0"/>
              </a:spcBef>
              <a:spcAft>
                <a:spcPts val="0"/>
              </a:spcAft>
              <a:buNone/>
            </a:pPr>
            <a:endParaRPr lang="en-US" sz="2400" dirty="0">
              <a:latin typeface="Barlow" pitchFamily="2" charset="77"/>
            </a:endParaRPr>
          </a:p>
          <a:p>
            <a:pPr marL="0" marR="0" lvl="0" indent="0" algn="l" rtl="0">
              <a:lnSpc>
                <a:spcPct val="115000"/>
              </a:lnSpc>
              <a:spcBef>
                <a:spcPts val="0"/>
              </a:spcBef>
              <a:spcAft>
                <a:spcPts val="0"/>
              </a:spcAft>
              <a:buNone/>
            </a:pPr>
            <a:r>
              <a:rPr lang="en-US" sz="2400" dirty="0">
                <a:latin typeface="Barlow" pitchFamily="2" charset="77"/>
              </a:rPr>
              <a:t>Understand the definition of the Autism</a:t>
            </a:r>
          </a:p>
          <a:p>
            <a:pPr marL="0" marR="0" lvl="0" indent="0" algn="l" rtl="0">
              <a:lnSpc>
                <a:spcPct val="115000"/>
              </a:lnSpc>
              <a:spcBef>
                <a:spcPts val="0"/>
              </a:spcBef>
              <a:spcAft>
                <a:spcPts val="0"/>
              </a:spcAft>
              <a:buNone/>
            </a:pPr>
            <a:r>
              <a:rPr lang="en-US" sz="2400" dirty="0">
                <a:latin typeface="Barlow" pitchFamily="2" charset="77"/>
              </a:rPr>
              <a:t> Spectrum and its general characteristics, focusing on the value, advantages and challenges of employing </a:t>
            </a:r>
          </a:p>
          <a:p>
            <a:pPr marL="0" marR="0" lvl="0" indent="0" algn="l" rtl="0">
              <a:lnSpc>
                <a:spcPct val="115000"/>
              </a:lnSpc>
              <a:spcBef>
                <a:spcPts val="0"/>
              </a:spcBef>
              <a:spcAft>
                <a:spcPts val="0"/>
              </a:spcAft>
              <a:buNone/>
            </a:pPr>
            <a:endParaRPr lang="en-US" sz="2400" dirty="0">
              <a:latin typeface="Barlow" pitchFamily="2" charset="77"/>
            </a:endParaRPr>
          </a:p>
          <a:p>
            <a:pPr>
              <a:lnSpc>
                <a:spcPct val="115000"/>
              </a:lnSpc>
            </a:pPr>
            <a:endParaRPr sz="2400" dirty="0"/>
          </a:p>
        </p:txBody>
      </p:sp>
      <p:sp>
        <p:nvSpPr>
          <p:cNvPr id="9" name="Google Shape;459;p23">
            <a:extLst>
              <a:ext uri="{FF2B5EF4-FFF2-40B4-BE49-F238E27FC236}">
                <a16:creationId xmlns:a16="http://schemas.microsoft.com/office/drawing/2014/main" id="{EBEFEEAB-42EB-0FFD-23E1-73C0F7A1B746}"/>
              </a:ext>
            </a:extLst>
          </p:cNvPr>
          <p:cNvSpPr txBox="1"/>
          <p:nvPr/>
        </p:nvSpPr>
        <p:spPr>
          <a:xfrm>
            <a:off x="10319460" y="3030134"/>
            <a:ext cx="5398992" cy="1329595"/>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Learning Outcomes</a:t>
            </a:r>
          </a:p>
          <a:p>
            <a:pPr marL="0" marR="0" lvl="0" indent="0" algn="ctr" rtl="0">
              <a:lnSpc>
                <a:spcPct val="80000"/>
              </a:lnSpc>
              <a:spcBef>
                <a:spcPts val="0"/>
              </a:spcBef>
              <a:spcAft>
                <a:spcPts val="0"/>
              </a:spcAft>
              <a:buNone/>
            </a:pPr>
            <a:r>
              <a:rPr lang="en-US" sz="6000" dirty="0">
                <a:solidFill>
                  <a:schemeClr val="bg2"/>
                </a:solidFill>
                <a:latin typeface="Six Caps"/>
                <a:sym typeface="Six Caps"/>
              </a:rPr>
              <a:t> </a:t>
            </a:r>
            <a:endParaRPr sz="6000" dirty="0">
              <a:solidFill>
                <a:schemeClr val="bg2"/>
              </a:solidFill>
            </a:endParaRPr>
          </a:p>
        </p:txBody>
      </p:sp>
      <p:sp>
        <p:nvSpPr>
          <p:cNvPr id="10" name="Google Shape;459;p23">
            <a:extLst>
              <a:ext uri="{FF2B5EF4-FFF2-40B4-BE49-F238E27FC236}">
                <a16:creationId xmlns:a16="http://schemas.microsoft.com/office/drawing/2014/main" id="{CDD46E9B-4ABD-8A39-3323-FCE4A914A5D6}"/>
              </a:ext>
            </a:extLst>
          </p:cNvPr>
          <p:cNvSpPr txBox="1"/>
          <p:nvPr/>
        </p:nvSpPr>
        <p:spPr>
          <a:xfrm>
            <a:off x="136781" y="3122640"/>
            <a:ext cx="4058984" cy="590931"/>
          </a:xfrm>
          <a:prstGeom prst="rect">
            <a:avLst/>
          </a:prstGeom>
          <a:noFill/>
          <a:ln>
            <a:noFill/>
          </a:ln>
        </p:spPr>
        <p:txBody>
          <a:bodyPr spcFirstLastPara="1" wrap="square" lIns="0" tIns="0" rIns="0" bIns="0" anchor="t" anchorCtr="0">
            <a:spAutoFit/>
          </a:bodyPr>
          <a:lstStyle/>
          <a:p>
            <a:pPr algn="ctr">
              <a:lnSpc>
                <a:spcPct val="80000"/>
              </a:lnSpc>
            </a:pPr>
            <a:r>
              <a:rPr lang="en-GB" sz="4800" b="1" dirty="0">
                <a:solidFill>
                  <a:schemeClr val="bg2"/>
                </a:solidFill>
                <a:latin typeface="Barlow" pitchFamily="2" charset="77"/>
                <a:cs typeface="Calibri" panose="020F0502020204030204" pitchFamily="34" charset="0"/>
              </a:rPr>
              <a:t>Module Aim </a:t>
            </a:r>
          </a:p>
        </p:txBody>
      </p:sp>
      <p:grpSp>
        <p:nvGrpSpPr>
          <p:cNvPr id="3" name="Google Shape;431;p22">
            <a:extLst>
              <a:ext uri="{FF2B5EF4-FFF2-40B4-BE49-F238E27FC236}">
                <a16:creationId xmlns:a16="http://schemas.microsoft.com/office/drawing/2014/main" id="{86A7E05B-F6BC-1610-E7C4-9A0AE3B318F7}"/>
              </a:ext>
            </a:extLst>
          </p:cNvPr>
          <p:cNvGrpSpPr/>
          <p:nvPr/>
        </p:nvGrpSpPr>
        <p:grpSpPr>
          <a:xfrm>
            <a:off x="10319460" y="4226459"/>
            <a:ext cx="894267" cy="894267"/>
            <a:chOff x="0" y="0"/>
            <a:chExt cx="812800" cy="812800"/>
          </a:xfrm>
        </p:grpSpPr>
        <p:sp>
          <p:nvSpPr>
            <p:cNvPr id="6" name="Google Shape;432;p22">
              <a:extLst>
                <a:ext uri="{FF2B5EF4-FFF2-40B4-BE49-F238E27FC236}">
                  <a16:creationId xmlns:a16="http://schemas.microsoft.com/office/drawing/2014/main" id="{CE597149-4E1A-8801-C1E4-322439A969E4}"/>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433;p22">
              <a:extLst>
                <a:ext uri="{FF2B5EF4-FFF2-40B4-BE49-F238E27FC236}">
                  <a16:creationId xmlns:a16="http://schemas.microsoft.com/office/drawing/2014/main" id="{CA6F5AC4-D3F9-159E-0EDA-BAA6B8794DAD}"/>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 name="Google Shape;434;p22">
            <a:extLst>
              <a:ext uri="{FF2B5EF4-FFF2-40B4-BE49-F238E27FC236}">
                <a16:creationId xmlns:a16="http://schemas.microsoft.com/office/drawing/2014/main" id="{18C0353F-552F-D2BF-36BD-DB6D21F5F128}"/>
              </a:ext>
            </a:extLst>
          </p:cNvPr>
          <p:cNvGrpSpPr/>
          <p:nvPr/>
        </p:nvGrpSpPr>
        <p:grpSpPr>
          <a:xfrm>
            <a:off x="10319460" y="5520281"/>
            <a:ext cx="894267" cy="894267"/>
            <a:chOff x="0" y="0"/>
            <a:chExt cx="812800" cy="812800"/>
          </a:xfrm>
        </p:grpSpPr>
        <p:sp>
          <p:nvSpPr>
            <p:cNvPr id="12" name="Google Shape;435;p22">
              <a:extLst>
                <a:ext uri="{FF2B5EF4-FFF2-40B4-BE49-F238E27FC236}">
                  <a16:creationId xmlns:a16="http://schemas.microsoft.com/office/drawing/2014/main" id="{F6C853D5-5E3C-EE2F-25C0-A96B2D4B952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436;p22">
              <a:extLst>
                <a:ext uri="{FF2B5EF4-FFF2-40B4-BE49-F238E27FC236}">
                  <a16:creationId xmlns:a16="http://schemas.microsoft.com/office/drawing/2014/main" id="{82A65A39-07BC-CC25-22B5-70FEF66A50E9}"/>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 name="Google Shape;437;p22">
            <a:extLst>
              <a:ext uri="{FF2B5EF4-FFF2-40B4-BE49-F238E27FC236}">
                <a16:creationId xmlns:a16="http://schemas.microsoft.com/office/drawing/2014/main" id="{4A021AFD-35B2-E86C-0B7D-26BB21589069}"/>
              </a:ext>
            </a:extLst>
          </p:cNvPr>
          <p:cNvGrpSpPr/>
          <p:nvPr/>
        </p:nvGrpSpPr>
        <p:grpSpPr>
          <a:xfrm>
            <a:off x="10319460" y="6885722"/>
            <a:ext cx="894267" cy="894267"/>
            <a:chOff x="0" y="0"/>
            <a:chExt cx="812800" cy="812800"/>
          </a:xfrm>
        </p:grpSpPr>
        <p:sp>
          <p:nvSpPr>
            <p:cNvPr id="15" name="Google Shape;438;p22">
              <a:extLst>
                <a:ext uri="{FF2B5EF4-FFF2-40B4-BE49-F238E27FC236}">
                  <a16:creationId xmlns:a16="http://schemas.microsoft.com/office/drawing/2014/main" id="{F1E2C39F-2A15-5D03-7FA0-6564329C4DD7}"/>
                </a:ext>
              </a:extLst>
            </p:cNvPr>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62A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39;p22">
              <a:extLst>
                <a:ext uri="{FF2B5EF4-FFF2-40B4-BE49-F238E27FC236}">
                  <a16:creationId xmlns:a16="http://schemas.microsoft.com/office/drawing/2014/main" id="{D95CBE92-9C3F-7AA1-1F5D-22700F603D21}"/>
                </a:ext>
              </a:extLst>
            </p:cNvPr>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7" name="Google Shape;448;p22">
            <a:extLst>
              <a:ext uri="{FF2B5EF4-FFF2-40B4-BE49-F238E27FC236}">
                <a16:creationId xmlns:a16="http://schemas.microsoft.com/office/drawing/2014/main" id="{FB77D5E9-86F0-2C09-1801-CF452F4AD77E}"/>
              </a:ext>
            </a:extLst>
          </p:cNvPr>
          <p:cNvSpPr txBox="1"/>
          <p:nvPr/>
        </p:nvSpPr>
        <p:spPr>
          <a:xfrm>
            <a:off x="10582536" y="4374242"/>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1</a:t>
            </a:r>
            <a:endParaRPr/>
          </a:p>
        </p:txBody>
      </p:sp>
      <p:sp>
        <p:nvSpPr>
          <p:cNvPr id="18" name="Google Shape;449;p22">
            <a:extLst>
              <a:ext uri="{FF2B5EF4-FFF2-40B4-BE49-F238E27FC236}">
                <a16:creationId xmlns:a16="http://schemas.microsoft.com/office/drawing/2014/main" id="{E8EC822B-8244-1B3C-91C7-2B2234B3093B}"/>
              </a:ext>
            </a:extLst>
          </p:cNvPr>
          <p:cNvSpPr txBox="1"/>
          <p:nvPr/>
        </p:nvSpPr>
        <p:spPr>
          <a:xfrm>
            <a:off x="10582536" y="566195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2</a:t>
            </a:r>
            <a:endParaRPr/>
          </a:p>
        </p:txBody>
      </p:sp>
      <p:sp>
        <p:nvSpPr>
          <p:cNvPr id="19" name="Google Shape;450;p22">
            <a:extLst>
              <a:ext uri="{FF2B5EF4-FFF2-40B4-BE49-F238E27FC236}">
                <a16:creationId xmlns:a16="http://schemas.microsoft.com/office/drawing/2014/main" id="{87A55BF1-7D4C-26CE-22B8-F63191309C8C}"/>
              </a:ext>
            </a:extLst>
          </p:cNvPr>
          <p:cNvSpPr txBox="1"/>
          <p:nvPr/>
        </p:nvSpPr>
        <p:spPr>
          <a:xfrm>
            <a:off x="10582536" y="7016918"/>
            <a:ext cx="368114" cy="700192"/>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a:solidFill>
                  <a:srgbClr val="FFFFFF"/>
                </a:solidFill>
                <a:latin typeface="Six Caps"/>
                <a:ea typeface="Six Caps"/>
                <a:cs typeface="Six Caps"/>
                <a:sym typeface="Six Caps"/>
              </a:rPr>
              <a:t>3</a:t>
            </a:r>
            <a:endParaRPr/>
          </a:p>
        </p:txBody>
      </p:sp>
      <p:pic>
        <p:nvPicPr>
          <p:cNvPr id="24" name="Picture 23" descr="A rainbow with a red needle and a red arrow&#10;&#10;Description automatically generated">
            <a:extLst>
              <a:ext uri="{FF2B5EF4-FFF2-40B4-BE49-F238E27FC236}">
                <a16:creationId xmlns:a16="http://schemas.microsoft.com/office/drawing/2014/main" id="{9B9AEE52-17DB-B952-45DB-A053B8449750}"/>
              </a:ext>
            </a:extLst>
          </p:cNvPr>
          <p:cNvPicPr>
            <a:picLocks noChangeAspect="1"/>
          </p:cNvPicPr>
          <p:nvPr/>
        </p:nvPicPr>
        <p:blipFill>
          <a:blip r:embed="rId3"/>
          <a:stretch>
            <a:fillRect/>
          </a:stretch>
        </p:blipFill>
        <p:spPr>
          <a:xfrm>
            <a:off x="540387" y="8922821"/>
            <a:ext cx="1803152" cy="1116238"/>
          </a:xfrm>
          <a:prstGeom prst="rect">
            <a:avLst/>
          </a:prstGeom>
        </p:spPr>
      </p:pic>
      <p:sp>
        <p:nvSpPr>
          <p:cNvPr id="25" name="Rectangle 24"/>
          <p:cNvSpPr/>
          <p:nvPr/>
        </p:nvSpPr>
        <p:spPr>
          <a:xfrm>
            <a:off x="6541889" y="9700505"/>
            <a:ext cx="5152373" cy="338554"/>
          </a:xfrm>
          <a:prstGeom prst="rect">
            <a:avLst/>
          </a:prstGeom>
        </p:spPr>
        <p:txBody>
          <a:bodyPr wrap="none">
            <a:spAutoFit/>
          </a:bodyPr>
          <a:lstStyle/>
          <a:p>
            <a:r>
              <a:rPr lang="en-GB" sz="1600" b="1" dirty="0"/>
              <a:t>Project Number 2023-1-IT01-KA220-VET-000152721</a:t>
            </a:r>
          </a:p>
        </p:txBody>
      </p:sp>
      <p:pic>
        <p:nvPicPr>
          <p:cNvPr id="26" name="Picture 7">
            <a:extLst>
              <a:ext uri="{FF2B5EF4-FFF2-40B4-BE49-F238E27FC236}">
                <a16:creationId xmlns:a16="http://schemas.microsoft.com/office/drawing/2014/main" id="{476A7AB0-51D3-F55B-D462-6DFD2DA529C6}"/>
              </a:ext>
            </a:extLst>
          </p:cNvPr>
          <p:cNvPicPr>
            <a:picLocks noChangeAspect="1"/>
          </p:cNvPicPr>
          <p:nvPr/>
        </p:nvPicPr>
        <p:blipFill>
          <a:blip r:embed="rId4">
            <a:alphaModFix amt="65999"/>
          </a:blip>
          <a:srcRect/>
          <a:stretch>
            <a:fillRect/>
          </a:stretch>
        </p:blipFill>
        <p:spPr>
          <a:xfrm>
            <a:off x="14828024" y="9262249"/>
            <a:ext cx="3231376" cy="876511"/>
          </a:xfrm>
          <a:prstGeom prst="rect">
            <a:avLst/>
          </a:prstGeom>
        </p:spPr>
      </p:pic>
    </p:spTree>
    <p:extLst>
      <p:ext uri="{BB962C8B-B14F-4D97-AF65-F5344CB8AC3E}">
        <p14:creationId xmlns:p14="http://schemas.microsoft.com/office/powerpoint/2010/main" val="4113605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
            <a:extLst>
              <a:ext uri="{FF2B5EF4-FFF2-40B4-BE49-F238E27FC236}">
                <a16:creationId xmlns:a16="http://schemas.microsoft.com/office/drawing/2014/main" id="{6747FB89-856F-E508-CB76-5BBE5C83FD76}"/>
              </a:ext>
            </a:extLst>
          </p:cNvPr>
          <p:cNvSpPr/>
          <p:nvPr/>
        </p:nvSpPr>
        <p:spPr>
          <a:xfrm>
            <a:off x="3194131" y="6736715"/>
            <a:ext cx="11391442" cy="205545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EEE15014-1989-85C4-ADE1-B5300351E602}"/>
              </a:ext>
            </a:extLst>
          </p:cNvPr>
          <p:cNvSpPr/>
          <p:nvPr/>
        </p:nvSpPr>
        <p:spPr>
          <a:xfrm>
            <a:off x="8841184" y="2512188"/>
            <a:ext cx="5744389"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Shape 1">
            <a:extLst>
              <a:ext uri="{FF2B5EF4-FFF2-40B4-BE49-F238E27FC236}">
                <a16:creationId xmlns:a16="http://schemas.microsoft.com/office/drawing/2014/main" id="{EBC1675D-EEBA-E394-446B-C478B00FBE97}"/>
              </a:ext>
            </a:extLst>
          </p:cNvPr>
          <p:cNvSpPr/>
          <p:nvPr/>
        </p:nvSpPr>
        <p:spPr>
          <a:xfrm>
            <a:off x="3194131" y="2528442"/>
            <a:ext cx="5445457" cy="4097844"/>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6" name="Text 0">
            <a:extLst>
              <a:ext uri="{FF2B5EF4-FFF2-40B4-BE49-F238E27FC236}">
                <a16:creationId xmlns:a16="http://schemas.microsoft.com/office/drawing/2014/main" id="{D446AA73-3ECD-BA9F-2ABD-82316C74061E}"/>
              </a:ext>
            </a:extLst>
          </p:cNvPr>
          <p:cNvSpPr/>
          <p:nvPr/>
        </p:nvSpPr>
        <p:spPr>
          <a:xfrm>
            <a:off x="1040868" y="1203329"/>
            <a:ext cx="14611958" cy="1080564"/>
          </a:xfrm>
          <a:prstGeom prst="rect">
            <a:avLst/>
          </a:prstGeom>
          <a:noFill/>
          <a:ln/>
        </p:spPr>
        <p:txBody>
          <a:bodyPr wrap="square" lIns="0" tIns="0" rIns="0" bIns="0" rtlCol="0" anchor="t"/>
          <a:lstStyle/>
          <a:p>
            <a:pPr defTabSz="1371600">
              <a:lnSpc>
                <a:spcPts val="7275"/>
              </a:lnSpc>
              <a:buClrTx/>
            </a:pPr>
            <a:r>
              <a:rPr lang="en-US" sz="4800" b="1" dirty="0">
                <a:solidFill>
                  <a:srgbClr val="462AF0"/>
                </a:solidFill>
                <a:latin typeface="Barlow" pitchFamily="2" charset="77"/>
                <a:ea typeface="Calibri"/>
                <a:cs typeface="Calibri"/>
              </a:rPr>
              <a:t>Background</a:t>
            </a:r>
          </a:p>
        </p:txBody>
      </p:sp>
      <p:sp>
        <p:nvSpPr>
          <p:cNvPr id="8" name="Text 2">
            <a:extLst>
              <a:ext uri="{FF2B5EF4-FFF2-40B4-BE49-F238E27FC236}">
                <a16:creationId xmlns:a16="http://schemas.microsoft.com/office/drawing/2014/main" id="{D95B5257-3C54-BA4D-D256-54760895A0B1}"/>
              </a:ext>
            </a:extLst>
          </p:cNvPr>
          <p:cNvSpPr/>
          <p:nvPr/>
        </p:nvSpPr>
        <p:spPr>
          <a:xfrm>
            <a:off x="3481729" y="2742112"/>
            <a:ext cx="3711000" cy="463808"/>
          </a:xfrm>
          <a:prstGeom prst="rect">
            <a:avLst/>
          </a:prstGeom>
          <a:noFill/>
          <a:ln/>
        </p:spPr>
        <p:txBody>
          <a:bodyPr wrap="none" lIns="0" tIns="0" rIns="0" bIns="0" rtlCol="0" anchor="t"/>
          <a:lstStyle/>
          <a:p>
            <a:pPr defTabSz="137160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Global Context</a:t>
            </a:r>
            <a:endParaRPr lang="en-US" sz="2850" b="1" kern="1200" dirty="0">
              <a:solidFill>
                <a:schemeClr val="tx1"/>
              </a:solidFill>
              <a:latin typeface="Barlow" panose="00000500000000000000" pitchFamily="2" charset="0"/>
              <a:ea typeface="+mn-ea"/>
              <a:cs typeface="+mn-cs"/>
            </a:endParaRPr>
          </a:p>
        </p:txBody>
      </p:sp>
      <p:sp>
        <p:nvSpPr>
          <p:cNvPr id="9" name="Text 3">
            <a:extLst>
              <a:ext uri="{FF2B5EF4-FFF2-40B4-BE49-F238E27FC236}">
                <a16:creationId xmlns:a16="http://schemas.microsoft.com/office/drawing/2014/main" id="{DED6EC1A-45FA-BECD-E012-9CB1D7277F3D}"/>
              </a:ext>
            </a:extLst>
          </p:cNvPr>
          <p:cNvSpPr/>
          <p:nvPr/>
        </p:nvSpPr>
        <p:spPr>
          <a:xfrm>
            <a:off x="3481729" y="3350858"/>
            <a:ext cx="4727277" cy="2490597"/>
          </a:xfrm>
          <a:prstGeom prst="rect">
            <a:avLst/>
          </a:prstGeom>
          <a:noFill/>
          <a:ln/>
        </p:spPr>
        <p:txBody>
          <a:bodyPr wrap="square" lIns="0" tIns="0" rIns="0" bIns="0" rtlCol="0" anchor="t"/>
          <a:lstStyle/>
          <a:p>
            <a:pPr algn="just" defTabSz="1371600">
              <a:lnSpc>
                <a:spcPts val="3525"/>
              </a:lnSpc>
              <a:buClrTx/>
            </a:pPr>
            <a:r>
              <a:rPr lang="en-US" sz="2100" dirty="0">
                <a:latin typeface="Barlow" pitchFamily="2" charset="77"/>
              </a:rPr>
              <a:t>People with disabilities represent approximately 15% of the global population, with 785-975 million being of working age. Fewer than 10% of individuals on the autism spectrum are in paid employment, compared to 45% of people with other disabilities.</a:t>
            </a:r>
          </a:p>
        </p:txBody>
      </p:sp>
      <p:sp>
        <p:nvSpPr>
          <p:cNvPr id="11" name="Text 5">
            <a:extLst>
              <a:ext uri="{FF2B5EF4-FFF2-40B4-BE49-F238E27FC236}">
                <a16:creationId xmlns:a16="http://schemas.microsoft.com/office/drawing/2014/main" id="{D1A2B6D3-57D8-19F5-DDE4-220892763246}"/>
              </a:ext>
            </a:extLst>
          </p:cNvPr>
          <p:cNvSpPr/>
          <p:nvPr/>
        </p:nvSpPr>
        <p:spPr>
          <a:xfrm>
            <a:off x="9128480" y="2755534"/>
            <a:ext cx="3711000" cy="463808"/>
          </a:xfrm>
          <a:prstGeom prst="rect">
            <a:avLst/>
          </a:prstGeom>
          <a:noFill/>
          <a:ln/>
        </p:spPr>
        <p:txBody>
          <a:bodyPr wrap="none" lIns="0" tIns="0" rIns="0" bIns="0" rtlCol="0" anchor="t"/>
          <a:lstStyle/>
          <a:p>
            <a:pPr defTabSz="137160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Neurodiversity</a:t>
            </a:r>
            <a:endParaRPr lang="en-US" sz="2850" b="1" kern="1200" dirty="0">
              <a:solidFill>
                <a:schemeClr val="tx1"/>
              </a:solidFill>
              <a:latin typeface="Barlow" panose="00000500000000000000" pitchFamily="2" charset="0"/>
              <a:ea typeface="+mn-ea"/>
              <a:cs typeface="+mn-cs"/>
            </a:endParaRPr>
          </a:p>
        </p:txBody>
      </p:sp>
      <p:sp>
        <p:nvSpPr>
          <p:cNvPr id="12" name="Text 6">
            <a:extLst>
              <a:ext uri="{FF2B5EF4-FFF2-40B4-BE49-F238E27FC236}">
                <a16:creationId xmlns:a16="http://schemas.microsoft.com/office/drawing/2014/main" id="{1A0C83A5-D910-1BAB-5F6B-5A42E1B90871}"/>
              </a:ext>
            </a:extLst>
          </p:cNvPr>
          <p:cNvSpPr/>
          <p:nvPr/>
        </p:nvSpPr>
        <p:spPr>
          <a:xfrm>
            <a:off x="9128480" y="3400907"/>
            <a:ext cx="5052599" cy="2333391"/>
          </a:xfrm>
          <a:prstGeom prst="rect">
            <a:avLst/>
          </a:prstGeom>
          <a:noFill/>
          <a:ln/>
        </p:spPr>
        <p:txBody>
          <a:bodyPr wrap="square" lIns="0" tIns="0" rIns="0" bIns="0" rtlCol="0" anchor="t"/>
          <a:lstStyle/>
          <a:p>
            <a:pPr algn="just" defTabSz="1371600">
              <a:lnSpc>
                <a:spcPts val="3525"/>
              </a:lnSpc>
              <a:buClrTx/>
            </a:pPr>
            <a:r>
              <a:rPr lang="en-US" sz="2100" kern="1200" dirty="0">
                <a:solidFill>
                  <a:schemeClr val="tx1"/>
                </a:solidFill>
                <a:latin typeface="Barlow" panose="00000500000000000000" pitchFamily="2" charset="0"/>
                <a:ea typeface="Sora Light" pitchFamily="34" charset="-122"/>
                <a:cs typeface="Sora Light" pitchFamily="34" charset="-120"/>
              </a:rPr>
              <a:t>"Neurodivergent" describes individuals whose selective neurocognitive functions fall outside prevalent societal norms. Autism spectrum disorder (ASD) affects approximately one in 100 children worldwide.</a:t>
            </a:r>
            <a:endParaRPr lang="en-US" sz="2100" kern="1200" dirty="0">
              <a:solidFill>
                <a:schemeClr val="tx1"/>
              </a:solidFill>
              <a:latin typeface="Barlow" panose="00000500000000000000" pitchFamily="2" charset="0"/>
              <a:ea typeface="+mn-ea"/>
              <a:cs typeface="+mn-cs"/>
            </a:endParaRPr>
          </a:p>
        </p:txBody>
      </p:sp>
      <p:sp>
        <p:nvSpPr>
          <p:cNvPr id="14" name="Text 8">
            <a:extLst>
              <a:ext uri="{FF2B5EF4-FFF2-40B4-BE49-F238E27FC236}">
                <a16:creationId xmlns:a16="http://schemas.microsoft.com/office/drawing/2014/main" id="{7CE0BF1B-DAE8-4D57-3325-F364B5E2FF43}"/>
              </a:ext>
            </a:extLst>
          </p:cNvPr>
          <p:cNvSpPr/>
          <p:nvPr/>
        </p:nvSpPr>
        <p:spPr>
          <a:xfrm>
            <a:off x="3469550" y="6873371"/>
            <a:ext cx="4022111" cy="463808"/>
          </a:xfrm>
          <a:prstGeom prst="rect">
            <a:avLst/>
          </a:prstGeom>
          <a:noFill/>
          <a:ln/>
        </p:spPr>
        <p:txBody>
          <a:bodyPr wrap="none" lIns="0" tIns="0" rIns="0" bIns="0" rtlCol="0" anchor="t"/>
          <a:lstStyle/>
          <a:p>
            <a:pPr defTabSz="1371600">
              <a:lnSpc>
                <a:spcPts val="3600"/>
              </a:lnSpc>
              <a:buClrTx/>
            </a:pPr>
            <a:r>
              <a:rPr lang="en-US" sz="2850" b="1" kern="1200" dirty="0">
                <a:solidFill>
                  <a:schemeClr val="tx1"/>
                </a:solidFill>
                <a:latin typeface="Barlow" panose="00000500000000000000" pitchFamily="2" charset="0"/>
                <a:ea typeface="Alexandria Semi Bold" pitchFamily="34" charset="-122"/>
                <a:cs typeface="Alexandria Semi Bold" pitchFamily="34" charset="-120"/>
              </a:rPr>
              <a:t>Employment Barriers</a:t>
            </a:r>
            <a:endParaRPr lang="en-US" sz="2850" b="1" kern="1200" dirty="0">
              <a:solidFill>
                <a:schemeClr val="tx1"/>
              </a:solidFill>
              <a:latin typeface="Barlow" panose="00000500000000000000" pitchFamily="2" charset="0"/>
              <a:ea typeface="+mn-ea"/>
              <a:cs typeface="+mn-cs"/>
            </a:endParaRPr>
          </a:p>
        </p:txBody>
      </p:sp>
      <p:sp>
        <p:nvSpPr>
          <p:cNvPr id="15" name="Text 9">
            <a:extLst>
              <a:ext uri="{FF2B5EF4-FFF2-40B4-BE49-F238E27FC236}">
                <a16:creationId xmlns:a16="http://schemas.microsoft.com/office/drawing/2014/main" id="{18AC2431-A726-B44E-C289-9E882BE19535}"/>
              </a:ext>
            </a:extLst>
          </p:cNvPr>
          <p:cNvSpPr/>
          <p:nvPr/>
        </p:nvSpPr>
        <p:spPr>
          <a:xfrm>
            <a:off x="3469549" y="7411116"/>
            <a:ext cx="10605969" cy="1804512"/>
          </a:xfrm>
          <a:prstGeom prst="rect">
            <a:avLst/>
          </a:prstGeom>
          <a:noFill/>
          <a:ln/>
        </p:spPr>
        <p:txBody>
          <a:bodyPr wrap="square" lIns="0" tIns="0" rIns="0" bIns="0" rtlCol="0" anchor="t"/>
          <a:lstStyle/>
          <a:p>
            <a:pPr algn="just" defTabSz="1371600">
              <a:lnSpc>
                <a:spcPts val="3525"/>
              </a:lnSpc>
              <a:buClrTx/>
            </a:pPr>
            <a:r>
              <a:rPr lang="en-US" sz="2100" kern="1200" dirty="0">
                <a:solidFill>
                  <a:schemeClr val="tx1"/>
                </a:solidFill>
                <a:latin typeface="Barlow" panose="00000500000000000000" pitchFamily="2" charset="0"/>
                <a:ea typeface="Sora Light" pitchFamily="34" charset="-122"/>
                <a:cs typeface="Sora Light" pitchFamily="34" charset="-120"/>
              </a:rPr>
              <a:t>Autistic individuals frequently encounter barriers due to systemic and social factors. Challenges related to communication, sensory processing, and social expectations can make traditional hiring and work environments inaccessible.</a:t>
            </a:r>
            <a:endParaRPr lang="en-US" sz="2100" kern="1200" dirty="0">
              <a:solidFill>
                <a:schemeClr val="tx1"/>
              </a:solidFill>
              <a:latin typeface="Barlow" panose="00000500000000000000" pitchFamily="2" charset="0"/>
              <a:ea typeface="+mn-ea"/>
              <a:cs typeface="+mn-cs"/>
            </a:endParaRPr>
          </a:p>
        </p:txBody>
      </p:sp>
    </p:spTree>
    <p:extLst>
      <p:ext uri="{BB962C8B-B14F-4D97-AF65-F5344CB8AC3E}">
        <p14:creationId xmlns:p14="http://schemas.microsoft.com/office/powerpoint/2010/main" val="331047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279590F0-A91E-D74A-BEA8-C5F7532CC37C}"/>
              </a:ext>
            </a:extLst>
          </p:cNvPr>
          <p:cNvSpPr/>
          <p:nvPr/>
        </p:nvSpPr>
        <p:spPr>
          <a:xfrm>
            <a:off x="12684789" y="3231562"/>
            <a:ext cx="5209263"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1" name="Shape 1">
            <a:extLst>
              <a:ext uri="{FF2B5EF4-FFF2-40B4-BE49-F238E27FC236}">
                <a16:creationId xmlns:a16="http://schemas.microsoft.com/office/drawing/2014/main" id="{012EF3B5-E384-92C6-33F8-15B8936BEE71}"/>
              </a:ext>
            </a:extLst>
          </p:cNvPr>
          <p:cNvSpPr/>
          <p:nvPr/>
        </p:nvSpPr>
        <p:spPr>
          <a:xfrm>
            <a:off x="6474934" y="3231562"/>
            <a:ext cx="5897188"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3" name="Shape 1">
            <a:extLst>
              <a:ext uri="{FF2B5EF4-FFF2-40B4-BE49-F238E27FC236}">
                <a16:creationId xmlns:a16="http://schemas.microsoft.com/office/drawing/2014/main" id="{C6028E2D-68BA-77EF-B8CF-14A0B97B128B}"/>
              </a:ext>
            </a:extLst>
          </p:cNvPr>
          <p:cNvSpPr/>
          <p:nvPr/>
        </p:nvSpPr>
        <p:spPr>
          <a:xfrm>
            <a:off x="226926" y="3231562"/>
            <a:ext cx="5897188" cy="5200650"/>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D27F8EF7-DB36-B5BA-018F-5986104BC13A}"/>
              </a:ext>
            </a:extLst>
          </p:cNvPr>
          <p:cNvSpPr>
            <a:spLocks noGrp="1"/>
          </p:cNvSpPr>
          <p:nvPr>
            <p:ph type="title"/>
          </p:nvPr>
        </p:nvSpPr>
        <p:spPr>
          <a:xfrm>
            <a:off x="339839" y="1548255"/>
            <a:ext cx="17196875" cy="1069061"/>
          </a:xfrm>
        </p:spPr>
        <p:txBody>
          <a:bodyPr/>
          <a:lstStyle/>
          <a:p>
            <a:r>
              <a:rPr lang="en-US" sz="4800" dirty="0">
                <a:solidFill>
                  <a:srgbClr val="462AF0"/>
                </a:solidFill>
              </a:rPr>
              <a:t>The Value of Neurodiversity in Hospitality</a:t>
            </a:r>
            <a:endParaRPr lang="it-IT" sz="4800" dirty="0">
              <a:solidFill>
                <a:srgbClr val="462AF0"/>
              </a:solidFill>
            </a:endParaRPr>
          </a:p>
        </p:txBody>
      </p:sp>
      <p:sp>
        <p:nvSpPr>
          <p:cNvPr id="4" name="Text 0">
            <a:extLst>
              <a:ext uri="{FF2B5EF4-FFF2-40B4-BE49-F238E27FC236}">
                <a16:creationId xmlns:a16="http://schemas.microsoft.com/office/drawing/2014/main" id="{13A90AF9-1846-771F-B886-641AE4EE1893}"/>
              </a:ext>
            </a:extLst>
          </p:cNvPr>
          <p:cNvSpPr/>
          <p:nvPr/>
        </p:nvSpPr>
        <p:spPr>
          <a:xfrm>
            <a:off x="751286" y="1496141"/>
            <a:ext cx="17903487" cy="1069062"/>
          </a:xfrm>
          <a:prstGeom prst="rect">
            <a:avLst/>
          </a:prstGeom>
          <a:noFill/>
          <a:ln/>
        </p:spPr>
        <p:txBody>
          <a:bodyPr wrap="none" lIns="0" tIns="0" rIns="0" bIns="0" rtlCol="0" anchor="t"/>
          <a:lstStyle/>
          <a:p>
            <a:pPr defTabSz="1371600">
              <a:lnSpc>
                <a:spcPts val="8400"/>
              </a:lnSpc>
              <a:buClrTx/>
            </a:pPr>
            <a:endParaRPr lang="en-US" sz="6675" kern="1200" dirty="0">
              <a:solidFill>
                <a:prstClr val="black"/>
              </a:solidFill>
              <a:latin typeface="Barlow" panose="00000500000000000000" pitchFamily="2" charset="0"/>
              <a:ea typeface="+mn-ea"/>
              <a:cs typeface="+mn-cs"/>
            </a:endParaRPr>
          </a:p>
        </p:txBody>
      </p:sp>
      <p:sp>
        <p:nvSpPr>
          <p:cNvPr id="5" name="Text 1">
            <a:extLst>
              <a:ext uri="{FF2B5EF4-FFF2-40B4-BE49-F238E27FC236}">
                <a16:creationId xmlns:a16="http://schemas.microsoft.com/office/drawing/2014/main" id="{C51F05F6-FC31-70A1-D69B-328534BC90D6}"/>
              </a:ext>
            </a:extLst>
          </p:cNvPr>
          <p:cNvSpPr/>
          <p:nvPr/>
        </p:nvSpPr>
        <p:spPr>
          <a:xfrm>
            <a:off x="488251" y="3387472"/>
            <a:ext cx="4276070" cy="534353"/>
          </a:xfrm>
          <a:prstGeom prst="rect">
            <a:avLst/>
          </a:prstGeom>
          <a:noFill/>
          <a:ln/>
        </p:spPr>
        <p:txBody>
          <a:bodyPr wrap="none" lIns="0" tIns="0" rIns="0" bIns="0" rtlCol="0" anchor="t"/>
          <a:lstStyle/>
          <a:p>
            <a:pPr defTabSz="137160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Business Benefits</a:t>
            </a:r>
            <a:endParaRPr lang="en-US" sz="3300" b="1" kern="1200" dirty="0">
              <a:solidFill>
                <a:prstClr val="black"/>
              </a:solidFill>
              <a:latin typeface="Barlow" panose="00000500000000000000" pitchFamily="2" charset="0"/>
              <a:ea typeface="+mn-ea"/>
              <a:cs typeface="+mn-cs"/>
            </a:endParaRPr>
          </a:p>
        </p:txBody>
      </p:sp>
      <p:sp>
        <p:nvSpPr>
          <p:cNvPr id="6" name="Text 2">
            <a:extLst>
              <a:ext uri="{FF2B5EF4-FFF2-40B4-BE49-F238E27FC236}">
                <a16:creationId xmlns:a16="http://schemas.microsoft.com/office/drawing/2014/main" id="{34E17984-8A52-463F-0E8B-6CACF0273463}"/>
              </a:ext>
            </a:extLst>
          </p:cNvPr>
          <p:cNvSpPr/>
          <p:nvPr/>
        </p:nvSpPr>
        <p:spPr>
          <a:xfrm>
            <a:off x="539593" y="4050231"/>
            <a:ext cx="5271854" cy="5200650"/>
          </a:xfrm>
          <a:prstGeom prst="rect">
            <a:avLst/>
          </a:prstGeom>
          <a:noFill/>
          <a:ln/>
        </p:spPr>
        <p:txBody>
          <a:bodyPr wrap="square" lIns="0" tIns="0" rIns="0" bIns="0" rtlCol="0" anchor="t"/>
          <a:lstStyle/>
          <a:p>
            <a:pPr algn="just" defTabSz="137160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In tourism and hospitality—sectors that thrive on diversity, personalisation, and human connection—embracing neurodiversity is not only ethical but practical. With proper support, autistic professionals bring strong assets such as attention to detail, reliability, creative problem-solving, and customer care consistency.</a:t>
            </a:r>
            <a:endParaRPr lang="en-US" sz="2100" kern="1200" dirty="0">
              <a:solidFill>
                <a:prstClr val="black"/>
              </a:solidFill>
              <a:latin typeface="Barlow" panose="00000500000000000000" pitchFamily="2" charset="0"/>
              <a:ea typeface="+mn-ea"/>
              <a:cs typeface="+mn-cs"/>
            </a:endParaRPr>
          </a:p>
        </p:txBody>
      </p:sp>
      <p:sp>
        <p:nvSpPr>
          <p:cNvPr id="7" name="Text 3">
            <a:extLst>
              <a:ext uri="{FF2B5EF4-FFF2-40B4-BE49-F238E27FC236}">
                <a16:creationId xmlns:a16="http://schemas.microsoft.com/office/drawing/2014/main" id="{14160CED-7282-D515-4037-20CD1F470001}"/>
              </a:ext>
            </a:extLst>
          </p:cNvPr>
          <p:cNvSpPr/>
          <p:nvPr/>
        </p:nvSpPr>
        <p:spPr>
          <a:xfrm>
            <a:off x="6787601" y="3387472"/>
            <a:ext cx="4494434" cy="534353"/>
          </a:xfrm>
          <a:prstGeom prst="rect">
            <a:avLst/>
          </a:prstGeom>
          <a:noFill/>
          <a:ln/>
        </p:spPr>
        <p:txBody>
          <a:bodyPr wrap="none" lIns="0" tIns="0" rIns="0" bIns="0" rtlCol="0" anchor="t"/>
          <a:lstStyle/>
          <a:p>
            <a:pPr defTabSz="137160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Societal Impact</a:t>
            </a:r>
            <a:endParaRPr lang="en-US" sz="3300" b="1" kern="1200" dirty="0">
              <a:solidFill>
                <a:prstClr val="black"/>
              </a:solidFill>
              <a:latin typeface="Barlow" panose="00000500000000000000" pitchFamily="2" charset="0"/>
              <a:ea typeface="+mn-ea"/>
              <a:cs typeface="+mn-cs"/>
            </a:endParaRPr>
          </a:p>
        </p:txBody>
      </p:sp>
      <p:sp>
        <p:nvSpPr>
          <p:cNvPr id="8" name="Text 4">
            <a:extLst>
              <a:ext uri="{FF2B5EF4-FFF2-40B4-BE49-F238E27FC236}">
                <a16:creationId xmlns:a16="http://schemas.microsoft.com/office/drawing/2014/main" id="{19EC5949-A826-17DB-DCE2-D1E9E60DAAF5}"/>
              </a:ext>
            </a:extLst>
          </p:cNvPr>
          <p:cNvSpPr/>
          <p:nvPr/>
        </p:nvSpPr>
        <p:spPr>
          <a:xfrm>
            <a:off x="6787601" y="4090721"/>
            <a:ext cx="5271854" cy="4160520"/>
          </a:xfrm>
          <a:prstGeom prst="rect">
            <a:avLst/>
          </a:prstGeom>
          <a:noFill/>
          <a:ln/>
        </p:spPr>
        <p:txBody>
          <a:bodyPr wrap="square" lIns="0" tIns="0" rIns="0" bIns="0" rtlCol="0" anchor="t"/>
          <a:lstStyle/>
          <a:p>
            <a:pPr algn="just" defTabSz="137160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Employing autistic individuals benefits broader society by promoting independence, enhancing well-being, and enabling individuals to contribute economically and socially, including through taxation and civic participation.</a:t>
            </a:r>
            <a:endParaRPr lang="en-US" sz="2100" kern="1200" dirty="0">
              <a:solidFill>
                <a:prstClr val="black"/>
              </a:solidFill>
              <a:latin typeface="Barlow" panose="00000500000000000000" pitchFamily="2" charset="0"/>
              <a:ea typeface="+mn-ea"/>
              <a:cs typeface="+mn-cs"/>
            </a:endParaRPr>
          </a:p>
        </p:txBody>
      </p:sp>
      <p:sp>
        <p:nvSpPr>
          <p:cNvPr id="9" name="Text 5">
            <a:extLst>
              <a:ext uri="{FF2B5EF4-FFF2-40B4-BE49-F238E27FC236}">
                <a16:creationId xmlns:a16="http://schemas.microsoft.com/office/drawing/2014/main" id="{8AF677D3-2E84-C77D-6CAA-18B22000996A}"/>
              </a:ext>
            </a:extLst>
          </p:cNvPr>
          <p:cNvSpPr/>
          <p:nvPr/>
        </p:nvSpPr>
        <p:spPr>
          <a:xfrm>
            <a:off x="13112233" y="3387471"/>
            <a:ext cx="4424481" cy="534353"/>
          </a:xfrm>
          <a:prstGeom prst="rect">
            <a:avLst/>
          </a:prstGeom>
          <a:noFill/>
          <a:ln/>
        </p:spPr>
        <p:txBody>
          <a:bodyPr wrap="none" lIns="0" tIns="0" rIns="0" bIns="0" rtlCol="0" anchor="t"/>
          <a:lstStyle/>
          <a:p>
            <a:pPr defTabSz="1371600">
              <a:lnSpc>
                <a:spcPts val="4200"/>
              </a:lnSpc>
              <a:buClrTx/>
            </a:pPr>
            <a:r>
              <a:rPr lang="en-US" sz="3300" b="1" kern="1200" dirty="0">
                <a:solidFill>
                  <a:srgbClr val="1F1E1E"/>
                </a:solidFill>
                <a:latin typeface="Barlow" panose="00000500000000000000" pitchFamily="2" charset="0"/>
                <a:ea typeface="Alexandria Semi Bold" pitchFamily="34" charset="-122"/>
                <a:cs typeface="Alexandria Semi Bold" pitchFamily="34" charset="-120"/>
              </a:rPr>
              <a:t>Strategic Advantage</a:t>
            </a:r>
            <a:endParaRPr lang="en-US" sz="3300" b="1" kern="1200" dirty="0">
              <a:solidFill>
                <a:prstClr val="black"/>
              </a:solidFill>
              <a:latin typeface="Barlow" panose="00000500000000000000" pitchFamily="2" charset="0"/>
              <a:ea typeface="+mn-ea"/>
              <a:cs typeface="+mn-cs"/>
            </a:endParaRPr>
          </a:p>
        </p:txBody>
      </p:sp>
      <p:sp>
        <p:nvSpPr>
          <p:cNvPr id="10" name="Text 6">
            <a:extLst>
              <a:ext uri="{FF2B5EF4-FFF2-40B4-BE49-F238E27FC236}">
                <a16:creationId xmlns:a16="http://schemas.microsoft.com/office/drawing/2014/main" id="{092DCD3C-EBDC-8DA5-73EB-8B4AD8707A59}"/>
              </a:ext>
            </a:extLst>
          </p:cNvPr>
          <p:cNvSpPr/>
          <p:nvPr/>
        </p:nvSpPr>
        <p:spPr>
          <a:xfrm>
            <a:off x="13112233" y="4104039"/>
            <a:ext cx="4187273" cy="3120390"/>
          </a:xfrm>
          <a:prstGeom prst="rect">
            <a:avLst/>
          </a:prstGeom>
          <a:noFill/>
          <a:ln/>
        </p:spPr>
        <p:txBody>
          <a:bodyPr wrap="square" lIns="0" tIns="0" rIns="0" bIns="0" rtlCol="0" anchor="t"/>
          <a:lstStyle/>
          <a:p>
            <a:pPr defTabSz="1371600">
              <a:lnSpc>
                <a:spcPts val="4050"/>
              </a:lnSpc>
              <a:buClrTx/>
            </a:pPr>
            <a:r>
              <a:rPr lang="en-US" sz="2100" kern="1200" dirty="0">
                <a:solidFill>
                  <a:srgbClr val="3B3535"/>
                </a:solidFill>
                <a:latin typeface="Barlow" panose="00000500000000000000" pitchFamily="2" charset="0"/>
                <a:ea typeface="Sora Light" pitchFamily="34" charset="-122"/>
                <a:cs typeface="Sora Light" pitchFamily="34" charset="-120"/>
              </a:rPr>
              <a:t>Inclusive employment should not be viewed solely as an act of Corporate Social Responsibility (CSR) but as an investment in talent and innovation, building genuinely diverse and high-performing teams.</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37936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a:extLst>
              <a:ext uri="{FF2B5EF4-FFF2-40B4-BE49-F238E27FC236}">
                <a16:creationId xmlns:a16="http://schemas.microsoft.com/office/drawing/2014/main" id="{9F5CF954-955E-3F54-E0BA-717AE5B74BF1}"/>
              </a:ext>
            </a:extLst>
          </p:cNvPr>
          <p:cNvSpPr/>
          <p:nvPr/>
        </p:nvSpPr>
        <p:spPr>
          <a:xfrm>
            <a:off x="13402100" y="2756848"/>
            <a:ext cx="4885899" cy="5771565"/>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518D146D-AC7A-D517-0EA0-863FDED09BC9}"/>
              </a:ext>
            </a:extLst>
          </p:cNvPr>
          <p:cNvSpPr>
            <a:spLocks noGrp="1"/>
          </p:cNvSpPr>
          <p:nvPr>
            <p:ph type="title"/>
          </p:nvPr>
        </p:nvSpPr>
        <p:spPr>
          <a:xfrm>
            <a:off x="367596" y="1458097"/>
            <a:ext cx="14413725" cy="1020142"/>
          </a:xfrm>
        </p:spPr>
        <p:txBody>
          <a:bodyPr vert="horz" lIns="91440" tIns="45720" rIns="91440" bIns="45720" rtlCol="0" anchor="ctr">
            <a:noAutofit/>
          </a:bodyPr>
          <a:lstStyle/>
          <a:p>
            <a:r>
              <a:rPr lang="it-IT" sz="4800" dirty="0">
                <a:solidFill>
                  <a:srgbClr val="462AF0"/>
                </a:solidFill>
              </a:rPr>
              <a:t>Corporate Social </a:t>
            </a:r>
            <a:r>
              <a:rPr lang="it-IT" sz="4800" dirty="0" err="1">
                <a:solidFill>
                  <a:srgbClr val="462AF0"/>
                </a:solidFill>
              </a:rPr>
              <a:t>Responsibility</a:t>
            </a:r>
            <a:r>
              <a:rPr lang="it-IT" sz="4800" dirty="0">
                <a:solidFill>
                  <a:srgbClr val="462AF0"/>
                </a:solidFill>
              </a:rPr>
              <a:t> (CSR): </a:t>
            </a:r>
            <a:br>
              <a:rPr lang="it-IT" sz="4800" dirty="0">
                <a:solidFill>
                  <a:srgbClr val="462AF0"/>
                </a:solidFill>
              </a:rPr>
            </a:br>
            <a:r>
              <a:rPr lang="it-IT" sz="4800" dirty="0">
                <a:solidFill>
                  <a:srgbClr val="462AF0"/>
                </a:solidFill>
              </a:rPr>
              <a:t>Core Concepts</a:t>
            </a:r>
            <a:br>
              <a:rPr lang="it-IT" sz="4800" dirty="0">
                <a:solidFill>
                  <a:srgbClr val="462AF0"/>
                </a:solidFill>
              </a:rPr>
            </a:br>
            <a:endParaRPr lang="it-IT" sz="4800" dirty="0">
              <a:solidFill>
                <a:srgbClr val="462AF0"/>
              </a:solidFill>
            </a:endParaRPr>
          </a:p>
        </p:txBody>
      </p:sp>
      <p:sp>
        <p:nvSpPr>
          <p:cNvPr id="6" name="CasellaDiTesto 5">
            <a:extLst>
              <a:ext uri="{FF2B5EF4-FFF2-40B4-BE49-F238E27FC236}">
                <a16:creationId xmlns:a16="http://schemas.microsoft.com/office/drawing/2014/main" id="{E6BBF297-4682-52A0-58F1-9343E8D58A6B}"/>
              </a:ext>
            </a:extLst>
          </p:cNvPr>
          <p:cNvSpPr txBox="1"/>
          <p:nvPr/>
        </p:nvSpPr>
        <p:spPr>
          <a:xfrm>
            <a:off x="13628868" y="2896102"/>
            <a:ext cx="4432362" cy="5632311"/>
          </a:xfrm>
          <a:prstGeom prst="rect">
            <a:avLst/>
          </a:prstGeom>
          <a:noFill/>
        </p:spPr>
        <p:txBody>
          <a:bodyPr wrap="square">
            <a:spAutoFit/>
          </a:bodyPr>
          <a:lstStyle/>
          <a:p>
            <a:pPr algn="just" defTabSz="1371600">
              <a:buClrTx/>
            </a:pPr>
            <a:r>
              <a:rPr lang="en-US" sz="2400" kern="1200" dirty="0">
                <a:solidFill>
                  <a:prstClr val="black"/>
                </a:solidFill>
                <a:latin typeface="Barlow" panose="00000500000000000000" pitchFamily="2" charset="0"/>
                <a:ea typeface="+mn-ea"/>
                <a:cs typeface="+mn-cs"/>
              </a:rPr>
              <a:t>Corporate Social Responsibility represents a company's commitment to operating in ways that enhance societal well-being while </a:t>
            </a:r>
            <a:r>
              <a:rPr lang="en-US" sz="2400" kern="1200" dirty="0" err="1">
                <a:solidFill>
                  <a:prstClr val="black"/>
                </a:solidFill>
                <a:latin typeface="Barlow" panose="00000500000000000000" pitchFamily="2" charset="0"/>
                <a:ea typeface="+mn-ea"/>
                <a:cs typeface="+mn-cs"/>
              </a:rPr>
              <a:t>minimising</a:t>
            </a:r>
            <a:r>
              <a:rPr lang="en-US" sz="2400" kern="1200" dirty="0">
                <a:solidFill>
                  <a:prstClr val="black"/>
                </a:solidFill>
                <a:latin typeface="Barlow" panose="00000500000000000000" pitchFamily="2" charset="0"/>
                <a:ea typeface="+mn-ea"/>
                <a:cs typeface="+mn-cs"/>
              </a:rPr>
              <a:t> negative impacts on people and the planet. </a:t>
            </a:r>
          </a:p>
          <a:p>
            <a:pPr algn="just" defTabSz="1371600">
              <a:buClrTx/>
            </a:pPr>
            <a:endParaRPr lang="en-US" sz="2400" kern="1200" dirty="0">
              <a:solidFill>
                <a:prstClr val="black"/>
              </a:solidFill>
              <a:latin typeface="Barlow" panose="00000500000000000000" pitchFamily="2" charset="0"/>
              <a:ea typeface="+mn-ea"/>
              <a:cs typeface="+mn-cs"/>
            </a:endParaRPr>
          </a:p>
          <a:p>
            <a:pPr algn="just" defTabSz="1371600">
              <a:buClrTx/>
            </a:pPr>
            <a:r>
              <a:rPr lang="en-US" sz="2400" kern="1200" dirty="0">
                <a:solidFill>
                  <a:prstClr val="black"/>
                </a:solidFill>
                <a:latin typeface="Barlow" panose="00000500000000000000" pitchFamily="2" charset="0"/>
                <a:ea typeface="+mn-ea"/>
                <a:cs typeface="+mn-cs"/>
              </a:rPr>
              <a:t>Today, businesses' role extends far beyond creating jobs and delivering goods and services—it includes responsibilities related to human rights, </a:t>
            </a:r>
            <a:r>
              <a:rPr lang="en-US" sz="2400" kern="1200" dirty="0" err="1">
                <a:solidFill>
                  <a:prstClr val="black"/>
                </a:solidFill>
                <a:latin typeface="Barlow" panose="00000500000000000000" pitchFamily="2" charset="0"/>
                <a:ea typeface="+mn-ea"/>
                <a:cs typeface="+mn-cs"/>
              </a:rPr>
              <a:t>labour</a:t>
            </a:r>
            <a:r>
              <a:rPr lang="en-US" sz="2400" kern="1200" dirty="0">
                <a:solidFill>
                  <a:prstClr val="black"/>
                </a:solidFill>
                <a:latin typeface="Barlow" panose="00000500000000000000" pitchFamily="2" charset="0"/>
                <a:ea typeface="+mn-ea"/>
                <a:cs typeface="+mn-cs"/>
              </a:rPr>
              <a:t> conditions, public health, and inclusive development</a:t>
            </a:r>
            <a:r>
              <a:rPr lang="en-US" sz="2100" b="1" kern="1200" dirty="0">
                <a:solidFill>
                  <a:prstClr val="black"/>
                </a:solidFill>
                <a:latin typeface="Barlow" panose="00000500000000000000" pitchFamily="2" charset="0"/>
                <a:ea typeface="+mn-ea"/>
                <a:cs typeface="+mn-cs"/>
              </a:rPr>
              <a:t>.</a:t>
            </a:r>
          </a:p>
        </p:txBody>
      </p:sp>
      <p:pic>
        <p:nvPicPr>
          <p:cNvPr id="7" name="Immagine 6">
            <a:extLst>
              <a:ext uri="{FF2B5EF4-FFF2-40B4-BE49-F238E27FC236}">
                <a16:creationId xmlns:a16="http://schemas.microsoft.com/office/drawing/2014/main" id="{C95C7F57-1259-47A1-B4D2-7E6DD7B8D5EF}"/>
              </a:ext>
            </a:extLst>
          </p:cNvPr>
          <p:cNvPicPr>
            <a:picLocks noChangeAspect="1"/>
          </p:cNvPicPr>
          <p:nvPr/>
        </p:nvPicPr>
        <p:blipFill>
          <a:blip r:embed="rId2"/>
          <a:stretch>
            <a:fillRect/>
          </a:stretch>
        </p:blipFill>
        <p:spPr>
          <a:xfrm>
            <a:off x="494873" y="3361482"/>
            <a:ext cx="13020611" cy="4701549"/>
          </a:xfrm>
          <a:prstGeom prst="rect">
            <a:avLst/>
          </a:prstGeom>
        </p:spPr>
      </p:pic>
    </p:spTree>
    <p:extLst>
      <p:ext uri="{BB962C8B-B14F-4D97-AF65-F5344CB8AC3E}">
        <p14:creationId xmlns:p14="http://schemas.microsoft.com/office/powerpoint/2010/main" val="45959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23FA13-0A45-1452-3EB1-E62D736A6CCF}"/>
              </a:ext>
            </a:extLst>
          </p:cNvPr>
          <p:cNvSpPr>
            <a:spLocks noGrp="1"/>
          </p:cNvSpPr>
          <p:nvPr>
            <p:ph type="title"/>
          </p:nvPr>
        </p:nvSpPr>
        <p:spPr>
          <a:xfrm>
            <a:off x="224829" y="715447"/>
            <a:ext cx="15773400" cy="1988345"/>
          </a:xfrm>
        </p:spPr>
        <p:txBody>
          <a:bodyPr/>
          <a:lstStyle/>
          <a:p>
            <a:r>
              <a:rPr lang="it-IT" sz="4800" dirty="0">
                <a:solidFill>
                  <a:srgbClr val="462AF0"/>
                </a:solidFill>
              </a:rPr>
              <a:t>Evolution of CSR Thinking</a:t>
            </a:r>
          </a:p>
        </p:txBody>
      </p:sp>
      <p:pic>
        <p:nvPicPr>
          <p:cNvPr id="4" name="Image 0" descr="preencoded.png">
            <a:extLst>
              <a:ext uri="{FF2B5EF4-FFF2-40B4-BE49-F238E27FC236}">
                <a16:creationId xmlns:a16="http://schemas.microsoft.com/office/drawing/2014/main" id="{491C3117-CFC4-93F0-A58D-707A1687C11C}"/>
              </a:ext>
            </a:extLst>
          </p:cNvPr>
          <p:cNvPicPr>
            <a:picLocks noChangeAspect="1"/>
          </p:cNvPicPr>
          <p:nvPr/>
        </p:nvPicPr>
        <p:blipFill>
          <a:blip r:embed="rId2"/>
          <a:stretch>
            <a:fillRect/>
          </a:stretch>
        </p:blipFill>
        <p:spPr>
          <a:xfrm>
            <a:off x="12917157" y="1283989"/>
            <a:ext cx="5146014" cy="7719023"/>
          </a:xfrm>
          <a:prstGeom prst="rect">
            <a:avLst/>
          </a:prstGeom>
        </p:spPr>
      </p:pic>
      <p:sp>
        <p:nvSpPr>
          <p:cNvPr id="26" name="Shape 1">
            <a:extLst>
              <a:ext uri="{FF2B5EF4-FFF2-40B4-BE49-F238E27FC236}">
                <a16:creationId xmlns:a16="http://schemas.microsoft.com/office/drawing/2014/main" id="{AFDE460D-96FF-31E8-010D-ADB9AA1E11DF}"/>
              </a:ext>
            </a:extLst>
          </p:cNvPr>
          <p:cNvSpPr/>
          <p:nvPr/>
        </p:nvSpPr>
        <p:spPr>
          <a:xfrm>
            <a:off x="1466432" y="2610147"/>
            <a:ext cx="68579" cy="6972078"/>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7" name="Shape 2">
            <a:extLst>
              <a:ext uri="{FF2B5EF4-FFF2-40B4-BE49-F238E27FC236}">
                <a16:creationId xmlns:a16="http://schemas.microsoft.com/office/drawing/2014/main" id="{7A15CC0B-AD82-426E-B381-A8176FFD9F69}"/>
              </a:ext>
            </a:extLst>
          </p:cNvPr>
          <p:cNvSpPr/>
          <p:nvPr/>
        </p:nvSpPr>
        <p:spPr>
          <a:xfrm>
            <a:off x="1761113" y="2921973"/>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28" name="Shape 3">
            <a:extLst>
              <a:ext uri="{FF2B5EF4-FFF2-40B4-BE49-F238E27FC236}">
                <a16:creationId xmlns:a16="http://schemas.microsoft.com/office/drawing/2014/main" id="{42E8C522-D9DF-2931-468E-F8327FECB493}"/>
              </a:ext>
            </a:extLst>
          </p:cNvPr>
          <p:cNvSpPr/>
          <p:nvPr/>
        </p:nvSpPr>
        <p:spPr>
          <a:xfrm>
            <a:off x="1137464" y="2651091"/>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b="1" kern="1200">
              <a:solidFill>
                <a:prstClr val="black"/>
              </a:solidFill>
              <a:latin typeface="Barlow" panose="00000500000000000000" pitchFamily="2" charset="0"/>
              <a:ea typeface="+mn-ea"/>
              <a:cs typeface="+mn-cs"/>
            </a:endParaRPr>
          </a:p>
        </p:txBody>
      </p:sp>
      <p:sp>
        <p:nvSpPr>
          <p:cNvPr id="29" name="Text 4">
            <a:extLst>
              <a:ext uri="{FF2B5EF4-FFF2-40B4-BE49-F238E27FC236}">
                <a16:creationId xmlns:a16="http://schemas.microsoft.com/office/drawing/2014/main" id="{09CDCA60-B0B5-5241-F3D6-F4C353E7E436}"/>
              </a:ext>
            </a:extLst>
          </p:cNvPr>
          <p:cNvSpPr/>
          <p:nvPr/>
        </p:nvSpPr>
        <p:spPr>
          <a:xfrm>
            <a:off x="1235599" y="2731815"/>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kern="1200" dirty="0">
                <a:solidFill>
                  <a:srgbClr val="3B3535"/>
                </a:solidFill>
                <a:latin typeface="Barlow" panose="00000500000000000000" pitchFamily="2" charset="0"/>
                <a:ea typeface="Alexandria Semi Bold" pitchFamily="34" charset="-122"/>
                <a:cs typeface="Alexandria Semi Bold" pitchFamily="34" charset="-120"/>
              </a:rPr>
              <a:t>1</a:t>
            </a:r>
            <a:endParaRPr lang="en-US" sz="2100" kern="1200" dirty="0">
              <a:solidFill>
                <a:prstClr val="black"/>
              </a:solidFill>
              <a:latin typeface="Barlow" panose="00000500000000000000" pitchFamily="2" charset="0"/>
              <a:ea typeface="+mn-ea"/>
              <a:cs typeface="+mn-cs"/>
            </a:endParaRPr>
          </a:p>
        </p:txBody>
      </p:sp>
      <p:sp>
        <p:nvSpPr>
          <p:cNvPr id="30" name="Text 5">
            <a:extLst>
              <a:ext uri="{FF2B5EF4-FFF2-40B4-BE49-F238E27FC236}">
                <a16:creationId xmlns:a16="http://schemas.microsoft.com/office/drawing/2014/main" id="{2590FCE0-E9B5-4FD9-155F-E098FAB63642}"/>
              </a:ext>
            </a:extLst>
          </p:cNvPr>
          <p:cNvSpPr/>
          <p:nvPr/>
        </p:nvSpPr>
        <p:spPr>
          <a:xfrm>
            <a:off x="2928938" y="2710519"/>
            <a:ext cx="4672191"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Early Foundations (1812)</a:t>
            </a:r>
            <a:endParaRPr lang="en-US" sz="2100" b="1" kern="1200" dirty="0">
              <a:solidFill>
                <a:prstClr val="black"/>
              </a:solidFill>
              <a:latin typeface="Barlow" panose="00000500000000000000" pitchFamily="2" charset="0"/>
              <a:ea typeface="+mn-ea"/>
              <a:cs typeface="+mn-cs"/>
            </a:endParaRPr>
          </a:p>
        </p:txBody>
      </p:sp>
      <p:sp>
        <p:nvSpPr>
          <p:cNvPr id="31" name="Text 6">
            <a:extLst>
              <a:ext uri="{FF2B5EF4-FFF2-40B4-BE49-F238E27FC236}">
                <a16:creationId xmlns:a16="http://schemas.microsoft.com/office/drawing/2014/main" id="{6994B4B7-4A22-A79C-8DEA-C6661B20B611}"/>
              </a:ext>
            </a:extLst>
          </p:cNvPr>
          <p:cNvSpPr/>
          <p:nvPr/>
        </p:nvSpPr>
        <p:spPr>
          <a:xfrm>
            <a:off x="2928938" y="3108055"/>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Robert Owen introduced a socially conscious business model focused on community welfare.</a:t>
            </a:r>
            <a:endParaRPr lang="en-US" sz="2100" kern="1200" dirty="0">
              <a:solidFill>
                <a:prstClr val="black"/>
              </a:solidFill>
              <a:latin typeface="Barlow" panose="00000500000000000000" pitchFamily="2" charset="0"/>
              <a:ea typeface="+mn-ea"/>
              <a:cs typeface="+mn-cs"/>
            </a:endParaRPr>
          </a:p>
        </p:txBody>
      </p:sp>
      <p:sp>
        <p:nvSpPr>
          <p:cNvPr id="32" name="Shape 7">
            <a:extLst>
              <a:ext uri="{FF2B5EF4-FFF2-40B4-BE49-F238E27FC236}">
                <a16:creationId xmlns:a16="http://schemas.microsoft.com/office/drawing/2014/main" id="{DEF64CCF-7B9F-DB88-90EF-E0C79D39BD47}"/>
              </a:ext>
            </a:extLst>
          </p:cNvPr>
          <p:cNvSpPr/>
          <p:nvPr/>
        </p:nvSpPr>
        <p:spPr>
          <a:xfrm>
            <a:off x="1761113" y="4617113"/>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3" name="Shape 8">
            <a:extLst>
              <a:ext uri="{FF2B5EF4-FFF2-40B4-BE49-F238E27FC236}">
                <a16:creationId xmlns:a16="http://schemas.microsoft.com/office/drawing/2014/main" id="{8414EC90-A280-0F58-5228-DC58704AA464}"/>
              </a:ext>
            </a:extLst>
          </p:cNvPr>
          <p:cNvSpPr/>
          <p:nvPr/>
        </p:nvSpPr>
        <p:spPr>
          <a:xfrm>
            <a:off x="1137464" y="4305287"/>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4" name="Text 9">
            <a:extLst>
              <a:ext uri="{FF2B5EF4-FFF2-40B4-BE49-F238E27FC236}">
                <a16:creationId xmlns:a16="http://schemas.microsoft.com/office/drawing/2014/main" id="{AE29FD13-66EB-415B-4CC4-FE5611793026}"/>
              </a:ext>
            </a:extLst>
          </p:cNvPr>
          <p:cNvSpPr/>
          <p:nvPr/>
        </p:nvSpPr>
        <p:spPr>
          <a:xfrm>
            <a:off x="1235602" y="4447136"/>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2</a:t>
            </a:r>
            <a:endParaRPr lang="en-US" sz="2100" b="1" kern="1200" dirty="0">
              <a:solidFill>
                <a:prstClr val="black"/>
              </a:solidFill>
              <a:latin typeface="Barlow" panose="00000500000000000000" pitchFamily="2" charset="0"/>
              <a:ea typeface="+mn-ea"/>
              <a:cs typeface="+mn-cs"/>
            </a:endParaRPr>
          </a:p>
        </p:txBody>
      </p:sp>
      <p:sp>
        <p:nvSpPr>
          <p:cNvPr id="35" name="Text 10">
            <a:extLst>
              <a:ext uri="{FF2B5EF4-FFF2-40B4-BE49-F238E27FC236}">
                <a16:creationId xmlns:a16="http://schemas.microsoft.com/office/drawing/2014/main" id="{E202F5A8-3C38-BCA5-751D-8C8ADAF247CA}"/>
              </a:ext>
            </a:extLst>
          </p:cNvPr>
          <p:cNvSpPr/>
          <p:nvPr/>
        </p:nvSpPr>
        <p:spPr>
          <a:xfrm>
            <a:off x="2928938" y="4405658"/>
            <a:ext cx="6113979"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Modern Framework (1960-1979)</a:t>
            </a:r>
            <a:endParaRPr lang="en-US" sz="2100" b="1" kern="1200" dirty="0">
              <a:solidFill>
                <a:prstClr val="black"/>
              </a:solidFill>
              <a:latin typeface="Barlow" panose="00000500000000000000" pitchFamily="2" charset="0"/>
              <a:ea typeface="+mn-ea"/>
              <a:cs typeface="+mn-cs"/>
            </a:endParaRPr>
          </a:p>
        </p:txBody>
      </p:sp>
      <p:sp>
        <p:nvSpPr>
          <p:cNvPr id="36" name="Text 11">
            <a:extLst>
              <a:ext uri="{FF2B5EF4-FFF2-40B4-BE49-F238E27FC236}">
                <a16:creationId xmlns:a16="http://schemas.microsoft.com/office/drawing/2014/main" id="{FDAEDF75-94A6-6B10-3E81-65A068C5231E}"/>
              </a:ext>
            </a:extLst>
          </p:cNvPr>
          <p:cNvSpPr/>
          <p:nvPr/>
        </p:nvSpPr>
        <p:spPr>
          <a:xfrm>
            <a:off x="2928938" y="4816141"/>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Scholars like Keith Davis and Archie Carroll framed CSR as layered responsibilities: economic, legal, ethical, and philanthropic.</a:t>
            </a:r>
            <a:endParaRPr lang="en-US" sz="2100" kern="1200" dirty="0">
              <a:solidFill>
                <a:prstClr val="black"/>
              </a:solidFill>
              <a:latin typeface="Barlow" panose="00000500000000000000" pitchFamily="2" charset="0"/>
              <a:ea typeface="+mn-ea"/>
              <a:cs typeface="+mn-cs"/>
            </a:endParaRPr>
          </a:p>
        </p:txBody>
      </p:sp>
      <p:sp>
        <p:nvSpPr>
          <p:cNvPr id="37" name="Shape 12">
            <a:extLst>
              <a:ext uri="{FF2B5EF4-FFF2-40B4-BE49-F238E27FC236}">
                <a16:creationId xmlns:a16="http://schemas.microsoft.com/office/drawing/2014/main" id="{3C21ADBE-4F7B-BB95-E61E-DD6DEE826A01}"/>
              </a:ext>
            </a:extLst>
          </p:cNvPr>
          <p:cNvSpPr/>
          <p:nvPr/>
        </p:nvSpPr>
        <p:spPr>
          <a:xfrm>
            <a:off x="1761113" y="6480476"/>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8" name="Shape 13">
            <a:extLst>
              <a:ext uri="{FF2B5EF4-FFF2-40B4-BE49-F238E27FC236}">
                <a16:creationId xmlns:a16="http://schemas.microsoft.com/office/drawing/2014/main" id="{F859E99B-9DEA-7358-AC28-0BC60FDA2D58}"/>
              </a:ext>
            </a:extLst>
          </p:cNvPr>
          <p:cNvSpPr/>
          <p:nvPr/>
        </p:nvSpPr>
        <p:spPr>
          <a:xfrm>
            <a:off x="1137464" y="6155720"/>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39" name="Text 14">
            <a:extLst>
              <a:ext uri="{FF2B5EF4-FFF2-40B4-BE49-F238E27FC236}">
                <a16:creationId xmlns:a16="http://schemas.microsoft.com/office/drawing/2014/main" id="{59B4E7ED-E2EB-9A7B-AFFE-0C403AB1AC7D}"/>
              </a:ext>
            </a:extLst>
          </p:cNvPr>
          <p:cNvSpPr/>
          <p:nvPr/>
        </p:nvSpPr>
        <p:spPr>
          <a:xfrm>
            <a:off x="1235602" y="6198203"/>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3</a:t>
            </a:r>
            <a:endParaRPr lang="en-US" sz="2100" b="1" kern="1200" dirty="0">
              <a:solidFill>
                <a:prstClr val="black"/>
              </a:solidFill>
              <a:latin typeface="Barlow" panose="00000500000000000000" pitchFamily="2" charset="0"/>
              <a:ea typeface="+mn-ea"/>
              <a:cs typeface="+mn-cs"/>
            </a:endParaRPr>
          </a:p>
        </p:txBody>
      </p:sp>
      <p:sp>
        <p:nvSpPr>
          <p:cNvPr id="40" name="Text 15">
            <a:extLst>
              <a:ext uri="{FF2B5EF4-FFF2-40B4-BE49-F238E27FC236}">
                <a16:creationId xmlns:a16="http://schemas.microsoft.com/office/drawing/2014/main" id="{6D473A4D-3D90-A227-3820-DB6187A51D8A}"/>
              </a:ext>
            </a:extLst>
          </p:cNvPr>
          <p:cNvSpPr/>
          <p:nvPr/>
        </p:nvSpPr>
        <p:spPr>
          <a:xfrm>
            <a:off x="2928938" y="6217267"/>
            <a:ext cx="6887646"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Strategic Integration (1990s-2000s)</a:t>
            </a:r>
            <a:endParaRPr lang="en-US" sz="2100" b="1" kern="1200" dirty="0">
              <a:solidFill>
                <a:prstClr val="black"/>
              </a:solidFill>
              <a:latin typeface="Barlow" panose="00000500000000000000" pitchFamily="2" charset="0"/>
              <a:ea typeface="+mn-ea"/>
              <a:cs typeface="+mn-cs"/>
            </a:endParaRPr>
          </a:p>
        </p:txBody>
      </p:sp>
      <p:sp>
        <p:nvSpPr>
          <p:cNvPr id="41" name="Text 16">
            <a:extLst>
              <a:ext uri="{FF2B5EF4-FFF2-40B4-BE49-F238E27FC236}">
                <a16:creationId xmlns:a16="http://schemas.microsoft.com/office/drawing/2014/main" id="{27B8FF22-C659-79AD-9E99-E016F748C884}"/>
              </a:ext>
            </a:extLst>
          </p:cNvPr>
          <p:cNvSpPr/>
          <p:nvPr/>
        </p:nvSpPr>
        <p:spPr>
          <a:xfrm>
            <a:off x="2928938" y="6666566"/>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Carroll's CSR Pyramid and Schwartz &amp; Carroll's Three-Domain Model integrated ethical, legal, and economic imperatives.</a:t>
            </a:r>
            <a:endParaRPr lang="en-US" sz="2100" kern="1200" dirty="0">
              <a:solidFill>
                <a:prstClr val="black"/>
              </a:solidFill>
              <a:latin typeface="Barlow" panose="00000500000000000000" pitchFamily="2" charset="0"/>
              <a:ea typeface="+mn-ea"/>
              <a:cs typeface="+mn-cs"/>
            </a:endParaRPr>
          </a:p>
        </p:txBody>
      </p:sp>
      <p:sp>
        <p:nvSpPr>
          <p:cNvPr id="42" name="Shape 17">
            <a:extLst>
              <a:ext uri="{FF2B5EF4-FFF2-40B4-BE49-F238E27FC236}">
                <a16:creationId xmlns:a16="http://schemas.microsoft.com/office/drawing/2014/main" id="{8E4F897B-C2FF-3F78-AD33-E3CB0410DF16}"/>
              </a:ext>
            </a:extLst>
          </p:cNvPr>
          <p:cNvSpPr/>
          <p:nvPr/>
        </p:nvSpPr>
        <p:spPr>
          <a:xfrm>
            <a:off x="1761113" y="8214449"/>
            <a:ext cx="877431" cy="34290"/>
          </a:xfrm>
          <a:prstGeom prst="roundRect">
            <a:avLst>
              <a:gd name="adj" fmla="val 358260"/>
            </a:avLst>
          </a:prstGeom>
          <a:solidFill>
            <a:srgbClr val="C1E5F5"/>
          </a:solidFill>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43" name="Shape 18">
            <a:extLst>
              <a:ext uri="{FF2B5EF4-FFF2-40B4-BE49-F238E27FC236}">
                <a16:creationId xmlns:a16="http://schemas.microsoft.com/office/drawing/2014/main" id="{3612B67A-26D3-FC07-CF16-9B88D1C048E4}"/>
              </a:ext>
            </a:extLst>
          </p:cNvPr>
          <p:cNvSpPr/>
          <p:nvPr/>
        </p:nvSpPr>
        <p:spPr>
          <a:xfrm>
            <a:off x="1137464" y="7889693"/>
            <a:ext cx="657939" cy="657939"/>
          </a:xfrm>
          <a:prstGeom prst="roundRect">
            <a:avLst>
              <a:gd name="adj" fmla="val 18672"/>
            </a:avLst>
          </a:prstGeom>
          <a:solidFill>
            <a:srgbClr val="C1E5F5"/>
          </a:solidFill>
          <a:ln w="7620">
            <a:solidFill>
              <a:srgbClr val="BBC2DC"/>
            </a:solidFill>
            <a:prstDash val="solid"/>
          </a:ln>
        </p:spPr>
        <p:txBody>
          <a:bodyPr/>
          <a:lstStyle/>
          <a:p>
            <a:pPr defTabSz="1371600">
              <a:buClrTx/>
            </a:pPr>
            <a:endParaRPr lang="it-IT" sz="2100" kern="1200">
              <a:solidFill>
                <a:prstClr val="black"/>
              </a:solidFill>
              <a:latin typeface="Barlow" panose="00000500000000000000" pitchFamily="2" charset="0"/>
              <a:ea typeface="+mn-ea"/>
              <a:cs typeface="+mn-cs"/>
            </a:endParaRPr>
          </a:p>
        </p:txBody>
      </p:sp>
      <p:sp>
        <p:nvSpPr>
          <p:cNvPr id="44" name="Text 19">
            <a:extLst>
              <a:ext uri="{FF2B5EF4-FFF2-40B4-BE49-F238E27FC236}">
                <a16:creationId xmlns:a16="http://schemas.microsoft.com/office/drawing/2014/main" id="{9B5CE5A9-6101-5A28-3A13-F536AF8BC1A0}"/>
              </a:ext>
            </a:extLst>
          </p:cNvPr>
          <p:cNvSpPr/>
          <p:nvPr/>
        </p:nvSpPr>
        <p:spPr>
          <a:xfrm>
            <a:off x="1269890" y="8047097"/>
            <a:ext cx="461666" cy="577215"/>
          </a:xfrm>
          <a:prstGeom prst="rect">
            <a:avLst/>
          </a:prstGeom>
          <a:solidFill>
            <a:srgbClr val="C1E5F5"/>
          </a:solidFill>
          <a:ln/>
        </p:spPr>
        <p:txBody>
          <a:bodyPr wrap="none" lIns="0" tIns="0" rIns="0" bIns="0" rtlCol="0" anchor="t"/>
          <a:lstStyle/>
          <a:p>
            <a:pPr algn="ctr" defTabSz="1371600">
              <a:lnSpc>
                <a:spcPts val="3600"/>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4</a:t>
            </a:r>
            <a:endParaRPr lang="en-US" sz="2100" b="1" kern="1200" dirty="0">
              <a:solidFill>
                <a:prstClr val="black"/>
              </a:solidFill>
              <a:latin typeface="Barlow" panose="00000500000000000000" pitchFamily="2" charset="0"/>
              <a:ea typeface="+mn-ea"/>
              <a:cs typeface="+mn-cs"/>
            </a:endParaRPr>
          </a:p>
        </p:txBody>
      </p:sp>
      <p:sp>
        <p:nvSpPr>
          <p:cNvPr id="45" name="Text 20">
            <a:extLst>
              <a:ext uri="{FF2B5EF4-FFF2-40B4-BE49-F238E27FC236}">
                <a16:creationId xmlns:a16="http://schemas.microsoft.com/office/drawing/2014/main" id="{BD817BD7-C656-3831-F285-19511749481F}"/>
              </a:ext>
            </a:extLst>
          </p:cNvPr>
          <p:cNvSpPr/>
          <p:nvPr/>
        </p:nvSpPr>
        <p:spPr>
          <a:xfrm>
            <a:off x="2928938" y="7990064"/>
            <a:ext cx="5570876" cy="480953"/>
          </a:xfrm>
          <a:prstGeom prst="rect">
            <a:avLst/>
          </a:prstGeom>
          <a:noFill/>
          <a:ln/>
        </p:spPr>
        <p:txBody>
          <a:bodyPr wrap="none" lIns="0" tIns="0" rIns="0" bIns="0" rtlCol="0" anchor="t"/>
          <a:lstStyle/>
          <a:p>
            <a:pPr defTabSz="1371600">
              <a:lnSpc>
                <a:spcPts val="3750"/>
              </a:lnSpc>
              <a:buClrTx/>
            </a:pPr>
            <a:r>
              <a:rPr lang="en-US" sz="2100" b="1" kern="1200" dirty="0">
                <a:solidFill>
                  <a:prstClr val="black"/>
                </a:solidFill>
                <a:latin typeface="Barlow" panose="00000500000000000000" pitchFamily="2" charset="0"/>
                <a:ea typeface="Alexandria Semi Bold" pitchFamily="34" charset="-122"/>
                <a:cs typeface="Alexandria Semi Bold" pitchFamily="34" charset="-120"/>
              </a:rPr>
              <a:t>Shared Value (2007-Present)</a:t>
            </a:r>
            <a:endParaRPr lang="en-US" sz="2100" b="1" kern="1200" dirty="0">
              <a:solidFill>
                <a:prstClr val="black"/>
              </a:solidFill>
              <a:latin typeface="Barlow" panose="00000500000000000000" pitchFamily="2" charset="0"/>
              <a:ea typeface="+mn-ea"/>
              <a:cs typeface="+mn-cs"/>
            </a:endParaRPr>
          </a:p>
        </p:txBody>
      </p:sp>
      <p:sp>
        <p:nvSpPr>
          <p:cNvPr id="46" name="Text 21">
            <a:extLst>
              <a:ext uri="{FF2B5EF4-FFF2-40B4-BE49-F238E27FC236}">
                <a16:creationId xmlns:a16="http://schemas.microsoft.com/office/drawing/2014/main" id="{77EB7595-1701-93A5-63B5-C75162B3ABBB}"/>
              </a:ext>
            </a:extLst>
          </p:cNvPr>
          <p:cNvSpPr/>
          <p:nvPr/>
        </p:nvSpPr>
        <p:spPr>
          <a:xfrm>
            <a:off x="2928938" y="8426425"/>
            <a:ext cx="9649599" cy="935831"/>
          </a:xfrm>
          <a:prstGeom prst="rect">
            <a:avLst/>
          </a:prstGeom>
          <a:noFill/>
          <a:ln/>
        </p:spPr>
        <p:txBody>
          <a:bodyPr wrap="square" lIns="0" tIns="0" rIns="0" bIns="0" rtlCol="0" anchor="t"/>
          <a:lstStyle/>
          <a:p>
            <a:pPr defTabSz="1371600">
              <a:lnSpc>
                <a:spcPts val="3675"/>
              </a:lnSpc>
              <a:buClrTx/>
            </a:pPr>
            <a:r>
              <a:rPr lang="en-US" sz="2100" kern="1200" dirty="0">
                <a:solidFill>
                  <a:prstClr val="black"/>
                </a:solidFill>
                <a:latin typeface="Barlow" panose="00000500000000000000" pitchFamily="2" charset="0"/>
                <a:ea typeface="Sora Light" pitchFamily="34" charset="-122"/>
                <a:cs typeface="Sora Light" pitchFamily="34" charset="-120"/>
              </a:rPr>
              <a:t>Porter and Kramer advocated pursuing shared value, aligning social progress with business success.</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87522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04D63F-6155-97D5-DDB9-6B9BD0172474}"/>
              </a:ext>
            </a:extLst>
          </p:cNvPr>
          <p:cNvSpPr>
            <a:spLocks noGrp="1"/>
          </p:cNvSpPr>
          <p:nvPr>
            <p:ph type="title"/>
          </p:nvPr>
        </p:nvSpPr>
        <p:spPr>
          <a:xfrm>
            <a:off x="229655" y="1173674"/>
            <a:ext cx="15773400" cy="1264440"/>
          </a:xfrm>
        </p:spPr>
        <p:txBody>
          <a:bodyPr/>
          <a:lstStyle/>
          <a:p>
            <a:r>
              <a:rPr lang="it-IT" sz="4800" dirty="0">
                <a:solidFill>
                  <a:srgbClr val="462AF0"/>
                </a:solidFill>
              </a:rPr>
              <a:t>CSR and Sustainable Development</a:t>
            </a:r>
          </a:p>
        </p:txBody>
      </p:sp>
      <p:sp>
        <p:nvSpPr>
          <p:cNvPr id="6" name="CasellaDiTesto 5">
            <a:extLst>
              <a:ext uri="{FF2B5EF4-FFF2-40B4-BE49-F238E27FC236}">
                <a16:creationId xmlns:a16="http://schemas.microsoft.com/office/drawing/2014/main" id="{E1AD0C00-6692-6E34-9AE2-98E860D7DF1D}"/>
              </a:ext>
            </a:extLst>
          </p:cNvPr>
          <p:cNvSpPr txBox="1"/>
          <p:nvPr/>
        </p:nvSpPr>
        <p:spPr>
          <a:xfrm>
            <a:off x="456589" y="7527658"/>
            <a:ext cx="17106182" cy="1384995"/>
          </a:xfrm>
          <a:prstGeom prst="rect">
            <a:avLst/>
          </a:prstGeom>
          <a:noFill/>
        </p:spPr>
        <p:txBody>
          <a:bodyPr wrap="square">
            <a:spAutoFit/>
          </a:bodyPr>
          <a:lstStyle/>
          <a:p>
            <a:pPr algn="just" defTabSz="1371600">
              <a:buClrTx/>
            </a:pPr>
            <a:r>
              <a:rPr lang="en-US" sz="2100" b="1" kern="1200" dirty="0">
                <a:solidFill>
                  <a:prstClr val="black"/>
                </a:solidFill>
                <a:latin typeface="Aptos" panose="02110004020202020204"/>
                <a:ea typeface="+mn-ea"/>
                <a:cs typeface="+mn-cs"/>
              </a:rPr>
              <a:t>CSR is deeply integrated with sustainable development, as defined by the Brundtland Report: "</a:t>
            </a:r>
            <a:r>
              <a:rPr lang="en-US" sz="2100" b="1" i="1" kern="1200" dirty="0">
                <a:solidFill>
                  <a:prstClr val="black"/>
                </a:solidFill>
                <a:latin typeface="Aptos" panose="02110004020202020204"/>
                <a:ea typeface="+mn-ea"/>
                <a:cs typeface="+mn-cs"/>
              </a:rPr>
              <a:t>meeting the needs of the present without compromising the ability of future generations to meet their own needs</a:t>
            </a:r>
            <a:r>
              <a:rPr lang="en-US" sz="2100" b="1" kern="1200" dirty="0">
                <a:solidFill>
                  <a:prstClr val="black"/>
                </a:solidFill>
                <a:latin typeface="Aptos" panose="02110004020202020204"/>
                <a:ea typeface="+mn-ea"/>
                <a:cs typeface="+mn-cs"/>
              </a:rPr>
              <a:t>." The United Nations' Agenda 2030 and its 17 Sustainable Development Goals provide a universal framework for businesses to contribute to social equity, environmental protection, and economic growth.</a:t>
            </a:r>
          </a:p>
        </p:txBody>
      </p:sp>
      <p:pic>
        <p:nvPicPr>
          <p:cNvPr id="7" name="Immagine 6">
            <a:extLst>
              <a:ext uri="{FF2B5EF4-FFF2-40B4-BE49-F238E27FC236}">
                <a16:creationId xmlns:a16="http://schemas.microsoft.com/office/drawing/2014/main" id="{5286D3B6-E933-54F5-0058-100778FB58FA}"/>
              </a:ext>
            </a:extLst>
          </p:cNvPr>
          <p:cNvPicPr>
            <a:picLocks noChangeAspect="1"/>
          </p:cNvPicPr>
          <p:nvPr/>
        </p:nvPicPr>
        <p:blipFill>
          <a:blip r:embed="rId2"/>
          <a:stretch>
            <a:fillRect/>
          </a:stretch>
        </p:blipFill>
        <p:spPr>
          <a:xfrm>
            <a:off x="2407552" y="2601888"/>
            <a:ext cx="13204257" cy="4344705"/>
          </a:xfrm>
          <a:prstGeom prst="rect">
            <a:avLst/>
          </a:prstGeom>
        </p:spPr>
      </p:pic>
    </p:spTree>
    <p:extLst>
      <p:ext uri="{BB962C8B-B14F-4D97-AF65-F5344CB8AC3E}">
        <p14:creationId xmlns:p14="http://schemas.microsoft.com/office/powerpoint/2010/main" val="943248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
            <a:extLst>
              <a:ext uri="{FF2B5EF4-FFF2-40B4-BE49-F238E27FC236}">
                <a16:creationId xmlns:a16="http://schemas.microsoft.com/office/drawing/2014/main" id="{78C26BB3-30BC-4C1B-8E39-5F12E4B869C5}"/>
              </a:ext>
            </a:extLst>
          </p:cNvPr>
          <p:cNvSpPr/>
          <p:nvPr/>
        </p:nvSpPr>
        <p:spPr>
          <a:xfrm>
            <a:off x="12101913" y="3557609"/>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5" name="Shape 1">
            <a:extLst>
              <a:ext uri="{FF2B5EF4-FFF2-40B4-BE49-F238E27FC236}">
                <a16:creationId xmlns:a16="http://schemas.microsoft.com/office/drawing/2014/main" id="{1C88B8AE-0B48-CD8F-C739-171D90EB5274}"/>
              </a:ext>
            </a:extLst>
          </p:cNvPr>
          <p:cNvSpPr/>
          <p:nvPr/>
        </p:nvSpPr>
        <p:spPr>
          <a:xfrm>
            <a:off x="6337167" y="3538115"/>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14" name="Shape 1">
            <a:extLst>
              <a:ext uri="{FF2B5EF4-FFF2-40B4-BE49-F238E27FC236}">
                <a16:creationId xmlns:a16="http://schemas.microsoft.com/office/drawing/2014/main" id="{BEB44FE0-D8B7-4A65-0B40-B7F8EE13FE79}"/>
              </a:ext>
            </a:extLst>
          </p:cNvPr>
          <p:cNvSpPr/>
          <p:nvPr/>
        </p:nvSpPr>
        <p:spPr>
          <a:xfrm>
            <a:off x="527837" y="3538116"/>
            <a:ext cx="5640953" cy="3769283"/>
          </a:xfrm>
          <a:prstGeom prst="roundRect">
            <a:avLst>
              <a:gd name="adj" fmla="val 2707"/>
            </a:avLst>
          </a:prstGeom>
          <a:solidFill>
            <a:schemeClr val="accent1">
              <a:lumMod val="20000"/>
              <a:lumOff val="80000"/>
            </a:schemeClr>
          </a:solidFill>
          <a:ln w="7620">
            <a:solidFill>
              <a:srgbClr val="BBC2DC"/>
            </a:solidFill>
            <a:prstDash val="solid"/>
          </a:ln>
        </p:spPr>
        <p:txBody>
          <a:bodyPr/>
          <a:lstStyle/>
          <a:p>
            <a:pPr defTabSz="1371600">
              <a:buClrTx/>
            </a:pPr>
            <a:endParaRPr lang="it-IT" sz="2700" kern="1200">
              <a:solidFill>
                <a:prstClr val="black"/>
              </a:solidFill>
              <a:latin typeface="Barlow" panose="00000500000000000000" pitchFamily="2" charset="0"/>
              <a:ea typeface="+mn-ea"/>
              <a:cs typeface="+mn-cs"/>
            </a:endParaRPr>
          </a:p>
        </p:txBody>
      </p:sp>
      <p:sp>
        <p:nvSpPr>
          <p:cNvPr id="2" name="Titolo 1">
            <a:extLst>
              <a:ext uri="{FF2B5EF4-FFF2-40B4-BE49-F238E27FC236}">
                <a16:creationId xmlns:a16="http://schemas.microsoft.com/office/drawing/2014/main" id="{A08246B4-FA42-05CB-7D22-426C6E6C5834}"/>
              </a:ext>
            </a:extLst>
          </p:cNvPr>
          <p:cNvSpPr>
            <a:spLocks noGrp="1"/>
          </p:cNvSpPr>
          <p:nvPr>
            <p:ph type="title"/>
          </p:nvPr>
        </p:nvSpPr>
        <p:spPr>
          <a:xfrm>
            <a:off x="408677" y="1298174"/>
            <a:ext cx="15773400" cy="1988345"/>
          </a:xfrm>
        </p:spPr>
        <p:txBody>
          <a:bodyPr/>
          <a:lstStyle/>
          <a:p>
            <a:r>
              <a:rPr lang="en-US" sz="4800" dirty="0">
                <a:solidFill>
                  <a:srgbClr val="462AF0"/>
                </a:solidFill>
              </a:rPr>
              <a:t>CSR Value in Tourism and Hospitality</a:t>
            </a:r>
            <a:endParaRPr lang="it-IT" sz="4800" dirty="0">
              <a:solidFill>
                <a:srgbClr val="462AF0"/>
              </a:solidFill>
            </a:endParaRPr>
          </a:p>
        </p:txBody>
      </p:sp>
      <p:sp>
        <p:nvSpPr>
          <p:cNvPr id="5" name="Text 2">
            <a:extLst>
              <a:ext uri="{FF2B5EF4-FFF2-40B4-BE49-F238E27FC236}">
                <a16:creationId xmlns:a16="http://schemas.microsoft.com/office/drawing/2014/main" id="{61006E73-363E-E158-9B38-3752F50F7436}"/>
              </a:ext>
            </a:extLst>
          </p:cNvPr>
          <p:cNvSpPr/>
          <p:nvPr/>
        </p:nvSpPr>
        <p:spPr>
          <a:xfrm>
            <a:off x="791750" y="3733365"/>
            <a:ext cx="3761006" cy="454164"/>
          </a:xfrm>
          <a:prstGeom prst="rect">
            <a:avLst/>
          </a:prstGeom>
          <a:noFill/>
          <a:ln/>
        </p:spPr>
        <p:txBody>
          <a:bodyPr wrap="none" lIns="0" tIns="0" rIns="0" bIns="0" rtlCol="0" anchor="t"/>
          <a:lstStyle/>
          <a:p>
            <a:pPr defTabSz="137160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Strategic Advantage</a:t>
            </a:r>
            <a:endParaRPr lang="en-US" sz="2100" b="1" kern="1200" dirty="0">
              <a:solidFill>
                <a:prstClr val="black"/>
              </a:solidFill>
              <a:latin typeface="Barlow" panose="00000500000000000000" pitchFamily="2" charset="0"/>
              <a:ea typeface="+mn-ea"/>
              <a:cs typeface="+mn-cs"/>
            </a:endParaRPr>
          </a:p>
        </p:txBody>
      </p:sp>
      <p:sp>
        <p:nvSpPr>
          <p:cNvPr id="6" name="Text 3">
            <a:extLst>
              <a:ext uri="{FF2B5EF4-FFF2-40B4-BE49-F238E27FC236}">
                <a16:creationId xmlns:a16="http://schemas.microsoft.com/office/drawing/2014/main" id="{E5F3F366-8B9F-2D60-24D2-A2B6EA59D3A3}"/>
              </a:ext>
            </a:extLst>
          </p:cNvPr>
          <p:cNvSpPr/>
          <p:nvPr/>
        </p:nvSpPr>
        <p:spPr>
          <a:xfrm>
            <a:off x="820825" y="4439126"/>
            <a:ext cx="5007411" cy="3094137"/>
          </a:xfrm>
          <a:prstGeom prst="rect">
            <a:avLst/>
          </a:prstGeom>
          <a:noFill/>
          <a:ln/>
        </p:spPr>
        <p:txBody>
          <a:bodyPr wrap="square" lIns="0" tIns="0" rIns="0" bIns="0" rtlCol="0" anchor="t"/>
          <a:lstStyle/>
          <a:p>
            <a:pPr algn="just"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CSR has evolved from a moral imperative to a key factor in a firm's strategy and success, particularly relevant in tourism and hospitality where businesses operate at the intersection of service, culture, and community engagement.</a:t>
            </a:r>
            <a:endParaRPr lang="en-US" sz="2100" kern="1200" dirty="0">
              <a:solidFill>
                <a:prstClr val="black"/>
              </a:solidFill>
              <a:latin typeface="Barlow" panose="00000500000000000000" pitchFamily="2" charset="0"/>
              <a:ea typeface="+mn-ea"/>
              <a:cs typeface="+mn-cs"/>
            </a:endParaRPr>
          </a:p>
        </p:txBody>
      </p:sp>
      <p:sp>
        <p:nvSpPr>
          <p:cNvPr id="8" name="Text 5">
            <a:extLst>
              <a:ext uri="{FF2B5EF4-FFF2-40B4-BE49-F238E27FC236}">
                <a16:creationId xmlns:a16="http://schemas.microsoft.com/office/drawing/2014/main" id="{4ECF7F24-3EA6-F12E-A60F-D1A562E45198}"/>
              </a:ext>
            </a:extLst>
          </p:cNvPr>
          <p:cNvSpPr/>
          <p:nvPr/>
        </p:nvSpPr>
        <p:spPr>
          <a:xfrm>
            <a:off x="6554802" y="3733365"/>
            <a:ext cx="3634740" cy="454164"/>
          </a:xfrm>
          <a:prstGeom prst="rect">
            <a:avLst/>
          </a:prstGeom>
          <a:noFill/>
          <a:ln/>
        </p:spPr>
        <p:txBody>
          <a:bodyPr wrap="none" lIns="0" tIns="0" rIns="0" bIns="0" rtlCol="0" anchor="t"/>
          <a:lstStyle/>
          <a:p>
            <a:pPr defTabSz="137160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Trust Building</a:t>
            </a:r>
            <a:endParaRPr lang="en-US" sz="2100" b="1" kern="1200" dirty="0">
              <a:solidFill>
                <a:prstClr val="black"/>
              </a:solidFill>
              <a:latin typeface="Barlow" panose="00000500000000000000" pitchFamily="2" charset="0"/>
              <a:ea typeface="+mn-ea"/>
              <a:cs typeface="+mn-cs"/>
            </a:endParaRPr>
          </a:p>
        </p:txBody>
      </p:sp>
      <p:sp>
        <p:nvSpPr>
          <p:cNvPr id="9" name="Text 6">
            <a:extLst>
              <a:ext uri="{FF2B5EF4-FFF2-40B4-BE49-F238E27FC236}">
                <a16:creationId xmlns:a16="http://schemas.microsoft.com/office/drawing/2014/main" id="{E593B41A-8599-52C0-CC16-9EF59AA3E8E8}"/>
              </a:ext>
            </a:extLst>
          </p:cNvPr>
          <p:cNvSpPr/>
          <p:nvPr/>
        </p:nvSpPr>
        <p:spPr>
          <a:xfrm>
            <a:off x="6583878" y="4439126"/>
            <a:ext cx="5007411" cy="3094137"/>
          </a:xfrm>
          <a:prstGeom prst="rect">
            <a:avLst/>
          </a:prstGeom>
          <a:noFill/>
          <a:ln/>
        </p:spPr>
        <p:txBody>
          <a:bodyPr wrap="square" lIns="0" tIns="0" rIns="0" bIns="0" rtlCol="0" anchor="t"/>
          <a:lstStyle/>
          <a:p>
            <a:pPr algn="just"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CSR is vital in restoring consumer trust, especially in a post-crisis era when transparency and ethical conduct are in high demand. Today's travellers are more likely to choose businesses aligning with their values.</a:t>
            </a:r>
            <a:endParaRPr lang="en-US" sz="2100" kern="1200" dirty="0">
              <a:solidFill>
                <a:prstClr val="black"/>
              </a:solidFill>
              <a:latin typeface="Barlow" panose="00000500000000000000" pitchFamily="2" charset="0"/>
              <a:ea typeface="+mn-ea"/>
              <a:cs typeface="+mn-cs"/>
            </a:endParaRPr>
          </a:p>
        </p:txBody>
      </p:sp>
      <p:sp>
        <p:nvSpPr>
          <p:cNvPr id="11" name="Text 8">
            <a:extLst>
              <a:ext uri="{FF2B5EF4-FFF2-40B4-BE49-F238E27FC236}">
                <a16:creationId xmlns:a16="http://schemas.microsoft.com/office/drawing/2014/main" id="{CF41A298-59D6-F0ED-B660-CCA14F876678}"/>
              </a:ext>
            </a:extLst>
          </p:cNvPr>
          <p:cNvSpPr/>
          <p:nvPr/>
        </p:nvSpPr>
        <p:spPr>
          <a:xfrm>
            <a:off x="12408503" y="3672927"/>
            <a:ext cx="3634740" cy="454164"/>
          </a:xfrm>
          <a:prstGeom prst="rect">
            <a:avLst/>
          </a:prstGeom>
          <a:noFill/>
          <a:ln/>
        </p:spPr>
        <p:txBody>
          <a:bodyPr wrap="none" lIns="0" tIns="0" rIns="0" bIns="0" rtlCol="0" anchor="t"/>
          <a:lstStyle/>
          <a:p>
            <a:pPr defTabSz="1371600">
              <a:lnSpc>
                <a:spcPts val="3525"/>
              </a:lnSpc>
              <a:buClrTx/>
            </a:pPr>
            <a:r>
              <a:rPr lang="en-US" sz="2100" b="1" kern="1200" dirty="0">
                <a:solidFill>
                  <a:srgbClr val="3B3535"/>
                </a:solidFill>
                <a:latin typeface="Barlow" panose="00000500000000000000" pitchFamily="2" charset="0"/>
                <a:ea typeface="Alexandria Semi Bold" pitchFamily="34" charset="-122"/>
                <a:cs typeface="Alexandria Semi Bold" pitchFamily="34" charset="-120"/>
              </a:rPr>
              <a:t>Long-term Vision</a:t>
            </a:r>
            <a:endParaRPr lang="en-US" sz="2100" b="1" kern="1200" dirty="0">
              <a:solidFill>
                <a:prstClr val="black"/>
              </a:solidFill>
              <a:latin typeface="Barlow" panose="00000500000000000000" pitchFamily="2" charset="0"/>
              <a:ea typeface="+mn-ea"/>
              <a:cs typeface="+mn-cs"/>
            </a:endParaRPr>
          </a:p>
        </p:txBody>
      </p:sp>
      <p:sp>
        <p:nvSpPr>
          <p:cNvPr id="12" name="Text 9">
            <a:extLst>
              <a:ext uri="{FF2B5EF4-FFF2-40B4-BE49-F238E27FC236}">
                <a16:creationId xmlns:a16="http://schemas.microsoft.com/office/drawing/2014/main" id="{FD64E7D3-A2CA-B725-178B-7A4C3C44C016}"/>
              </a:ext>
            </a:extLst>
          </p:cNvPr>
          <p:cNvSpPr/>
          <p:nvPr/>
        </p:nvSpPr>
        <p:spPr>
          <a:xfrm>
            <a:off x="12235387" y="4456636"/>
            <a:ext cx="5156897" cy="1326059"/>
          </a:xfrm>
          <a:prstGeom prst="rect">
            <a:avLst/>
          </a:prstGeom>
          <a:noFill/>
          <a:ln/>
        </p:spPr>
        <p:txBody>
          <a:bodyPr wrap="square" lIns="0" tIns="0" rIns="0" bIns="0" rtlCol="0" anchor="t"/>
          <a:lstStyle/>
          <a:p>
            <a:pPr algn="just" defTabSz="1371600">
              <a:lnSpc>
                <a:spcPts val="3450"/>
              </a:lnSpc>
              <a:buClrTx/>
            </a:pPr>
            <a:r>
              <a:rPr lang="en-US" sz="2100" kern="1200" dirty="0">
                <a:solidFill>
                  <a:prstClr val="black"/>
                </a:solidFill>
                <a:latin typeface="Barlow" panose="00000500000000000000" pitchFamily="2" charset="0"/>
                <a:ea typeface="Sora Light" pitchFamily="34" charset="-122"/>
                <a:cs typeface="Sora Light" pitchFamily="34" charset="-120"/>
              </a:rPr>
              <a:t>To create shared value, hospitality businesses must move beyond one-off social initiatives and embrace a long-term, strategic CSR vision that contributes meaningfully to social cohesion and inclusive economic growth.</a:t>
            </a:r>
            <a:endParaRPr lang="en-US" sz="2100" kern="1200" dirty="0">
              <a:solidFill>
                <a:prstClr val="black"/>
              </a:solidFill>
              <a:latin typeface="Barlow" panose="00000500000000000000" pitchFamily="2" charset="0"/>
              <a:ea typeface="+mn-ea"/>
              <a:cs typeface="+mn-cs"/>
            </a:endParaRPr>
          </a:p>
        </p:txBody>
      </p:sp>
    </p:spTree>
    <p:extLst>
      <p:ext uri="{BB962C8B-B14F-4D97-AF65-F5344CB8AC3E}">
        <p14:creationId xmlns:p14="http://schemas.microsoft.com/office/powerpoint/2010/main" val="1313078056"/>
      </p:ext>
    </p:extLst>
  </p:cSld>
  <p:clrMapOvr>
    <a:masterClrMapping/>
  </p:clrMapOvr>
</p:sld>
</file>

<file path=ppt/theme/theme1.xml><?xml version="1.0" encoding="utf-8"?>
<a:theme xmlns:a="http://schemas.openxmlformats.org/drawingml/2006/main" name="Modern Introduction To Graphic Design Slides">
  <a:themeElements>
    <a:clrScheme name="Office">
      <a:dk1>
        <a:srgbClr val="000000"/>
      </a:dk1>
      <a:lt1>
        <a:srgbClr val="FFFFFF"/>
      </a:lt1>
      <a:dk2>
        <a:srgbClr val="462AF0"/>
      </a:dk2>
      <a:lt2>
        <a:srgbClr val="F0F0F0"/>
      </a:lt2>
      <a:accent1>
        <a:srgbClr val="FFFFFF"/>
      </a:accent1>
      <a:accent2>
        <a:srgbClr val="462AF0"/>
      </a:accent2>
      <a:accent3>
        <a:srgbClr val="0F1A38"/>
      </a:accent3>
      <a:accent4>
        <a:srgbClr val="0F1A38"/>
      </a:accent4>
      <a:accent5>
        <a:srgbClr val="0F1A38"/>
      </a:accent5>
      <a:accent6>
        <a:srgbClr val="462AF0"/>
      </a:accent6>
      <a:hlink>
        <a:srgbClr val="462AF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BF5DFC173AD01499FDB18AFB0109B27" ma:contentTypeVersion="4" ma:contentTypeDescription="Creare un nuovo documento." ma:contentTypeScope="" ma:versionID="5bb8bbf903d3199f8a6d34d066b550de">
  <xsd:schema xmlns:xsd="http://www.w3.org/2001/XMLSchema" xmlns:xs="http://www.w3.org/2001/XMLSchema" xmlns:p="http://schemas.microsoft.com/office/2006/metadata/properties" xmlns:ns2="73e4f616-b58c-47fa-95f0-80f7dd93b19d" targetNamespace="http://schemas.microsoft.com/office/2006/metadata/properties" ma:root="true" ma:fieldsID="14a2f305767a9a42ad47487bd4fa8dea" ns2:_="">
    <xsd:import namespace="73e4f616-b58c-47fa-95f0-80f7dd93b1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4f616-b58c-47fa-95f0-80f7dd93b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31C61F-C267-46AA-A7E2-9FC39D179D6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01213EC-60AF-480B-82D0-7C93578C6E59}">
  <ds:schemaRefs>
    <ds:schemaRef ds:uri="http://schemas.microsoft.com/sharepoint/v3/contenttype/forms"/>
  </ds:schemaRefs>
</ds:datastoreItem>
</file>

<file path=customXml/itemProps3.xml><?xml version="1.0" encoding="utf-8"?>
<ds:datastoreItem xmlns:ds="http://schemas.openxmlformats.org/officeDocument/2006/customXml" ds:itemID="{442AFFDE-6215-40AB-9827-FE284CF2B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4f616-b58c-47fa-95f0-80f7dd93b1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136</TotalTime>
  <Words>2950</Words>
  <Application>Microsoft Office PowerPoint</Application>
  <PresentationFormat>Custom</PresentationFormat>
  <Paragraphs>271</Paragraphs>
  <Slides>29</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Times New Roman</vt:lpstr>
      <vt:lpstr>Barlow</vt:lpstr>
      <vt:lpstr>Aptos Display</vt:lpstr>
      <vt:lpstr>Arial</vt:lpstr>
      <vt:lpstr>Aptos</vt:lpstr>
      <vt:lpstr>Calibri</vt:lpstr>
      <vt:lpstr>Sora Light</vt:lpstr>
      <vt:lpstr>Alexandria Semi Bold</vt:lpstr>
      <vt:lpstr>Six Caps</vt:lpstr>
      <vt:lpstr>Modern Introduction To Graphic Design Slides</vt:lpstr>
      <vt:lpstr>Tema di Office</vt:lpstr>
      <vt:lpstr>PowerPoint Presentation</vt:lpstr>
      <vt:lpstr>PowerPoint Presentation</vt:lpstr>
      <vt:lpstr>PowerPoint Presentation</vt:lpstr>
      <vt:lpstr>PowerPoint Presentation</vt:lpstr>
      <vt:lpstr>The Value of Neurodiversity in Hospitality</vt:lpstr>
      <vt:lpstr>Corporate Social Responsibility (CSR):  Core Concepts </vt:lpstr>
      <vt:lpstr>Evolution of CSR Thinking</vt:lpstr>
      <vt:lpstr>CSR and Sustainable Development</vt:lpstr>
      <vt:lpstr>CSR Value in Tourism and Hospitality</vt:lpstr>
      <vt:lpstr>CSR Impact in Tourism and Hospitality</vt:lpstr>
      <vt:lpstr>International CSR Frameworks</vt:lpstr>
      <vt:lpstr>The Agenda 2030 and Sustainable Development Goals (SDGs)</vt:lpstr>
      <vt:lpstr>CSR Implementation Methodology</vt:lpstr>
      <vt:lpstr>EU CSR Policy Development</vt:lpstr>
      <vt:lpstr>CSR Best Practices in EU Tourism and Hospitality sector</vt:lpstr>
      <vt:lpstr>CSR Best Practices in EU Tourism and Hospitality sector</vt:lpstr>
      <vt:lpstr>CSR Best Practices in European Hospitality</vt:lpstr>
      <vt:lpstr>Inclusive Employment: Rights and Framework</vt:lpstr>
      <vt:lpstr>The Value of Inclusive Employment</vt:lpstr>
      <vt:lpstr>Understanding Autism Spectrum Disorder</vt:lpstr>
      <vt:lpstr>Key Characteristics of Autism</vt:lpstr>
      <vt:lpstr>Challenges for Autistic Individuals</vt:lpstr>
      <vt:lpstr>Autism in the tourism and hospitality workplace</vt:lpstr>
      <vt:lpstr>Strengths of Autistic Employees</vt:lpstr>
      <vt:lpstr>Barriers to Employment for Autistic Individuals </vt:lpstr>
      <vt:lpstr>The Employment Cycle for Autistic Staff</vt:lpstr>
      <vt:lpstr>Creating Supportive Work Environments</vt:lpstr>
      <vt:lpstr>Key Takeaways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Dekaplus</dc:creator>
  <cp:lastModifiedBy>Dekaplus</cp:lastModifiedBy>
  <cp:revision>11</cp:revision>
  <dcterms:modified xsi:type="dcterms:W3CDTF">2025-07-14T12:54:56Z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0x010100EBF5DFC173AD01499FDB18AFB0109B27</vt:lpwstr>
  </property>
</Properties>
</file>