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4"/>
  </p:notesMasterIdLst>
  <p:sldIdLst>
    <p:sldId id="275" r:id="rId2"/>
    <p:sldId id="257" r:id="rId3"/>
    <p:sldId id="258" r:id="rId4"/>
    <p:sldId id="259" r:id="rId5"/>
    <p:sldId id="276" r:id="rId6"/>
    <p:sldId id="278" r:id="rId7"/>
    <p:sldId id="277" r:id="rId8"/>
    <p:sldId id="279" r:id="rId9"/>
    <p:sldId id="280" r:id="rId10"/>
    <p:sldId id="281" r:id="rId11"/>
    <p:sldId id="282" r:id="rId12"/>
    <p:sldId id="269" r:id="rId13"/>
  </p:sldIdLst>
  <p:sldSz cx="18288000" cy="10287000"/>
  <p:notesSz cx="6858000" cy="9144000"/>
  <p:embeddedFontLst>
    <p:embeddedFont>
      <p:font typeface="Barlow" panose="00000500000000000000" pitchFamily="2" charset="-18"/>
      <p:regular r:id="rId15"/>
      <p:bold r:id="rId16"/>
      <p:italic r:id="rId17"/>
      <p:boldItalic r:id="rId18"/>
    </p:embeddedFont>
    <p:embeddedFont>
      <p:font typeface="Six Caps" panose="020B0604020202020204"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71" d="100"/>
          <a:sy n="71"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12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40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62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31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36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78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800" dirty="0">
                <a:solidFill>
                  <a:schemeClr val="bg1"/>
                </a:solidFill>
                <a:latin typeface="Six Caps"/>
                <a:sym typeface="Six Caps"/>
              </a:rPr>
              <a:t>Development and Retention of Autistic Staff in Hospitality</a:t>
            </a:r>
            <a:endParaRPr sz="880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r>
              <a:rPr lang="en-US"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6972727" y="1575537"/>
            <a:ext cx="4290693" cy="1938992"/>
          </a:xfrm>
          <a:prstGeom prst="rect">
            <a:avLst/>
          </a:prstGeom>
        </p:spPr>
        <p:txBody>
          <a:bodyPr wrap="square">
            <a:spAutoFit/>
          </a:bodyPr>
          <a:lstStyle/>
          <a:p>
            <a:pPr lvl="0">
              <a:lnSpc>
                <a:spcPct val="150000"/>
              </a:lnSpc>
            </a:pPr>
            <a:r>
              <a:rPr lang="en-GB" sz="4000" b="1" u="sng" dirty="0">
                <a:solidFill>
                  <a:schemeClr val="dk1"/>
                </a:solidFill>
                <a:latin typeface="+mj-lt"/>
                <a:cs typeface="Calibri" panose="020F0502020204030204" pitchFamily="34" charset="0"/>
                <a:sym typeface="Calibri"/>
              </a:rPr>
              <a:t>Skills Mapping</a:t>
            </a:r>
            <a:endParaRPr lang="en-GB" sz="4000" dirty="0">
              <a:solidFill>
                <a:schemeClr val="dk1"/>
              </a:solidFill>
              <a:latin typeface="+mj-lt"/>
              <a:cs typeface="Calibri" panose="020F0502020204030204" pitchFamily="34" charset="0"/>
              <a:sym typeface="Calibri"/>
            </a:endParaRPr>
          </a:p>
          <a:p>
            <a:pPr lvl="0" algn="ctr">
              <a:lnSpc>
                <a:spcPct val="150000"/>
              </a:lnSpc>
            </a:pPr>
            <a:endParaRPr lang="en-GB" sz="4000" b="1" dirty="0">
              <a:solidFill>
                <a:schemeClr val="dk1"/>
              </a:solidFill>
              <a:latin typeface="+mj-lt"/>
              <a:cs typeface="Calibri" panose="020F0502020204030204" pitchFamily="34" charset="0"/>
              <a:sym typeface="Calibri"/>
            </a:endParaRPr>
          </a:p>
        </p:txBody>
      </p:sp>
      <p:pic>
        <p:nvPicPr>
          <p:cNvPr id="2" name="Picture 1"/>
          <p:cNvPicPr>
            <a:picLocks noChangeAspect="1"/>
          </p:cNvPicPr>
          <p:nvPr/>
        </p:nvPicPr>
        <p:blipFill>
          <a:blip r:embed="rId5"/>
          <a:stretch>
            <a:fillRect/>
          </a:stretch>
        </p:blipFill>
        <p:spPr>
          <a:xfrm>
            <a:off x="1862784" y="3514529"/>
            <a:ext cx="14510581" cy="4090231"/>
          </a:xfrm>
          <a:prstGeom prst="rect">
            <a:avLst/>
          </a:prstGeom>
        </p:spPr>
      </p:pic>
    </p:spTree>
    <p:extLst>
      <p:ext uri="{BB962C8B-B14F-4D97-AF65-F5344CB8AC3E}">
        <p14:creationId xmlns:p14="http://schemas.microsoft.com/office/powerpoint/2010/main" val="73757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1196768" y="1495247"/>
            <a:ext cx="15842613" cy="6955750"/>
          </a:xfrm>
          <a:prstGeom prst="rect">
            <a:avLst/>
          </a:prstGeom>
        </p:spPr>
        <p:txBody>
          <a:bodyPr wrap="square">
            <a:spAutoFit/>
          </a:bodyPr>
          <a:lstStyle/>
          <a:p>
            <a:pPr lvl="0" algn="ctr">
              <a:lnSpc>
                <a:spcPct val="150000"/>
              </a:lnSpc>
            </a:pPr>
            <a:r>
              <a:rPr lang="en-GB" sz="4400" b="1" u="sng" dirty="0">
                <a:solidFill>
                  <a:schemeClr val="dk1"/>
                </a:solidFill>
                <a:latin typeface="+mn-lt"/>
                <a:cs typeface="Calibri" panose="020F0502020204030204" pitchFamily="34" charset="0"/>
                <a:sym typeface="Calibri"/>
              </a:rPr>
              <a:t>Performance Appraisal of Staff with Autism</a:t>
            </a:r>
            <a:endParaRPr lang="en-GB" sz="4400" b="1" dirty="0">
              <a:solidFill>
                <a:schemeClr val="dk1"/>
              </a:solidFill>
              <a:latin typeface="+mn-lt"/>
              <a:cs typeface="Calibri" panose="020F0502020204030204" pitchFamily="34" charset="0"/>
              <a:sym typeface="Calibri"/>
            </a:endParaRPr>
          </a:p>
          <a:p>
            <a:pPr lvl="0" algn="ctr">
              <a:lnSpc>
                <a:spcPct val="200000"/>
              </a:lnSpc>
            </a:pPr>
            <a:r>
              <a:rPr lang="en-GB" sz="4000" b="1" dirty="0">
                <a:solidFill>
                  <a:schemeClr val="dk1"/>
                </a:solidFill>
                <a:latin typeface="+mn-lt"/>
                <a:cs typeface="Calibri" panose="020F0502020204030204" pitchFamily="34" charset="0"/>
                <a:sym typeface="Calibri"/>
              </a:rPr>
              <a:t>Best Practices</a:t>
            </a:r>
          </a:p>
          <a:p>
            <a:pPr marL="571500" lvl="0" indent="-571500">
              <a:lnSpc>
                <a:spcPct val="200000"/>
              </a:lnSpc>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Probationary Period Assessments</a:t>
            </a:r>
          </a:p>
          <a:p>
            <a:pPr marL="571500" lvl="0" indent="-571500">
              <a:lnSpc>
                <a:spcPct val="200000"/>
              </a:lnSpc>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Long-term Performance Management</a:t>
            </a:r>
          </a:p>
          <a:p>
            <a:pPr marL="571500" lvl="0" indent="-571500">
              <a:lnSpc>
                <a:spcPct val="200000"/>
              </a:lnSpc>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Mindfulness when Dealing with Poor Performance</a:t>
            </a:r>
          </a:p>
          <a:p>
            <a:pPr lvl="0" algn="ctr">
              <a:lnSpc>
                <a:spcPct val="150000"/>
              </a:lnSpc>
            </a:pPr>
            <a:endParaRPr lang="en-GB" sz="4000" b="1" dirty="0">
              <a:solidFill>
                <a:schemeClr val="dk1"/>
              </a:solidFill>
              <a:latin typeface="+mn-lt"/>
              <a:cs typeface="Calibri" panose="020F0502020204030204" pitchFamily="34" charset="0"/>
              <a:sym typeface="Calibri"/>
            </a:endParaRPr>
          </a:p>
        </p:txBody>
      </p:sp>
    </p:spTree>
    <p:extLst>
      <p:ext uri="{BB962C8B-B14F-4D97-AF65-F5344CB8AC3E}">
        <p14:creationId xmlns:p14="http://schemas.microsoft.com/office/powerpoint/2010/main" val="175844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THANK YOU</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r>
              <a:rPr lang="en-US" dirty="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2395400" y="1394853"/>
            <a:ext cx="58926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PROJECT </a:t>
            </a:r>
            <a:r>
              <a:rPr lang="en-US" sz="12000" u="none" strike="noStrike" dirty="0">
                <a:solidFill>
                  <a:srgbClr val="462AF0"/>
                </a:solidFill>
                <a:latin typeface="Six Caps"/>
                <a:ea typeface="Six Caps"/>
                <a:cs typeface="Six Caps"/>
                <a:sym typeface="Six Caps"/>
              </a:rPr>
              <a:t>RESULTS</a:t>
            </a:r>
            <a:endParaRPr sz="12000" dirty="0"/>
          </a:p>
        </p:txBody>
      </p:sp>
      <p:sp>
        <p:nvSpPr>
          <p:cNvPr id="446" name="Google Shape;446;p22"/>
          <p:cNvSpPr txBox="1"/>
          <p:nvPr/>
        </p:nvSpPr>
        <p:spPr>
          <a:xfrm>
            <a:off x="8732783" y="5585941"/>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2: PERFORM Digital Toolkit</a:t>
            </a: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nSpc>
                <a:spcPct val="120005"/>
              </a:lnSpc>
            </a:pPr>
            <a:r>
              <a:rPr lang="en-GB" sz="2800" dirty="0">
                <a:solidFill>
                  <a:schemeClr val="bg2"/>
                </a:solidFill>
                <a:latin typeface="Barlow" pitchFamily="2" charset="77"/>
                <a:ea typeface="Calibri"/>
                <a:cs typeface="Calibri"/>
                <a:sym typeface="Calibri"/>
              </a:rPr>
              <a:t>Project Result 3: VET Course for Hospitality</a:t>
            </a:r>
          </a:p>
          <a:p>
            <a:pPr>
              <a:lnSpc>
                <a:spcPct val="120005"/>
              </a:lnSpc>
            </a:pPr>
            <a:r>
              <a:rPr lang="en-GB" sz="2800" dirty="0">
                <a:solidFill>
                  <a:schemeClr val="bg2"/>
                </a:solidFill>
                <a:latin typeface="Barlow" pitchFamily="2" charset="77"/>
                <a:ea typeface="Calibri"/>
                <a:cs typeface="Calibri"/>
                <a:sym typeface="Calibri"/>
              </a:rPr>
              <a:t>Managers and HR Experts</a:t>
            </a:r>
          </a:p>
          <a:p>
            <a:pPr marL="0" marR="0" lvl="0" indent="0"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253365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ABOUT: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136517"/>
          </a:xfrm>
          <a:prstGeom prst="rect">
            <a:avLst/>
          </a:prstGeom>
          <a:noFill/>
          <a:ln>
            <a:noFill/>
          </a:ln>
        </p:spPr>
        <p:txBody>
          <a:bodyPr spcFirstLastPara="1" wrap="square" lIns="0" tIns="0" rIns="0" bIns="0" anchor="t" anchorCtr="0">
            <a:spAutoFit/>
          </a:bodyPr>
          <a:lstStyle/>
          <a:p>
            <a:pPr>
              <a:lnSpc>
                <a:spcPct val="120005"/>
              </a:lnSpc>
            </a:pPr>
            <a:r>
              <a:rPr lang="en-GB" sz="3200" dirty="0">
                <a:solidFill>
                  <a:schemeClr val="bg2"/>
                </a:solidFill>
                <a:latin typeface="Barlow" pitchFamily="2" charset="77"/>
                <a:cs typeface="Calibri"/>
                <a:sym typeface="Calibri"/>
              </a:rPr>
              <a:t>The ’PERFORM’ project is about educating Hospitality Managers and HR Experts in developing and supporting Autistic Staff in the EU Hospitality Sector. It also delivers an Innovative HR Platform, for performance appraisals and employee monitoring.</a:t>
            </a:r>
            <a:endParaRPr lang="en-GB" sz="3200" dirty="0">
              <a:solidFill>
                <a:schemeClr val="bg2"/>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4" y="3864209"/>
            <a:ext cx="8802693" cy="3693319"/>
          </a:xfrm>
          <a:prstGeom prst="rect">
            <a:avLst/>
          </a:prstGeom>
          <a:noFill/>
          <a:ln>
            <a:noFill/>
          </a:ln>
        </p:spPr>
        <p:txBody>
          <a:bodyPr spcFirstLastPara="1" wrap="square" lIns="0" tIns="0" rIns="0" bIns="0" anchor="t" anchorCtr="0">
            <a:spAutoFit/>
          </a:bodyPr>
          <a:lstStyle/>
          <a:p>
            <a:r>
              <a:rPr lang="en-GB" sz="4000" b="1" dirty="0"/>
              <a:t>Module 4 is about helping learners develop the necessary skills </a:t>
            </a:r>
            <a:r>
              <a:rPr lang="en-US" sz="4000" b="1" dirty="0"/>
              <a:t>to support the Career Development, Well-being and Retention of Autistic Staff in their Hospitality </a:t>
            </a:r>
            <a:r>
              <a:rPr lang="en-US" sz="4000" b="1" dirty="0" err="1"/>
              <a:t>Organisations</a:t>
            </a:r>
            <a:r>
              <a:rPr lang="en-US" sz="4000" b="1" dirty="0"/>
              <a:t>.</a:t>
            </a:r>
            <a:endParaRPr lang="en-GB" sz="4000" dirty="0"/>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1264159" y="1340328"/>
            <a:ext cx="16747999"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ea typeface="Calibri"/>
                <a:cs typeface="Calibri"/>
                <a:sym typeface="Calibri"/>
              </a:rPr>
              <a:t>Module 4 : Provision of Support to Autistic Staff</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507264" y="3926625"/>
            <a:ext cx="5680449" cy="5472267"/>
          </a:xfrm>
          <a:prstGeom prst="rect">
            <a:avLst/>
          </a:prstGeom>
          <a:noFill/>
          <a:ln>
            <a:noFill/>
          </a:ln>
        </p:spPr>
        <p:txBody>
          <a:bodyPr spcFirstLastPara="1" wrap="square" lIns="0" tIns="0" rIns="0" bIns="0" anchor="t" anchorCtr="0">
            <a:spAutoFit/>
          </a:bodyPr>
          <a:lstStyle/>
          <a:p>
            <a:pPr lvl="0"/>
            <a:r>
              <a:rPr lang="en-GB" sz="2400" b="1" dirty="0"/>
              <a:t>Educate learners on the Available Resources they can use to Support Staff with Autism</a:t>
            </a:r>
            <a:endParaRPr lang="en-GB" sz="2400" dirty="0"/>
          </a:p>
          <a:p>
            <a:pPr marL="0" marR="0" lvl="0" indent="0" algn="l" rtl="0">
              <a:lnSpc>
                <a:spcPct val="115000"/>
              </a:lnSpc>
              <a:spcBef>
                <a:spcPts val="0"/>
              </a:spcBef>
              <a:spcAft>
                <a:spcPts val="0"/>
              </a:spcAft>
              <a:buNone/>
            </a:pPr>
            <a:endParaRPr lang="en-US" sz="4400" dirty="0">
              <a:latin typeface="Barlow" pitchFamily="2" charset="77"/>
            </a:endParaRPr>
          </a:p>
          <a:p>
            <a:pPr lvl="0"/>
            <a:r>
              <a:rPr lang="en-GB" sz="2400" b="1" dirty="0"/>
              <a:t>Educate learners on how to Utilise Available Resources to Support and Retain Staff with Autism</a:t>
            </a:r>
            <a:endParaRPr lang="en-GB" sz="2400" dirty="0"/>
          </a:p>
          <a:p>
            <a:pPr>
              <a:lnSpc>
                <a:spcPct val="115000"/>
              </a:lnSpc>
            </a:pPr>
            <a:endParaRPr lang="en-US" sz="4400" dirty="0">
              <a:latin typeface="Barlow" pitchFamily="2" charset="77"/>
            </a:endParaRPr>
          </a:p>
          <a:p>
            <a:pPr>
              <a:lnSpc>
                <a:spcPct val="115000"/>
              </a:lnSpc>
            </a:pPr>
            <a:r>
              <a:rPr lang="en-GB" sz="2400" b="1" dirty="0"/>
              <a:t>Educate learners on the concepts of Coaching and Mentoring in the Context of Supporting Staff with Autism</a:t>
            </a:r>
            <a:endParaRPr sz="4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5398992"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Learning Outcomes</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227957" y="2986829"/>
            <a:ext cx="4058984"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Module Aim </a:t>
            </a:r>
          </a:p>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281694" y="3918686"/>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281695" y="5873074"/>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281694" y="7999164"/>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41934" y="4027629"/>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67868" y="598331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43877" y="814539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24"/>
          <p:cNvSpPr txBox="1"/>
          <p:nvPr/>
        </p:nvSpPr>
        <p:spPr>
          <a:xfrm>
            <a:off x="454890" y="1322722"/>
            <a:ext cx="17326370" cy="7201972"/>
          </a:xfrm>
          <a:prstGeom prst="rect">
            <a:avLst/>
          </a:prstGeom>
          <a:noFill/>
          <a:ln>
            <a:noFill/>
          </a:ln>
        </p:spPr>
        <p:txBody>
          <a:bodyPr spcFirstLastPara="1" wrap="square" lIns="0" tIns="0" rIns="0" bIns="0" anchor="t" anchorCtr="0">
            <a:spAutoFit/>
          </a:bodyPr>
          <a:lstStyle/>
          <a:p>
            <a:pPr lvl="0" algn="ctr">
              <a:lnSpc>
                <a:spcPct val="150000"/>
              </a:lnSpc>
            </a:pPr>
            <a:r>
              <a:rPr lang="en-GB" sz="4400" b="1" u="sng" dirty="0">
                <a:solidFill>
                  <a:schemeClr val="dk1"/>
                </a:solidFill>
                <a:latin typeface="+mn-lt"/>
                <a:ea typeface="Tahoma" panose="020B0604030504040204" pitchFamily="34" charset="0"/>
                <a:cs typeface="Tahoma" panose="020B0604030504040204" pitchFamily="34" charset="0"/>
                <a:sym typeface="Calibri"/>
              </a:rPr>
              <a:t>The Concept of</a:t>
            </a:r>
          </a:p>
          <a:p>
            <a:pPr lvl="0" algn="ctr">
              <a:lnSpc>
                <a:spcPct val="150000"/>
              </a:lnSpc>
            </a:pPr>
            <a:r>
              <a:rPr lang="en-GB" sz="5400" b="1" u="sng" dirty="0">
                <a:solidFill>
                  <a:schemeClr val="dk1"/>
                </a:solidFill>
                <a:latin typeface="+mn-lt"/>
                <a:ea typeface="Tahoma" panose="020B0604030504040204" pitchFamily="34" charset="0"/>
                <a:cs typeface="Tahoma" panose="020B0604030504040204" pitchFamily="34" charset="0"/>
                <a:sym typeface="Calibri"/>
              </a:rPr>
              <a:t>‘Supported Employment’</a:t>
            </a:r>
          </a:p>
          <a:p>
            <a:pPr lvl="0" algn="ctr">
              <a:lnSpc>
                <a:spcPct val="150000"/>
              </a:lnSpc>
            </a:pPr>
            <a:endParaRPr lang="en-GB" sz="5400" b="1" dirty="0">
              <a:solidFill>
                <a:schemeClr val="dk1"/>
              </a:solidFill>
              <a:latin typeface="+mn-lt"/>
              <a:ea typeface="Tahoma" panose="020B0604030504040204" pitchFamily="34" charset="0"/>
              <a:cs typeface="Tahoma" panose="020B0604030504040204" pitchFamily="34" charset="0"/>
              <a:sym typeface="Calibri"/>
            </a:endParaRPr>
          </a:p>
          <a:p>
            <a:pPr lvl="0" algn="ctr">
              <a:lnSpc>
                <a:spcPct val="150000"/>
              </a:lnSpc>
            </a:pPr>
            <a:r>
              <a:rPr lang="en-GB" sz="4000" b="1" i="1" dirty="0">
                <a:latin typeface="+mn-lt"/>
                <a:ea typeface="Tahoma" panose="020B0604030504040204" pitchFamily="34" charset="0"/>
                <a:cs typeface="Tahoma" panose="020B0604030504040204" pitchFamily="34" charset="0"/>
              </a:rPr>
              <a:t>The term ‘Supported Employment’ refers to the aid provided to people with mental or physical disabilities for the purpose of job searching and securing competitive employment, while receiving concurrent treatment.</a:t>
            </a:r>
          </a:p>
        </p:txBody>
      </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Rectangle 1"/>
          <p:cNvSpPr/>
          <p:nvPr/>
        </p:nvSpPr>
        <p:spPr>
          <a:xfrm>
            <a:off x="1078975" y="1969053"/>
            <a:ext cx="16078200" cy="5909310"/>
          </a:xfrm>
          <a:prstGeom prst="rect">
            <a:avLst/>
          </a:prstGeom>
        </p:spPr>
        <p:txBody>
          <a:bodyPr wrap="square">
            <a:spAutoFit/>
          </a:bodyPr>
          <a:lstStyle/>
          <a:p>
            <a:pPr lvl="0" algn="ctr">
              <a:lnSpc>
                <a:spcPct val="150000"/>
              </a:lnSpc>
            </a:pPr>
            <a:r>
              <a:rPr lang="en-GB" sz="3600" b="1" u="sng" dirty="0">
                <a:solidFill>
                  <a:schemeClr val="dk1"/>
                </a:solidFill>
                <a:latin typeface="+mn-lt"/>
                <a:ea typeface="Tahoma" panose="020B0604030504040204" pitchFamily="34" charset="0"/>
                <a:cs typeface="Tahoma" panose="020B0604030504040204" pitchFamily="34" charset="0"/>
                <a:sym typeface="Calibri"/>
              </a:rPr>
              <a:t>The Benefits of Supported Employment</a:t>
            </a:r>
          </a:p>
          <a:p>
            <a:pPr marL="457200" lvl="0" indent="-45720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Self-sufficiency</a:t>
            </a:r>
          </a:p>
          <a:p>
            <a:pPr marL="457200" lvl="0" indent="-45720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Inclusion</a:t>
            </a:r>
          </a:p>
          <a:p>
            <a:pPr marL="457200" lvl="0" indent="-45720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Development of Individual Strengths</a:t>
            </a:r>
          </a:p>
          <a:p>
            <a:pPr marL="457200" lvl="0" indent="-45720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Development of Social Skills</a:t>
            </a:r>
          </a:p>
          <a:p>
            <a:pPr marL="457200" lvl="0" indent="-45720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Neurodiversity</a:t>
            </a:r>
          </a:p>
          <a:p>
            <a:pPr marL="457200" lvl="0" indent="-45720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Equal Career Advancement Opportunities</a:t>
            </a:r>
            <a:endParaRPr lang="en-GB" sz="4000" b="1" dirty="0">
              <a:solidFill>
                <a:schemeClr val="dk1"/>
              </a:solidFill>
              <a:latin typeface="+mn-lt"/>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261054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Rectangle 1"/>
          <p:cNvSpPr/>
          <p:nvPr/>
        </p:nvSpPr>
        <p:spPr>
          <a:xfrm>
            <a:off x="595850" y="1648590"/>
            <a:ext cx="8609110" cy="6740307"/>
          </a:xfrm>
          <a:prstGeom prst="rect">
            <a:avLst/>
          </a:prstGeom>
        </p:spPr>
        <p:txBody>
          <a:bodyPr wrap="square">
            <a:spAutoFit/>
          </a:bodyPr>
          <a:lstStyle/>
          <a:p>
            <a:pPr lvl="0">
              <a:lnSpc>
                <a:spcPct val="150000"/>
              </a:lnSpc>
            </a:pPr>
            <a:r>
              <a:rPr lang="en-GB" sz="3200" b="1" u="sng" dirty="0">
                <a:solidFill>
                  <a:schemeClr val="dk1"/>
                </a:solidFill>
                <a:latin typeface="+mn-lt"/>
                <a:ea typeface="Tahoma" panose="020B0604030504040204" pitchFamily="34" charset="0"/>
                <a:cs typeface="Tahoma" panose="020B0604030504040204" pitchFamily="34" charset="0"/>
                <a:sym typeface="Calibri"/>
              </a:rPr>
              <a:t>The Principles of Supportive Employment</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Zero Exclusion</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Integrated Employment and Treatment</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Competitive Employment</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Rapid Job Search and Systematic Development</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Consistent Support</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Individualism</a:t>
            </a:r>
          </a:p>
          <a:p>
            <a:pPr marL="742950" lvl="0" indent="-742950">
              <a:lnSpc>
                <a:spcPct val="150000"/>
              </a:lnSpc>
              <a:buAutoNum type="arabicPeriod"/>
            </a:pPr>
            <a:r>
              <a:rPr lang="en-US" sz="3200" b="1" dirty="0">
                <a:solidFill>
                  <a:schemeClr val="dk1"/>
                </a:solidFill>
                <a:latin typeface="+mn-lt"/>
                <a:ea typeface="Tahoma" panose="020B0604030504040204" pitchFamily="34" charset="0"/>
                <a:cs typeface="Tahoma" panose="020B0604030504040204" pitchFamily="34" charset="0"/>
                <a:sym typeface="Calibri"/>
              </a:rPr>
              <a:t>Fair Benefits and Salaries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320" y="2884452"/>
            <a:ext cx="7452356" cy="49550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199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1078975" y="1240415"/>
            <a:ext cx="16078200" cy="6740307"/>
          </a:xfrm>
          <a:prstGeom prst="rect">
            <a:avLst/>
          </a:prstGeom>
        </p:spPr>
        <p:txBody>
          <a:bodyPr wrap="square">
            <a:spAutoFit/>
          </a:bodyPr>
          <a:lstStyle/>
          <a:p>
            <a:pPr lvl="0" algn="ctr">
              <a:lnSpc>
                <a:spcPct val="150000"/>
              </a:lnSpc>
            </a:pPr>
            <a:r>
              <a:rPr lang="en-GB" sz="3600" b="1" u="sng" dirty="0">
                <a:solidFill>
                  <a:schemeClr val="dk1"/>
                </a:solidFill>
                <a:latin typeface="+mn-lt"/>
                <a:ea typeface="Tahoma" panose="020B0604030504040204" pitchFamily="34" charset="0"/>
                <a:cs typeface="Tahoma" panose="020B0604030504040204" pitchFamily="34" charset="0"/>
                <a:sym typeface="Calibri"/>
              </a:rPr>
              <a:t>Coaching and Mentoring</a:t>
            </a:r>
          </a:p>
          <a:p>
            <a:pPr marL="457200" lvl="0" indent="-457200">
              <a:lnSpc>
                <a:spcPct val="150000"/>
              </a:lnSpc>
              <a:buFont typeface="Arial" panose="020B0604020202020204" pitchFamily="34" charset="0"/>
              <a:buChar char="•"/>
            </a:pPr>
            <a:r>
              <a:rPr lang="en-GB" sz="3600" b="1" i="1" dirty="0">
                <a:latin typeface="+mn-lt"/>
              </a:rPr>
              <a:t>Coaching is a process in the context of which a person with experience in a field supports a learner, in their efforts to achieve personal and professional goals</a:t>
            </a:r>
          </a:p>
          <a:p>
            <a:pPr lvl="0">
              <a:lnSpc>
                <a:spcPct val="150000"/>
              </a:lnSpc>
            </a:pPr>
            <a:endParaRPr lang="en-GB" sz="3600" b="1" i="1" dirty="0">
              <a:latin typeface="+mn-lt"/>
            </a:endParaRPr>
          </a:p>
          <a:p>
            <a:pPr marL="457200" indent="-457200">
              <a:lnSpc>
                <a:spcPct val="150000"/>
              </a:lnSpc>
              <a:buFont typeface="Arial" panose="020B0604020202020204" pitchFamily="34" charset="0"/>
              <a:buChar char="•"/>
            </a:pPr>
            <a:r>
              <a:rPr lang="en-GB" sz="3600" b="1" i="1" dirty="0">
                <a:latin typeface="+mn-lt"/>
              </a:rPr>
              <a:t>Mentoring is a relationship between two people (a Mentor and a Mentee), who form a partnership with the goal of professional and/or personal development. </a:t>
            </a:r>
          </a:p>
        </p:txBody>
      </p:sp>
    </p:spTree>
    <p:extLst>
      <p:ext uri="{BB962C8B-B14F-4D97-AF65-F5344CB8AC3E}">
        <p14:creationId xmlns:p14="http://schemas.microsoft.com/office/powerpoint/2010/main" val="380763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708027" y="1622479"/>
            <a:ext cx="7277733" cy="7478970"/>
          </a:xfrm>
          <a:prstGeom prst="rect">
            <a:avLst/>
          </a:prstGeom>
        </p:spPr>
        <p:txBody>
          <a:bodyPr wrap="square">
            <a:spAutoFit/>
          </a:bodyPr>
          <a:lstStyle/>
          <a:p>
            <a:pPr lvl="0"/>
            <a:r>
              <a:rPr lang="en-GB" sz="4000" b="1" u="sng" dirty="0">
                <a:solidFill>
                  <a:schemeClr val="dk1"/>
                </a:solidFill>
                <a:latin typeface="+mn-lt"/>
                <a:cs typeface="Calibri" panose="020F0502020204030204" pitchFamily="34" charset="0"/>
                <a:sym typeface="Calibri"/>
              </a:rPr>
              <a:t>The Skills of Coaches and Mentors</a:t>
            </a:r>
          </a:p>
          <a:p>
            <a:pPr lvl="0"/>
            <a:endParaRPr lang="en-GB" sz="4000" b="1" u="sng" dirty="0">
              <a:solidFill>
                <a:schemeClr val="dk1"/>
              </a:solidFill>
              <a:latin typeface="+mn-lt"/>
              <a:cs typeface="Calibri" panose="020F0502020204030204" pitchFamily="34" charset="0"/>
              <a:sym typeface="Calibri"/>
            </a:endParaRPr>
          </a:p>
          <a:p>
            <a:pPr marL="457200" lvl="0" indent="-45720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Active Listening</a:t>
            </a:r>
          </a:p>
          <a:p>
            <a:pPr lvl="0"/>
            <a:endParaRPr lang="en-GB" sz="4000" dirty="0">
              <a:solidFill>
                <a:schemeClr val="dk1"/>
              </a:solidFill>
              <a:latin typeface="+mn-lt"/>
              <a:cs typeface="Calibri" panose="020F0502020204030204" pitchFamily="34" charset="0"/>
              <a:sym typeface="Calibri"/>
            </a:endParaRPr>
          </a:p>
          <a:p>
            <a:pPr marL="457200" lvl="0" indent="-45720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Communication</a:t>
            </a:r>
          </a:p>
          <a:p>
            <a:pPr lvl="0"/>
            <a:endParaRPr lang="en-GB" sz="4000" dirty="0">
              <a:solidFill>
                <a:schemeClr val="dk1"/>
              </a:solidFill>
              <a:latin typeface="+mn-lt"/>
              <a:cs typeface="Calibri" panose="020F0502020204030204" pitchFamily="34" charset="0"/>
              <a:sym typeface="Calibri"/>
            </a:endParaRPr>
          </a:p>
          <a:p>
            <a:pPr marL="457200" lvl="0" indent="-45720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Emotional Intelligence</a:t>
            </a:r>
          </a:p>
          <a:p>
            <a:pPr lvl="0"/>
            <a:endParaRPr lang="en-GB" sz="4000" dirty="0">
              <a:solidFill>
                <a:schemeClr val="dk1"/>
              </a:solidFill>
              <a:latin typeface="+mn-lt"/>
              <a:cs typeface="Calibri" panose="020F0502020204030204" pitchFamily="34" charset="0"/>
              <a:sym typeface="Calibri"/>
            </a:endParaRPr>
          </a:p>
          <a:p>
            <a:pPr marL="457200" lvl="0" indent="-45720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Excellent Knowledge of their Field</a:t>
            </a:r>
          </a:p>
          <a:p>
            <a:pPr lvl="0" algn="ctr"/>
            <a:endParaRPr lang="en-GB" sz="4000" b="1" dirty="0">
              <a:solidFill>
                <a:schemeClr val="dk1"/>
              </a:solidFill>
              <a:latin typeface="+mn-lt"/>
              <a:cs typeface="Calibri" panose="020F0502020204030204" pitchFamily="34" charset="0"/>
              <a:sym typeface="Calibri"/>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5760" y="2015258"/>
            <a:ext cx="8872838" cy="59157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60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2994027" y="1910480"/>
            <a:ext cx="4290693" cy="6555641"/>
          </a:xfrm>
          <a:prstGeom prst="rect">
            <a:avLst/>
          </a:prstGeom>
        </p:spPr>
        <p:txBody>
          <a:bodyPr wrap="square">
            <a:spAutoFit/>
          </a:bodyPr>
          <a:lstStyle/>
          <a:p>
            <a:pPr lvl="0">
              <a:lnSpc>
                <a:spcPct val="150000"/>
              </a:lnSpc>
            </a:pPr>
            <a:r>
              <a:rPr lang="en-GB" sz="4000" b="1" u="sng" dirty="0">
                <a:solidFill>
                  <a:schemeClr val="dk1"/>
                </a:solidFill>
                <a:latin typeface="+mj-lt"/>
                <a:cs typeface="Calibri" panose="020F0502020204030204" pitchFamily="34" charset="0"/>
                <a:sym typeface="Calibri"/>
              </a:rPr>
              <a:t>SMART Goals</a:t>
            </a:r>
          </a:p>
          <a:p>
            <a:pPr marL="457200" lvl="0" indent="-457200">
              <a:lnSpc>
                <a:spcPct val="150000"/>
              </a:lnSpc>
              <a:buFont typeface="Arial" panose="020B0604020202020204" pitchFamily="34" charset="0"/>
              <a:buChar char="•"/>
            </a:pPr>
            <a:r>
              <a:rPr lang="en-GB" sz="4000" dirty="0">
                <a:solidFill>
                  <a:schemeClr val="dk1"/>
                </a:solidFill>
                <a:latin typeface="+mj-lt"/>
                <a:cs typeface="Calibri" panose="020F0502020204030204" pitchFamily="34" charset="0"/>
                <a:sym typeface="Calibri"/>
              </a:rPr>
              <a:t>Specific</a:t>
            </a:r>
          </a:p>
          <a:p>
            <a:pPr marL="457200" lvl="0" indent="-457200">
              <a:lnSpc>
                <a:spcPct val="150000"/>
              </a:lnSpc>
              <a:buFont typeface="Arial" panose="020B0604020202020204" pitchFamily="34" charset="0"/>
              <a:buChar char="•"/>
            </a:pPr>
            <a:r>
              <a:rPr lang="en-GB" sz="4000" dirty="0">
                <a:solidFill>
                  <a:schemeClr val="dk1"/>
                </a:solidFill>
                <a:latin typeface="+mj-lt"/>
                <a:cs typeface="Calibri" panose="020F0502020204030204" pitchFamily="34" charset="0"/>
                <a:sym typeface="Calibri"/>
              </a:rPr>
              <a:t>Measurable</a:t>
            </a:r>
          </a:p>
          <a:p>
            <a:pPr marL="457200" lvl="0" indent="-457200">
              <a:lnSpc>
                <a:spcPct val="150000"/>
              </a:lnSpc>
              <a:buFont typeface="Arial" panose="020B0604020202020204" pitchFamily="34" charset="0"/>
              <a:buChar char="•"/>
            </a:pPr>
            <a:r>
              <a:rPr lang="en-GB" sz="4000" dirty="0">
                <a:solidFill>
                  <a:schemeClr val="dk1"/>
                </a:solidFill>
                <a:latin typeface="+mj-lt"/>
                <a:cs typeface="Calibri" panose="020F0502020204030204" pitchFamily="34" charset="0"/>
                <a:sym typeface="Calibri"/>
              </a:rPr>
              <a:t>Achievable</a:t>
            </a:r>
          </a:p>
          <a:p>
            <a:pPr marL="457200" lvl="0" indent="-457200">
              <a:lnSpc>
                <a:spcPct val="150000"/>
              </a:lnSpc>
              <a:buFont typeface="Arial" panose="020B0604020202020204" pitchFamily="34" charset="0"/>
              <a:buChar char="•"/>
            </a:pPr>
            <a:r>
              <a:rPr lang="en-GB" sz="4000" dirty="0">
                <a:solidFill>
                  <a:schemeClr val="dk1"/>
                </a:solidFill>
                <a:latin typeface="+mj-lt"/>
                <a:cs typeface="Calibri" panose="020F0502020204030204" pitchFamily="34" charset="0"/>
                <a:sym typeface="Calibri"/>
              </a:rPr>
              <a:t>Realistic</a:t>
            </a:r>
          </a:p>
          <a:p>
            <a:pPr marL="457200" lvl="0" indent="-457200">
              <a:lnSpc>
                <a:spcPct val="150000"/>
              </a:lnSpc>
              <a:buFont typeface="Arial" panose="020B0604020202020204" pitchFamily="34" charset="0"/>
              <a:buChar char="•"/>
            </a:pPr>
            <a:r>
              <a:rPr lang="en-GB" sz="4000" dirty="0">
                <a:solidFill>
                  <a:schemeClr val="dk1"/>
                </a:solidFill>
                <a:latin typeface="+mj-lt"/>
                <a:cs typeface="Calibri" panose="020F0502020204030204" pitchFamily="34" charset="0"/>
                <a:sym typeface="Calibri"/>
              </a:rPr>
              <a:t>Timely</a:t>
            </a:r>
          </a:p>
          <a:p>
            <a:pPr lvl="0" algn="ctr">
              <a:lnSpc>
                <a:spcPct val="150000"/>
              </a:lnSpc>
            </a:pPr>
            <a:endParaRPr lang="en-GB" sz="4000" b="1" dirty="0">
              <a:solidFill>
                <a:schemeClr val="dk1"/>
              </a:solidFill>
              <a:latin typeface="+mj-lt"/>
              <a:cs typeface="Calibri" panose="020F0502020204030204" pitchFamily="34" charset="0"/>
              <a:sym typeface="Calibri"/>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4720" y="2153017"/>
            <a:ext cx="8969456" cy="59796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131099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561</Words>
  <Application>Microsoft Office PowerPoint</Application>
  <PresentationFormat>Niestandardowy</PresentationFormat>
  <Paragraphs>87</Paragraphs>
  <Slides>12</Slides>
  <Notes>11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Six Caps</vt:lpstr>
      <vt:lpstr>Barlow</vt:lpstr>
      <vt:lpstr>Calibri</vt:lpstr>
      <vt:lpstr>Arial</vt:lpstr>
      <vt:lpstr>Modern Introduction To Graphic Design Slides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Małgorzata Nazimek</cp:lastModifiedBy>
  <cp:revision>19</cp:revision>
  <dcterms:modified xsi:type="dcterms:W3CDTF">2025-07-16T08:04:37Z</dcterms:modified>
</cp:coreProperties>
</file>